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Lst>
  <p:sldSz cy="6858000" cx="12192000"/>
  <p:notesSz cx="7010400" cy="9296400"/>
  <p:embeddedFontLst>
    <p:embeddedFont>
      <p:font typeface="DM Sans Medium"/>
      <p:regular r:id="rId146"/>
      <p:bold r:id="rId147"/>
      <p:italic r:id="rId148"/>
      <p:boldItalic r:id="rId149"/>
    </p:embeddedFont>
    <p:embeddedFont>
      <p:font typeface="Proxima Nova"/>
      <p:regular r:id="rId150"/>
      <p:bold r:id="rId151"/>
      <p:italic r:id="rId152"/>
      <p:boldItalic r:id="rId153"/>
    </p:embeddedFont>
    <p:embeddedFont>
      <p:font typeface="Inter"/>
      <p:regular r:id="rId154"/>
      <p:bold r:id="rId155"/>
    </p:embeddedFont>
    <p:embeddedFont>
      <p:font typeface="DM Mono Medium"/>
      <p:regular r:id="rId156"/>
      <p:italic r:id="rId157"/>
    </p:embeddedFont>
    <p:embeddedFont>
      <p:font typeface="Roboto Mono"/>
      <p:regular r:id="rId158"/>
      <p:bold r:id="rId159"/>
      <p:italic r:id="rId160"/>
      <p:boldItalic r:id="rId161"/>
    </p:embeddedFont>
    <p:embeddedFont>
      <p:font typeface="Barlow SemiBold"/>
      <p:regular r:id="rId162"/>
      <p:bold r:id="rId163"/>
      <p:italic r:id="rId164"/>
      <p:boldItalic r:id="rId165"/>
    </p:embeddedFont>
    <p:embeddedFont>
      <p:font typeface="DM Sans"/>
      <p:regular r:id="rId166"/>
      <p:bold r:id="rId167"/>
      <p:italic r:id="rId168"/>
      <p:boldItalic r:id="rId169"/>
    </p:embeddedFont>
    <p:embeddedFont>
      <p:font typeface="Barlow"/>
      <p:regular r:id="rId170"/>
      <p:bold r:id="rId171"/>
      <p:italic r:id="rId172"/>
      <p:boldItalic r:id="rId173"/>
    </p:embeddedFont>
    <p:embeddedFont>
      <p:font typeface="DM Mono"/>
      <p:regular r:id="rId174"/>
      <p:italic r:id="rId1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76" roundtripDataSignature="AMtx7mg/cidBggOTysFSilB2KoXPeRai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FD24CE-CD37-41FB-BABC-390FB281EEFA}">
  <a:tblStyle styleId="{81FD24CE-CD37-41FB-BABC-390FB281EEFA}" styleName="Table_0">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 styleId="{05244E99-811D-421D-8F12-4FE04C83237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E9CEFB9-141F-406D-8486-BF213E5B3F53}"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2DE39D8-4DA5-40AC-9C3B-59C2F91029E6}" styleName="Table_3">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b="off" i="off"/>
    </a:neCell>
    <a:nwCell>
      <a:tcTxStyle b="off" i="off"/>
    </a:nwCell>
  </a:tblStyle>
  <a:tblStyle styleId="{3053869E-5002-4E39-8614-E31DCB5D4DED}" styleName="Table_4">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A"/>
          </a:solidFill>
        </a:fill>
      </a:tcStyle>
    </a:wholeTbl>
    <a:band1H>
      <a:tcTxStyle/>
      <a:tcStyle>
        <a:fill>
          <a:solidFill>
            <a:srgbClr val="CBCCD1"/>
          </a:solidFill>
        </a:fill>
      </a:tcStyle>
    </a:band1H>
    <a:band2H>
      <a:tcTxStyle/>
    </a:band2H>
    <a:band1V>
      <a:tcTxStyle/>
      <a:tcStyle>
        <a:fill>
          <a:solidFill>
            <a:srgbClr val="CBCCD1"/>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176" Type="http://customschemas.google.com/relationships/presentationmetadata" Target="metadata"/><Relationship Id="rId36" Type="http://schemas.openxmlformats.org/officeDocument/2006/relationships/slide" Target="slides/slide31.xml"/><Relationship Id="rId175" Type="http://schemas.openxmlformats.org/officeDocument/2006/relationships/font" Target="fonts/DMMono-italic.fntdata"/><Relationship Id="rId39" Type="http://schemas.openxmlformats.org/officeDocument/2006/relationships/slide" Target="slides/slide34.xml"/><Relationship Id="rId174" Type="http://schemas.openxmlformats.org/officeDocument/2006/relationships/font" Target="fonts/DMMono-regular.fntdata"/><Relationship Id="rId38" Type="http://schemas.openxmlformats.org/officeDocument/2006/relationships/slide" Target="slides/slide33.xml"/><Relationship Id="rId173" Type="http://schemas.openxmlformats.org/officeDocument/2006/relationships/font" Target="fonts/Barlow-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ProximaNova-regular.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DMSansMedium-boldItalic.fntdata"/><Relationship Id="rId4" Type="http://schemas.openxmlformats.org/officeDocument/2006/relationships/slideMaster" Target="slideMasters/slideMaster1.xml"/><Relationship Id="rId148" Type="http://schemas.openxmlformats.org/officeDocument/2006/relationships/font" Target="fonts/DMSansMedium-italic.fntdata"/><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font" Target="fonts/DMSansMedium-bold.fntdata"/><Relationship Id="rId6" Type="http://schemas.openxmlformats.org/officeDocument/2006/relationships/slide" Target="slides/slide1.xml"/><Relationship Id="rId146" Type="http://schemas.openxmlformats.org/officeDocument/2006/relationships/font" Target="fonts/DMSansMedium-regular.fntdata"/><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Barlow-italic.fntdata"/><Relationship Id="rId65" Type="http://schemas.openxmlformats.org/officeDocument/2006/relationships/slide" Target="slides/slide60.xml"/><Relationship Id="rId171" Type="http://schemas.openxmlformats.org/officeDocument/2006/relationships/font" Target="fonts/Barlow-bold.fntdata"/><Relationship Id="rId68" Type="http://schemas.openxmlformats.org/officeDocument/2006/relationships/slide" Target="slides/slide63.xml"/><Relationship Id="rId170" Type="http://schemas.openxmlformats.org/officeDocument/2006/relationships/font" Target="fonts/Barlow-regular.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BarlowSemiBold-boldItalic.fntdata"/><Relationship Id="rId69" Type="http://schemas.openxmlformats.org/officeDocument/2006/relationships/slide" Target="slides/slide64.xml"/><Relationship Id="rId164" Type="http://schemas.openxmlformats.org/officeDocument/2006/relationships/font" Target="fonts/BarlowSemiBold-italic.fntdata"/><Relationship Id="rId163" Type="http://schemas.openxmlformats.org/officeDocument/2006/relationships/font" Target="fonts/BarlowSemiBold-bold.fntdata"/><Relationship Id="rId162" Type="http://schemas.openxmlformats.org/officeDocument/2006/relationships/font" Target="fonts/BarlowSemiBold-regular.fntdata"/><Relationship Id="rId169" Type="http://schemas.openxmlformats.org/officeDocument/2006/relationships/font" Target="fonts/DMSans-boldItalic.fntdata"/><Relationship Id="rId168" Type="http://schemas.openxmlformats.org/officeDocument/2006/relationships/font" Target="fonts/DMSans-italic.fntdata"/><Relationship Id="rId167" Type="http://schemas.openxmlformats.org/officeDocument/2006/relationships/font" Target="fonts/DMSans-bold.fntdata"/><Relationship Id="rId166" Type="http://schemas.openxmlformats.org/officeDocument/2006/relationships/font" Target="fonts/DMSans-regular.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RobotoMono-boldItalic.fntdata"/><Relationship Id="rId54" Type="http://schemas.openxmlformats.org/officeDocument/2006/relationships/slide" Target="slides/slide49.xml"/><Relationship Id="rId160" Type="http://schemas.openxmlformats.org/officeDocument/2006/relationships/font" Target="fonts/RobotoMono-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RobotoMono-bold.fntdata"/><Relationship Id="rId59" Type="http://schemas.openxmlformats.org/officeDocument/2006/relationships/slide" Target="slides/slide54.xml"/><Relationship Id="rId154" Type="http://schemas.openxmlformats.org/officeDocument/2006/relationships/font" Target="fonts/Inter-regular.fntdata"/><Relationship Id="rId58" Type="http://schemas.openxmlformats.org/officeDocument/2006/relationships/slide" Target="slides/slide53.xml"/><Relationship Id="rId153" Type="http://schemas.openxmlformats.org/officeDocument/2006/relationships/font" Target="fonts/ProximaNova-boldItalic.fntdata"/><Relationship Id="rId152" Type="http://schemas.openxmlformats.org/officeDocument/2006/relationships/font" Target="fonts/ProximaNova-italic.fntdata"/><Relationship Id="rId151" Type="http://schemas.openxmlformats.org/officeDocument/2006/relationships/font" Target="fonts/ProximaNova-bold.fntdata"/><Relationship Id="rId158" Type="http://schemas.openxmlformats.org/officeDocument/2006/relationships/font" Target="fonts/RobotoMono-regular.fntdata"/><Relationship Id="rId157" Type="http://schemas.openxmlformats.org/officeDocument/2006/relationships/font" Target="fonts/DMMonoMedium-italic.fntdata"/><Relationship Id="rId156" Type="http://schemas.openxmlformats.org/officeDocument/2006/relationships/font" Target="fonts/DMMonoMedium-regular.fntdata"/><Relationship Id="rId155" Type="http://schemas.openxmlformats.org/officeDocument/2006/relationships/font" Target="fonts/Inter-bold.fntdata"/></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2C8C-F44D-AE53-0B66106E0848}"/>
              </c:ext>
            </c:extLst>
          </c:dPt>
          <c:dPt>
            <c:idx val="1"/>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3-2C8C-F44D-AE53-0B66106E0848}"/>
              </c:ext>
            </c:extLst>
          </c:dPt>
          <c:dPt>
            <c:idx val="2"/>
            <c:bubble3D val="0"/>
            <c:spPr>
              <a:solidFill>
                <a:schemeClr val="bg2">
                  <a:lumMod val="20000"/>
                  <a:lumOff val="80000"/>
                </a:schemeClr>
              </a:solidFill>
              <a:ln w="19050">
                <a:solidFill>
                  <a:schemeClr val="lt1"/>
                </a:solidFill>
              </a:ln>
              <a:effectLst/>
            </c:spPr>
            <c:extLst>
              <c:ext xmlns:c16="http://schemas.microsoft.com/office/drawing/2014/chart" uri="{C3380CC4-5D6E-409C-BE32-E72D297353CC}">
                <c16:uniqueId val="{00000005-2C8C-F44D-AE53-0B66106E0848}"/>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2C8C-F44D-AE53-0B66106E084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C8C-F44D-AE53-0B66106E084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atabricks.com/data-governance/unity-catalog/manage-external-locations-and-credentials.html" TargetMode="External"/><Relationship Id="rId3" Type="http://schemas.openxmlformats.org/officeDocument/2006/relationships/hyperlink" Target="https://docs.databricks.com/data-governance/unity-catalog/manage-external-locations-and-credentials.html" TargetMode="External"/><Relationship Id="rId4" Type="http://schemas.openxmlformats.org/officeDocument/2006/relationships/hyperlink" Target="https://docs.databricks.com/sql/language-manual/sql-ref-syntax-ddl-create-schema.html" TargetMode="External"/><Relationship Id="rId5" Type="http://schemas.openxmlformats.org/officeDocument/2006/relationships/hyperlink" Target="https://docs.databricks.com/data-governance/unity-catalog/create-catalogs.html#create-a-catalog" TargetMode="External"/><Relationship Id="rId6" Type="http://schemas.openxmlformats.org/officeDocument/2006/relationships/hyperlink" Target="https://docs.google.com/presentation/d/1IPrUZCxaoiO7Y85HyAdoBjSxqNM0noSTyDqVaKz8vp8/edit#slide=id.g136fc63b5ac_15_0" TargetMode="Externa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VzsqKCkauv3udSbDj4YgGIRnleZO5XbD9UDORFI_KUA/edit#heading=h.dd2cc57oc5wk"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As of 2/21/2020</a:t>
            </a:r>
            <a:endParaRPr/>
          </a:p>
        </p:txBody>
      </p:sp>
      <p:sp>
        <p:nvSpPr>
          <p:cNvPr id="514" name="Google Shape;514;p1: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770e6e974f_0_10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770e6e974f_0_10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First, we are thrilled to announce that Databricks Assistant will shortly become generally available, and since we launched Databricks Assistant last year we’ve seen amazing levels of adoption. Just last month alone we noticed over 100 thousand unique users are relying on the assistant to help them generate, explain, and fix python and SQL code with natural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need your help to keep this momentum going.</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2770e6e974f_0_144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2770e6e974f_0_144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g2770e6e974f_0_147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2770e6e974f_0_147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rgbClr val="1B3139"/>
                </a:solidFill>
              </a:rPr>
              <a:t>Most important part of a house is a strong foundation</a:t>
            </a:r>
            <a:endParaRPr>
              <a:solidFill>
                <a:srgbClr val="1B3139"/>
              </a:solidFill>
            </a:endParaRPr>
          </a:p>
          <a:p>
            <a:pPr indent="0" lvl="0" marL="0" rtl="0" algn="l">
              <a:spcBef>
                <a:spcPts val="0"/>
              </a:spcBef>
              <a:spcAft>
                <a:spcPts val="0"/>
              </a:spcAft>
              <a:buNone/>
            </a:pPr>
            <a:r>
              <a:rPr lang="en-US">
                <a:solidFill>
                  <a:srgbClr val="1B3139"/>
                </a:solidFill>
              </a:rPr>
              <a:t>by adopting it you have these listed benefits but also it unlocks other innovations (system tables for observability)</a:t>
            </a:r>
            <a:endParaRPr>
              <a:solidFill>
                <a:srgbClr val="1B3139"/>
              </a:solidFill>
            </a:endParaRPr>
          </a:p>
          <a:p>
            <a:pPr indent="0" lvl="0" marL="0" rtl="0" algn="l">
              <a:spcBef>
                <a:spcPts val="0"/>
              </a:spcBef>
              <a:spcAft>
                <a:spcPts val="0"/>
              </a:spcAft>
              <a:buClr>
                <a:schemeClr val="dk1"/>
              </a:buClr>
              <a:buSzPts val="1100"/>
              <a:buFont typeface="Arial"/>
              <a:buNone/>
            </a:pPr>
            <a:r>
              <a:rPr lang="en-US">
                <a:solidFill>
                  <a:srgbClr val="1B3139"/>
                </a:solidFill>
              </a:rPr>
              <a:t>UC is free</a:t>
            </a:r>
            <a:endParaRPr>
              <a:solidFill>
                <a:srgbClr val="1B3139"/>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770e6e974f_0_150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770e6e974f_0_150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sz="1500">
                <a:latin typeface="DM Sans"/>
                <a:ea typeface="DM Sans"/>
                <a:cs typeface="DM Sans"/>
                <a:sym typeface="DM Sans"/>
              </a:rPr>
              <a:t>So today we’ll discuss these key capabilities of Unity Catalog and some of the broader pattern changes that Unity Catalog as a service and paradigm shift bring to the Databricks ecosystem.</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Some of those include:</a:t>
            </a:r>
            <a:endParaRPr sz="1500">
              <a:latin typeface="DM Sans"/>
              <a:ea typeface="DM Sans"/>
              <a:cs typeface="DM Sans"/>
              <a:sym typeface="DM Sans"/>
            </a:endParaRPr>
          </a:p>
          <a:p>
            <a:pPr indent="-311150" lvl="0" marL="469900" rtl="0" algn="l">
              <a:lnSpc>
                <a:spcPct val="115000"/>
              </a:lnSpc>
              <a:spcBef>
                <a:spcPts val="0"/>
              </a:spcBef>
              <a:spcAft>
                <a:spcPts val="0"/>
              </a:spcAft>
              <a:buClr>
                <a:srgbClr val="FF5F46"/>
              </a:buClr>
              <a:buSzPts val="1100"/>
              <a:buFont typeface="DM Sans"/>
              <a:buChar char="●"/>
            </a:pPr>
            <a:r>
              <a:rPr lang="en-US" sz="1100">
                <a:latin typeface="DM Sans"/>
                <a:ea typeface="DM Sans"/>
                <a:cs typeface="DM Sans"/>
                <a:sym typeface="DM Sans"/>
              </a:rPr>
              <a:t>Centralized metadata and user management</a:t>
            </a:r>
            <a:endParaRPr sz="1100">
              <a:solidFill>
                <a:srgbClr val="00A972"/>
              </a:solidFill>
              <a:latin typeface="DM Sans"/>
              <a:ea typeface="DM Sans"/>
              <a:cs typeface="DM Sans"/>
              <a:sym typeface="DM Sans"/>
            </a:endParaRPr>
          </a:p>
          <a:p>
            <a:pPr indent="-311150" lvl="0" marL="469900" rtl="0" algn="l">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Centralized data access controls</a:t>
            </a:r>
            <a:endParaRPr sz="1100">
              <a:latin typeface="DM Sans"/>
              <a:ea typeface="DM Sans"/>
              <a:cs typeface="DM Sans"/>
              <a:sym typeface="DM Sans"/>
            </a:endParaRPr>
          </a:p>
          <a:p>
            <a:pPr indent="-311150" lvl="0" marL="469900" rtl="0" algn="l">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Data lineage </a:t>
            </a:r>
            <a:r>
              <a:rPr b="1" baseline="30000" lang="en-US" sz="1100">
                <a:solidFill>
                  <a:srgbClr val="FF5F46"/>
                </a:solidFill>
                <a:latin typeface="DM Sans"/>
                <a:ea typeface="DM Sans"/>
                <a:cs typeface="DM Sans"/>
                <a:sym typeface="DM Sans"/>
              </a:rPr>
              <a:t>Private Preview</a:t>
            </a:r>
            <a:endParaRPr b="1" baseline="30000" sz="1100">
              <a:solidFill>
                <a:srgbClr val="FF5F46"/>
              </a:solidFill>
              <a:latin typeface="DM Sans"/>
              <a:ea typeface="DM Sans"/>
              <a:cs typeface="DM Sans"/>
              <a:sym typeface="DM Sans"/>
            </a:endParaRPr>
          </a:p>
          <a:p>
            <a:pPr indent="-311150" lvl="0" marL="469900" rtl="0" algn="l">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Data access auditing</a:t>
            </a:r>
            <a:endParaRPr sz="1100">
              <a:latin typeface="DM Sans"/>
              <a:ea typeface="DM Sans"/>
              <a:cs typeface="DM Sans"/>
              <a:sym typeface="DM Sans"/>
            </a:endParaRPr>
          </a:p>
          <a:p>
            <a:pPr indent="-311150" lvl="0" marL="469900" rtl="0" algn="l">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Data search and discovery </a:t>
            </a:r>
            <a:r>
              <a:rPr b="1" baseline="30000" lang="en-US" sz="1100">
                <a:solidFill>
                  <a:srgbClr val="FF5F46"/>
                </a:solidFill>
                <a:latin typeface="DM Sans"/>
                <a:ea typeface="DM Sans"/>
                <a:cs typeface="DM Sans"/>
                <a:sym typeface="DM Sans"/>
              </a:rPr>
              <a:t>Coming Soon</a:t>
            </a:r>
            <a:endParaRPr sz="1100">
              <a:latin typeface="DM Sans"/>
              <a:ea typeface="DM Sans"/>
              <a:cs typeface="DM Sans"/>
              <a:sym typeface="DM Sans"/>
            </a:endParaRPr>
          </a:p>
          <a:p>
            <a:pPr indent="-311150" lvl="0" marL="469900" rtl="0" algn="l">
              <a:lnSpc>
                <a:spcPct val="115000"/>
              </a:lnSpc>
              <a:spcBef>
                <a:spcPts val="1000"/>
              </a:spcBef>
              <a:spcAft>
                <a:spcPts val="1000"/>
              </a:spcAft>
              <a:buClr>
                <a:srgbClr val="FF5F46"/>
              </a:buClr>
              <a:buSzPts val="1100"/>
              <a:buFont typeface="DM Sans"/>
              <a:buChar char="●"/>
            </a:pPr>
            <a:r>
              <a:rPr lang="en-US" sz="1100">
                <a:latin typeface="DM Sans"/>
                <a:ea typeface="DM Sans"/>
                <a:cs typeface="DM Sans"/>
                <a:sym typeface="DM Sans"/>
              </a:rPr>
              <a:t>Secure data sharing with Delta Sharing</a:t>
            </a:r>
            <a:endParaRPr sz="400">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2770e6e974f_0_152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2770e6e974f_0_152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So prior to Unity Catalog, the concept of a workspace was somewhat monolithic. This was for 3 principal reasons </a:t>
            </a:r>
            <a:endParaRPr/>
          </a:p>
          <a:p>
            <a:pPr indent="0" lvl="0" marL="0" rtl="0" algn="l">
              <a:spcBef>
                <a:spcPts val="0"/>
              </a:spcBef>
              <a:spcAft>
                <a:spcPts val="0"/>
              </a:spcAft>
              <a:buNone/>
            </a:pPr>
            <a:r>
              <a:t/>
            </a:r>
            <a:endParaRPr/>
          </a:p>
          <a:p>
            <a:pPr indent="-330200" lvl="0" marL="469900" rtl="0" algn="l">
              <a:spcBef>
                <a:spcPts val="0"/>
              </a:spcBef>
              <a:spcAft>
                <a:spcPts val="0"/>
              </a:spcAft>
              <a:buSzPts val="1400"/>
              <a:buChar char="●"/>
            </a:pPr>
            <a:r>
              <a:rPr lang="en-US"/>
              <a:t>You had to define users and groups at each workspace, either manually or through some SCIM Synchronization with your Federated Identity Platform. </a:t>
            </a:r>
            <a:endParaRPr/>
          </a:p>
          <a:p>
            <a:pPr indent="-330200" lvl="0" marL="469900" rtl="0" algn="l">
              <a:spcBef>
                <a:spcPts val="0"/>
              </a:spcBef>
              <a:spcAft>
                <a:spcPts val="0"/>
              </a:spcAft>
              <a:buSzPts val="1400"/>
              <a:buChar char="●"/>
            </a:pPr>
            <a:r>
              <a:rPr lang="en-US"/>
              <a:t>You also by default had a metastore that could only be used with one workspace.</a:t>
            </a:r>
            <a:endParaRPr/>
          </a:p>
          <a:p>
            <a:pPr indent="-330200" lvl="0" marL="469900" rtl="0" algn="l">
              <a:spcBef>
                <a:spcPts val="0"/>
              </a:spcBef>
              <a:spcAft>
                <a:spcPts val="0"/>
              </a:spcAft>
              <a:buSzPts val="1400"/>
              <a:buChar char="●"/>
            </a:pPr>
            <a:r>
              <a:rPr lang="en-US"/>
              <a:t>In addition to that, all access controls existed only in the workspace scope and couldn’t be used outside of that workspace without duplication.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the end of the day, this results in a higher operational overhead and a lack of efficiency, as well as an inconsistent and non centralized view of your data estate and potentially inconsistent controls on your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Unity Catalog, we move these 3 concepts out of workspaces, and into a new object that works orthogonally across all workspaces. This object is called an Account. The Account, including the Account Console, which is a user interface to control the Account, lives purely in the control plane, and as such there is NO customer compute associated with these objects and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You will typically have one Account per organization (i.e. your entire company) per cloud provider. Now you can setup data, controls, and user management in one place, and use them across multiple workspaces.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2770e6e974f_0_155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2770e6e974f_0_155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2770e6e974f_0_164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2770e6e974f_0_1643: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Credentials to access to cloud storage now live in Unity Catalog metastore; not defined at cluster level anymore, and not as mount points either.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When you set up a Unity Catalog Metastore for the first time, you will associate a managed data source with that metastore</a:t>
            </a:r>
            <a:r>
              <a:rPr lang="en-US"/>
              <a:t>. This managed data source is a container or bucket that will only be read from and written to via Databricks, through Unity Catalog. Along with this managed datasource is a default credential object that will be used for Unity to broker access to this data. I will explain the request path of how Unity Catalog does this in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to flesh out these concepts, if you create a table in legacy HMS, and you don’t specify a location for that table, it by default will be stored in DBFS. This is known as a managed table in Hive and the default location in Databricks is DBFS.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 Unity, this is very similar, we have a concept of a managed table. that when you create a table without a specified location, it will use the managed data source associated with your metastore to store the table.</a:t>
            </a:r>
            <a:r>
              <a:rPr lang="en-US"/>
              <a:t> Managed tables have to be Delta Tables.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is another first class primitive object within Unity called an External Location. An External Location is a combination of two things, a cloud URL and a Credential. It is an object that can have it’s own ACLs on it and allows users to READ/WRITE or CREATE TABLEs inside it. This is how users can get access to arbitrary files in cloud 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create a table using a location that belongs to an external location that you have the CREATE TABLE right on, you can now federate this externally defined table to anywhere in your metastore hierarchy. External tables can be delta, parquet, avro, orc, or a number of other supported formats.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Prior to Unity Catalog Credentials to access cloud storage like S3 or ADLS were defined at the cluster or endpoint or in a passthrough mechanism based on the user’s cloud identity.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With Unity Catalog, those Credentials live as first class primitive objects in your Unity metastore. They have ACLs on them like any other object, but they are typically not used by users directly.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38" name="Google Shape;2538;g2770e6e974f_0_1643: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2770e6e974f_0_169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2770e6e974f_0_169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593" name="Google Shape;2593;g2770e6e974f_0_169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8" name="Shape 2628"/>
        <p:cNvGrpSpPr/>
        <p:nvPr/>
      </p:nvGrpSpPr>
      <p:grpSpPr>
        <a:xfrm>
          <a:off x="0" y="0"/>
          <a:ext cx="0" cy="0"/>
          <a:chOff x="0" y="0"/>
          <a:chExt cx="0" cy="0"/>
        </a:xfrm>
      </p:grpSpPr>
      <p:sp>
        <p:nvSpPr>
          <p:cNvPr id="2629" name="Google Shape;2629;g2770e6e974f_0_173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2630" name="Google Shape;2630;g2770e6e974f_0_1734: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631" name="Google Shape;2631;g2770e6e974f_0_1734: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2770e6e974f_0_179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2770e6e974f_0_179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Barlow"/>
                <a:ea typeface="Barlow"/>
                <a:cs typeface="Barlow"/>
                <a:sym typeface="Barlow"/>
              </a:rPr>
              <a:t>So lineage is pretty exciting! We now have the ability to automatically capture runtime lineage on clusters and sql endpoints down to the column level. So that means if you create a derivative data set based on another dataset through the Spark APIs, you will be to see that relationship in an immutable form through our UI and APIs.</a:t>
            </a:r>
            <a:endParaRPr sz="1100">
              <a:latin typeface="Barlow"/>
              <a:ea typeface="Barlow"/>
              <a:cs typeface="Barlow"/>
              <a:sym typeface="Barlow"/>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3" name="Shape 2703"/>
        <p:cNvGrpSpPr/>
        <p:nvPr/>
      </p:nvGrpSpPr>
      <p:grpSpPr>
        <a:xfrm>
          <a:off x="0" y="0"/>
          <a:ext cx="0" cy="0"/>
          <a:chOff x="0" y="0"/>
          <a:chExt cx="0" cy="0"/>
        </a:xfrm>
      </p:grpSpPr>
      <p:sp>
        <p:nvSpPr>
          <p:cNvPr id="2704" name="Google Shape;2704;g2770e6e974f_0_192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2770e6e974f_0_192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770e6e974f_0_11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770e6e974f_0_11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1" name="Shape 2721"/>
        <p:cNvGrpSpPr/>
        <p:nvPr/>
      </p:nvGrpSpPr>
      <p:grpSpPr>
        <a:xfrm>
          <a:off x="0" y="0"/>
          <a:ext cx="0" cy="0"/>
          <a:chOff x="0" y="0"/>
          <a:chExt cx="0" cy="0"/>
        </a:xfrm>
      </p:grpSpPr>
      <p:sp>
        <p:nvSpPr>
          <p:cNvPr id="2722" name="Google Shape;2722;g2770e6e974f_0_202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23" name="Google Shape;2723;g2770e6e974f_0_202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You can use both managed and non-managed tables with Unity Catalog (UC). </a:t>
            </a:r>
            <a:endParaRPr/>
          </a:p>
          <a:p>
            <a:pPr indent="-241300" lvl="0" marL="469900" rtl="0" algn="l">
              <a:spcBef>
                <a:spcPts val="0"/>
              </a:spcBef>
              <a:spcAft>
                <a:spcPts val="0"/>
              </a:spcAft>
              <a:buSzPts val="1400"/>
              <a:buNone/>
            </a:pPr>
            <a:r>
              <a:rPr lang="en-US"/>
              <a:t>Managed tables are generally easier to use for business analysts who create and delete tables for analysis because the cloud data files backing the table are deleted when the table is dropped. This behavior is more intuitive, is consistent with traditional DBMS, and much easier to work with. </a:t>
            </a:r>
            <a:endParaRPr/>
          </a:p>
          <a:p>
            <a:pPr indent="-241300" lvl="0" marL="469900" rtl="0" algn="l">
              <a:spcBef>
                <a:spcPts val="0"/>
              </a:spcBef>
              <a:spcAft>
                <a:spcPts val="0"/>
              </a:spcAft>
              <a:buSzPts val="1400"/>
              <a:buNone/>
            </a:pPr>
            <a:r>
              <a:rPr lang="en-US"/>
              <a:t>Managed tables also simplify things for data engineers and data scientists because UC </a:t>
            </a:r>
            <a:r>
              <a:rPr lang="en-US" u="sng">
                <a:solidFill>
                  <a:schemeClr val="hlink"/>
                </a:solidFill>
                <a:hlinkClick r:id="rId2"/>
              </a:rPr>
              <a:t>External Locations</a:t>
            </a:r>
            <a:r>
              <a:rPr lang="en-US"/>
              <a:t> simplifies the specification of storage semantics and the management of cloud storage credentials while offering better control and governance over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Initially the data files for UC managed tables were stored only in the UC metastore’s default storage location. However, since November 2022, you can optionally configure a default </a:t>
            </a:r>
            <a:r>
              <a:rPr b="1" lang="en-US"/>
              <a:t>Managed Location</a:t>
            </a:r>
            <a:r>
              <a:rPr lang="en-US"/>
              <a:t> for UC catalogs and schemas which offers both the benefits of managed tables and the flexibility of defining where managed table data is located by default. </a:t>
            </a:r>
            <a:endParaRPr/>
          </a:p>
          <a:p>
            <a:pPr indent="-241300" lvl="0" marL="469900" rtl="0" algn="l">
              <a:spcBef>
                <a:spcPts val="0"/>
              </a:spcBef>
              <a:spcAft>
                <a:spcPts val="0"/>
              </a:spcAft>
              <a:buSzPts val="1400"/>
              <a:buNone/>
            </a:pPr>
            <a:r>
              <a:rPr lang="en-US"/>
              <a:t>To leverage this feature, first setup an </a:t>
            </a:r>
            <a:r>
              <a:rPr lang="en-US" u="sng">
                <a:solidFill>
                  <a:schemeClr val="hlink"/>
                </a:solidFill>
                <a:hlinkClick r:id="rId3"/>
              </a:rPr>
              <a:t>External Location</a:t>
            </a:r>
            <a:r>
              <a:rPr lang="en-US"/>
              <a:t> pointing to your S3/ADLS storage location and then create a </a:t>
            </a:r>
            <a:r>
              <a:rPr lang="en-US" u="sng">
                <a:solidFill>
                  <a:schemeClr val="hlink"/>
                </a:solidFill>
                <a:hlinkClick r:id="rId4"/>
              </a:rPr>
              <a:t>schema</a:t>
            </a:r>
            <a:r>
              <a:rPr lang="en-US"/>
              <a:t> and/or </a:t>
            </a:r>
            <a:r>
              <a:rPr lang="en-US" u="sng">
                <a:solidFill>
                  <a:schemeClr val="hlink"/>
                </a:solidFill>
                <a:hlinkClick r:id="rId5"/>
              </a:rPr>
              <a:t>catalog</a:t>
            </a:r>
            <a:r>
              <a:rPr lang="en-US"/>
              <a:t> with the managed location option (you can do this with notebook code or by using the Data Explorer UI).</a:t>
            </a:r>
            <a:endParaRPr/>
          </a:p>
          <a:p>
            <a:pPr indent="-241300" lvl="0" marL="469900" rtl="0" algn="l">
              <a:spcBef>
                <a:spcPts val="0"/>
              </a:spcBef>
              <a:spcAft>
                <a:spcPts val="0"/>
              </a:spcAft>
              <a:buSzPts val="1400"/>
              <a:buNone/>
            </a:pPr>
            <a:r>
              <a:rPr lang="en-US"/>
              <a:t>Most specific location takes precedent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Roadmap deck for Auto Tune </a:t>
            </a:r>
            <a:r>
              <a:rPr lang="en-US" u="sng">
                <a:solidFill>
                  <a:schemeClr val="hlink"/>
                </a:solidFill>
                <a:hlinkClick r:id="rId6"/>
              </a:rPr>
              <a:t>https://docs.google.com/presentation/d/1IPrUZCxaoiO7Y85HyAdoBjSxqNM0noSTyDqVaKz8vp8/edit#slide=id.g136fc63b5ac_15_0</a:t>
            </a:r>
            <a:r>
              <a:rPr lang="en-US"/>
              <a:t>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2770e6e974f_0_203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2770e6e974f_0_203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Storage-catalog isolation</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2770e6e974f_0_4892: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38" name="Google Shape;2738;g2770e6e974f_0_489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1" name="Shape 2741"/>
        <p:cNvGrpSpPr/>
        <p:nvPr/>
      </p:nvGrpSpPr>
      <p:grpSpPr>
        <a:xfrm>
          <a:off x="0" y="0"/>
          <a:ext cx="0" cy="0"/>
          <a:chOff x="0" y="0"/>
          <a:chExt cx="0" cy="0"/>
        </a:xfrm>
      </p:grpSpPr>
      <p:sp>
        <p:nvSpPr>
          <p:cNvPr id="2742" name="Google Shape;2742;g2770e6e974f_0_204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43" name="Google Shape;2743;g2770e6e974f_0_204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All users, regardless of whether or not they have used Databricks before, must be familiar with the new security mode parameter and its available options. For existing Databricks users, the introduction of this new parameter alleviates the previous overloading of the cluster mode parameter, thus eliminating the </a:t>
            </a:r>
            <a:r>
              <a:rPr b="1" lang="en-US">
                <a:solidFill>
                  <a:schemeClr val="dk1"/>
                </a:solidFill>
              </a:rPr>
              <a:t>high concurrency</a:t>
            </a:r>
            <a:r>
              <a:rPr lang="en-US">
                <a:solidFill>
                  <a:schemeClr val="dk1"/>
                </a:solidFill>
              </a:rPr>
              <a:t> cluster mode.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While there are 5 security mode options to choose from, only two are relevant as far as Unity Catalog is concerned. These are:</a:t>
            </a:r>
            <a:endParaRPr>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2770e6e974f_0_205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54" name="Google Shape;2754;g2770e6e974f_0_205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6" name="Shape 2776"/>
        <p:cNvGrpSpPr/>
        <p:nvPr/>
      </p:nvGrpSpPr>
      <p:grpSpPr>
        <a:xfrm>
          <a:off x="0" y="0"/>
          <a:ext cx="0" cy="0"/>
          <a:chOff x="0" y="0"/>
          <a:chExt cx="0" cy="0"/>
        </a:xfrm>
      </p:grpSpPr>
      <p:sp>
        <p:nvSpPr>
          <p:cNvPr id="2777" name="Google Shape;2777;g2770e6e974f_0_208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78" name="Google Shape;2778;g2770e6e974f_0_208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We have provided this matrix for reference to aid in selecting an appropriate security mode, with the shaded rows representing modes that support Unity Catalog access.Your choice will be primarily driven by the type of workloads you want to run.</a:t>
            </a:r>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4" name="Shape 2784"/>
        <p:cNvGrpSpPr/>
        <p:nvPr/>
      </p:nvGrpSpPr>
      <p:grpSpPr>
        <a:xfrm>
          <a:off x="0" y="0"/>
          <a:ext cx="0" cy="0"/>
          <a:chOff x="0" y="0"/>
          <a:chExt cx="0" cy="0"/>
        </a:xfrm>
      </p:grpSpPr>
      <p:sp>
        <p:nvSpPr>
          <p:cNvPr id="2785" name="Google Shape;2785;p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786" name="Google Shape;2786;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9" name="Shape 2789"/>
        <p:cNvGrpSpPr/>
        <p:nvPr/>
      </p:nvGrpSpPr>
      <p:grpSpPr>
        <a:xfrm>
          <a:off x="0" y="0"/>
          <a:ext cx="0" cy="0"/>
          <a:chOff x="0" y="0"/>
          <a:chExt cx="0" cy="0"/>
        </a:xfrm>
      </p:grpSpPr>
      <p:sp>
        <p:nvSpPr>
          <p:cNvPr id="2790" name="Google Shape;2790;p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791" name="Google Shape;2791;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p1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796" name="Google Shape;2796;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p1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01" name="Google Shape;2801;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770e6e974f_0_12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770e6e974f_0_12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marR="76200" rtl="0" algn="l">
              <a:lnSpc>
                <a:spcPct val="124781"/>
              </a:lnSpc>
              <a:spcBef>
                <a:spcPts val="1300"/>
              </a:spcBef>
              <a:spcAft>
                <a:spcPts val="0"/>
              </a:spcAft>
              <a:buClr>
                <a:schemeClr val="dk1"/>
              </a:buClr>
              <a:buSzPts val="1100"/>
              <a:buFont typeface="Arial"/>
              <a:buNone/>
            </a:pPr>
            <a:r>
              <a:rPr lang="en-US">
                <a:solidFill>
                  <a:schemeClr val="dk1"/>
                </a:solidFill>
              </a:rPr>
              <a:t>Currently the Assistant can be found in a number of product surfaces in Databricks including Developer Surfaces like Notebooks, SQL Editor and Help. The Assistant also powers the text-to-visual capabilities in Lakeview Dashboards. This is still early in its development but this capability will help take Databricks to a much wider audience including BI consumers and business teams. </a:t>
            </a:r>
            <a:endParaRPr>
              <a:solidFill>
                <a:schemeClr val="dk1"/>
              </a:solidFill>
            </a:endParaRPr>
          </a:p>
          <a:p>
            <a:pPr indent="0" lvl="0" marL="12700" marR="76200" rtl="0" algn="l">
              <a:lnSpc>
                <a:spcPct val="124781"/>
              </a:lnSpc>
              <a:spcBef>
                <a:spcPts val="1300"/>
              </a:spcBef>
              <a:spcAft>
                <a:spcPts val="0"/>
              </a:spcAft>
              <a:buClr>
                <a:schemeClr val="dk1"/>
              </a:buClr>
              <a:buSzPts val="1100"/>
              <a:buFont typeface="Arial"/>
              <a:buNone/>
            </a:pPr>
            <a:r>
              <a:rPr lang="en-US">
                <a:solidFill>
                  <a:schemeClr val="dk1"/>
                </a:solidFill>
              </a:rPr>
              <a:t>The vision for DB Assistant is to provide one assistant for ALL product surfaces; today it’s very authoring centric experience but in the future we want to expand capabilities to help on any task, in any product surface in Databricks, and Wes will cover this more in the roadmap session.</a:t>
            </a:r>
            <a:endParaRPr>
              <a:solidFill>
                <a:schemeClr val="dk1"/>
              </a:solidFill>
            </a:endParaRPr>
          </a:p>
          <a:p>
            <a:pPr indent="0" lvl="0" marL="12700" marR="76200" rtl="0" algn="l">
              <a:lnSpc>
                <a:spcPct val="124781"/>
              </a:lnSpc>
              <a:spcBef>
                <a:spcPts val="1300"/>
              </a:spcBef>
              <a:spcAft>
                <a:spcPts val="0"/>
              </a:spcAft>
              <a:buClr>
                <a:schemeClr val="dk1"/>
              </a:buClr>
              <a:buSzPts val="1100"/>
              <a:buFont typeface="Arial"/>
              <a:buNone/>
            </a:pPr>
            <a:r>
              <a:rPr lang="en-US">
                <a:solidFill>
                  <a:schemeClr val="dk1"/>
                </a:solidFill>
              </a:rPr>
              <a:t> </a:t>
            </a:r>
            <a:endParaRPr>
              <a:solidFill>
                <a:schemeClr val="dk1"/>
              </a:solidFill>
            </a:endParaRPr>
          </a:p>
          <a:p>
            <a:pPr indent="0" lvl="0" marL="12700" marR="76200" rtl="0" algn="l">
              <a:lnSpc>
                <a:spcPct val="124781"/>
              </a:lnSpc>
              <a:spcBef>
                <a:spcPts val="1300"/>
              </a:spcBef>
              <a:spcAft>
                <a:spcPts val="0"/>
              </a:spcAft>
              <a:buClr>
                <a:schemeClr val="dk1"/>
              </a:buClr>
              <a:buSzPts val="1100"/>
              <a:buFont typeface="Arial"/>
              <a:buNone/>
            </a:pPr>
            <a:r>
              <a:t/>
            </a:r>
            <a:endParaRPr>
              <a:solidFill>
                <a:schemeClr val="dk1"/>
              </a:solidFill>
            </a:endParaRPr>
          </a:p>
          <a:p>
            <a:pPr indent="0" lvl="0" marL="12700" marR="76200" rtl="0" algn="l">
              <a:lnSpc>
                <a:spcPct val="124781"/>
              </a:lnSpc>
              <a:spcBef>
                <a:spcPts val="1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p1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06" name="Google Shape;2806;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1" name="Shape 2811"/>
        <p:cNvGrpSpPr/>
        <p:nvPr/>
      </p:nvGrpSpPr>
      <p:grpSpPr>
        <a:xfrm>
          <a:off x="0" y="0"/>
          <a:ext cx="0" cy="0"/>
          <a:chOff x="0" y="0"/>
          <a:chExt cx="0" cy="0"/>
        </a:xfrm>
      </p:grpSpPr>
      <p:sp>
        <p:nvSpPr>
          <p:cNvPr id="2812" name="Google Shape;2812;p1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13" name="Google Shape;2813;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p1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20" name="Google Shape;2820;p1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6" name="Shape 2826"/>
        <p:cNvGrpSpPr/>
        <p:nvPr/>
      </p:nvGrpSpPr>
      <p:grpSpPr>
        <a:xfrm>
          <a:off x="0" y="0"/>
          <a:ext cx="0" cy="0"/>
          <a:chOff x="0" y="0"/>
          <a:chExt cx="0" cy="0"/>
        </a:xfrm>
      </p:grpSpPr>
      <p:sp>
        <p:nvSpPr>
          <p:cNvPr id="2827" name="Google Shape;2827;p1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28" name="Google Shape;2828;p1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p1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37" name="Google Shape;2837;p1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3" name="Shape 2843"/>
        <p:cNvGrpSpPr/>
        <p:nvPr/>
      </p:nvGrpSpPr>
      <p:grpSpPr>
        <a:xfrm>
          <a:off x="0" y="0"/>
          <a:ext cx="0" cy="0"/>
          <a:chOff x="0" y="0"/>
          <a:chExt cx="0" cy="0"/>
        </a:xfrm>
      </p:grpSpPr>
      <p:sp>
        <p:nvSpPr>
          <p:cNvPr id="2844" name="Google Shape;2844;p1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45" name="Google Shape;2845;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1" name="Shape 2851"/>
        <p:cNvGrpSpPr/>
        <p:nvPr/>
      </p:nvGrpSpPr>
      <p:grpSpPr>
        <a:xfrm>
          <a:off x="0" y="0"/>
          <a:ext cx="0" cy="0"/>
          <a:chOff x="0" y="0"/>
          <a:chExt cx="0" cy="0"/>
        </a:xfrm>
      </p:grpSpPr>
      <p:sp>
        <p:nvSpPr>
          <p:cNvPr id="2852" name="Google Shape;2852;p1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53" name="Google Shape;2853;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p1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60" name="Google Shape;2860;p1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5" name="Shape 2865"/>
        <p:cNvGrpSpPr/>
        <p:nvPr/>
      </p:nvGrpSpPr>
      <p:grpSpPr>
        <a:xfrm>
          <a:off x="0" y="0"/>
          <a:ext cx="0" cy="0"/>
          <a:chOff x="0" y="0"/>
          <a:chExt cx="0" cy="0"/>
        </a:xfrm>
      </p:grpSpPr>
      <p:sp>
        <p:nvSpPr>
          <p:cNvPr id="2866" name="Google Shape;2866;p2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67" name="Google Shape;2867;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p2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72" name="Google Shape;2872;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770e6e974f_0_13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770e6e974f_0_13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One of the key differentiators for Databricks Assistant is that it is powered by DatabricksIQ, the data intelligence engine for the Databricks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DatabricksIQ is an AI system that uses a variety of techniques and different models to add contextual awareness and to the Assistant and other user surfaces. For example, the assistant is aware of your tables and columns because it leverages the knowledge graph built for our in-product search - which also uses AI-generated comments. The assistant also uses its own private model to power features such as Ghost text - which Wes will cover later in the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DatabricksIQ is still evolving, but to understand more about what's under the hood please check out the deck and presentation by Ritendra Datta from the recent R&amp;D Kickoff.</a:t>
            </a:r>
            <a:endParaRPr>
              <a:solidFill>
                <a:schemeClr val="dk1"/>
              </a:solidFill>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p2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77" name="Google Shape;2877;p2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0" name="Shape 2880"/>
        <p:cNvGrpSpPr/>
        <p:nvPr/>
      </p:nvGrpSpPr>
      <p:grpSpPr>
        <a:xfrm>
          <a:off x="0" y="0"/>
          <a:ext cx="0" cy="0"/>
          <a:chOff x="0" y="0"/>
          <a:chExt cx="0" cy="0"/>
        </a:xfrm>
      </p:grpSpPr>
      <p:sp>
        <p:nvSpPr>
          <p:cNvPr id="2881" name="Google Shape;2881;p2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82" name="Google Shape;2882;p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5" name="Shape 2885"/>
        <p:cNvGrpSpPr/>
        <p:nvPr/>
      </p:nvGrpSpPr>
      <p:grpSpPr>
        <a:xfrm>
          <a:off x="0" y="0"/>
          <a:ext cx="0" cy="0"/>
          <a:chOff x="0" y="0"/>
          <a:chExt cx="0" cy="0"/>
        </a:xfrm>
      </p:grpSpPr>
      <p:sp>
        <p:nvSpPr>
          <p:cNvPr id="2886" name="Google Shape;2886;p2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87" name="Google Shape;2887;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0" name="Shape 2890"/>
        <p:cNvGrpSpPr/>
        <p:nvPr/>
      </p:nvGrpSpPr>
      <p:grpSpPr>
        <a:xfrm>
          <a:off x="0" y="0"/>
          <a:ext cx="0" cy="0"/>
          <a:chOff x="0" y="0"/>
          <a:chExt cx="0" cy="0"/>
        </a:xfrm>
      </p:grpSpPr>
      <p:sp>
        <p:nvSpPr>
          <p:cNvPr id="2891" name="Google Shape;2891;p2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92" name="Google Shape;2892;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5" name="Shape 2895"/>
        <p:cNvGrpSpPr/>
        <p:nvPr/>
      </p:nvGrpSpPr>
      <p:grpSpPr>
        <a:xfrm>
          <a:off x="0" y="0"/>
          <a:ext cx="0" cy="0"/>
          <a:chOff x="0" y="0"/>
          <a:chExt cx="0" cy="0"/>
        </a:xfrm>
      </p:grpSpPr>
      <p:sp>
        <p:nvSpPr>
          <p:cNvPr id="2896" name="Google Shape;2896;p2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897" name="Google Shape;2897;p2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2" name="Shape 2902"/>
        <p:cNvGrpSpPr/>
        <p:nvPr/>
      </p:nvGrpSpPr>
      <p:grpSpPr>
        <a:xfrm>
          <a:off x="0" y="0"/>
          <a:ext cx="0" cy="0"/>
          <a:chOff x="0" y="0"/>
          <a:chExt cx="0" cy="0"/>
        </a:xfrm>
      </p:grpSpPr>
      <p:sp>
        <p:nvSpPr>
          <p:cNvPr id="2903" name="Google Shape;2903;p2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904" name="Google Shape;2904;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p2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911" name="Google Shape;2911;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6" name="Shape 2916"/>
        <p:cNvGrpSpPr/>
        <p:nvPr/>
      </p:nvGrpSpPr>
      <p:grpSpPr>
        <a:xfrm>
          <a:off x="0" y="0"/>
          <a:ext cx="0" cy="0"/>
          <a:chOff x="0" y="0"/>
          <a:chExt cx="0" cy="0"/>
        </a:xfrm>
      </p:grpSpPr>
      <p:sp>
        <p:nvSpPr>
          <p:cNvPr id="2917" name="Google Shape;2917;p2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918" name="Google Shape;2918;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1" name="Shape 2921"/>
        <p:cNvGrpSpPr/>
        <p:nvPr/>
      </p:nvGrpSpPr>
      <p:grpSpPr>
        <a:xfrm>
          <a:off x="0" y="0"/>
          <a:ext cx="0" cy="0"/>
          <a:chOff x="0" y="0"/>
          <a:chExt cx="0" cy="0"/>
        </a:xfrm>
      </p:grpSpPr>
      <p:sp>
        <p:nvSpPr>
          <p:cNvPr id="2922" name="Google Shape;2922;p3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923" name="Google Shape;2923;p3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6" name="Shape 2926"/>
        <p:cNvGrpSpPr/>
        <p:nvPr/>
      </p:nvGrpSpPr>
      <p:grpSpPr>
        <a:xfrm>
          <a:off x="0" y="0"/>
          <a:ext cx="0" cy="0"/>
          <a:chOff x="0" y="0"/>
          <a:chExt cx="0" cy="0"/>
        </a:xfrm>
      </p:grpSpPr>
      <p:sp>
        <p:nvSpPr>
          <p:cNvPr id="2927" name="Google Shape;2927;p3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928" name="Google Shape;2928;p3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770e6e974f_0_14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770e6e974f_0_14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p3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932" name="Google Shape;2932;p3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770e6e974f_0_153: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2770e6e974f_0_153: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770e6e974f_0_161: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2770e6e974f_0_16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770e6e974f_0_168: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2770e6e974f_0_168: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770e6e974f_0_175: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2770e6e974f_0_175: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770e6e974f_0_19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770e6e974f_0_19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2: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520" name="Google Shape;520;p2: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770e6e974f_0_53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771" name="Google Shape;771;g2770e6e974f_0_530: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777" name="Google Shape;777;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770e6e974f_0_996: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2770e6e974f_0_99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With Apache Spark 3.4, we GAed Spark Connect to address all these problems.</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So what is Spark Connect? The idea is very simple: decouple the architecture and introduce a common client API connects to the driver to decouple the architecture.</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This client API is designed to be very thin, so it can be embedded everywhere, from application servers, IDEs, notebooks, and all programmming languages.</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From this aspect, it is very similar to JDBC/ODBC and various SQL drivers. But it does a lot more than SQL, because you can get the full power of Spark with the DataFrame API.</a:t>
            </a:r>
            <a:endParaRPr>
              <a:solidFill>
                <a:schemeClr val="dk1"/>
              </a:solidFill>
              <a:latin typeface="Barlow"/>
              <a:ea typeface="Barlow"/>
              <a:cs typeface="Barlow"/>
              <a:sym typeface="Barlo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770e6e974f_0_1026: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2770e6e974f_0_102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Let's take a look at how this works in practice.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We are creating a protocol between the thin client and the servers. All the client library needs to do is to generate these unresolved query plans based on proto and send them to the server using gRPC. Note that this protocol between client and server is language agnostic, and the clients don't need to be fat.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These query plans are then handled by the Spark servers, going through all the standard process of optimization and execution, and then send back to the client using gRPC again.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This unresolved query plan protocol can be very simple and stable. And we can create different programming language client implementations based on this protocol.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Of course, out of the box, we want to provide the Python implementation that's 100% compatible with the existing PySpark API, so you don't even need to rewrite your applications to leverage this protocol.</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770e6e974f_0_1043: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2770e6e974f_0_1043: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Databricks Connect v2 builds upon and uses Spark Connect as the protocol for communication between the client and the server, bringing remote connectivity to the Databricks Lakehouse!</a:t>
            </a:r>
            <a:endParaRPr>
              <a:solidFill>
                <a:schemeClr val="dk1"/>
              </a:solidFill>
              <a:latin typeface="Barlow"/>
              <a:ea typeface="Barlow"/>
              <a:cs typeface="Barlow"/>
              <a:sym typeface="Barlo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770e6e974f_0_106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770e6e974f_0_106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b="1" lang="en-US"/>
              <a:t>Db Connect: develop workloads that run on databricks from your IDE   </a:t>
            </a:r>
            <a:endParaRPr>
              <a:solidFill>
                <a:schemeClr val="dk1"/>
              </a:solidFill>
              <a:latin typeface="Barlow"/>
              <a:ea typeface="Barlow"/>
              <a:cs typeface="Barlow"/>
              <a:sym typeface="Barlow"/>
            </a:endParaRPr>
          </a:p>
          <a:p>
            <a:pPr indent="-330200" lvl="0" marL="469900" rtl="0" algn="l">
              <a:spcBef>
                <a:spcPts val="0"/>
              </a:spcBef>
              <a:spcAft>
                <a:spcPts val="0"/>
              </a:spcAft>
              <a:buSzPts val="1400"/>
              <a:buChar char="-"/>
            </a:pPr>
            <a:r>
              <a:rPr lang="en-US">
                <a:solidFill>
                  <a:schemeClr val="dk1"/>
                </a:solidFill>
                <a:latin typeface="Barlow"/>
                <a:ea typeface="Barlow"/>
                <a:cs typeface="Barlow"/>
                <a:sym typeface="Barlow"/>
              </a:rPr>
              <a:t>There are no code adaptations to be made: Users simply need to configure a connection string to their Databricks cluster and can then debug and run their existing Python and Scala code on their Databricks clusters. </a:t>
            </a:r>
            <a:endParaRPr>
              <a:solidFill>
                <a:schemeClr val="dk1"/>
              </a:solidFill>
              <a:latin typeface="Barlow"/>
              <a:ea typeface="Barlow"/>
              <a:cs typeface="Barlow"/>
              <a:sym typeface="Barlow"/>
            </a:endParaRPr>
          </a:p>
          <a:p>
            <a:pPr indent="-330200" lvl="0" marL="469900" rtl="0" algn="l">
              <a:spcBef>
                <a:spcPts val="0"/>
              </a:spcBef>
              <a:spcAft>
                <a:spcPts val="0"/>
              </a:spcAft>
              <a:buSzPts val="1400"/>
              <a:buChar char="-"/>
            </a:pPr>
            <a:r>
              <a:rPr lang="en-US">
                <a:solidFill>
                  <a:schemeClr val="dk1"/>
                </a:solidFill>
                <a:latin typeface="Barlow"/>
                <a:ea typeface="Barlow"/>
                <a:cs typeface="Barlow"/>
                <a:sym typeface="Barlow"/>
              </a:rPr>
              <a:t>The debugging experience is based on the built-in debugging capabilities of a users’ IDE of choice for plain Python/Scala. On top, Spark DataFrame variables from code running on Databricks cluster, can be inspected.</a:t>
            </a:r>
            <a:endParaRPr>
              <a:solidFill>
                <a:schemeClr val="dk1"/>
              </a:solidFill>
              <a:latin typeface="Barlow"/>
              <a:ea typeface="Barlow"/>
              <a:cs typeface="Barlow"/>
              <a:sym typeface="Barlow"/>
            </a:endParaRPr>
          </a:p>
          <a:p>
            <a:pPr indent="-330200" lvl="0" marL="469900" rtl="0" algn="l">
              <a:spcBef>
                <a:spcPts val="0"/>
              </a:spcBef>
              <a:spcAft>
                <a:spcPts val="0"/>
              </a:spcAft>
              <a:buSzPts val="1400"/>
              <a:buChar char="-"/>
            </a:pPr>
            <a:r>
              <a:rPr lang="en-US"/>
              <a:t>Spark Connect is part of PySpark, the scala client and R library, which we are builiding</a:t>
            </a:r>
            <a:endParaRPr/>
          </a:p>
          <a:p>
            <a:pPr indent="-330200" lvl="0" marL="469900" rtl="0" algn="l">
              <a:spcBef>
                <a:spcPts val="0"/>
              </a:spcBef>
              <a:spcAft>
                <a:spcPts val="0"/>
              </a:spcAft>
              <a:buSzPts val="1400"/>
              <a:buChar char="-"/>
            </a:pPr>
            <a:r>
              <a:rPr lang="en-US"/>
              <a:t>We provide additional functionality on top, such as autheticatoion via PAT, and OAuth (will foloo)</a:t>
            </a:r>
            <a:endParaRPr/>
          </a:p>
          <a:p>
            <a:pPr indent="-330200" lvl="0" marL="469900" rtl="0" algn="l">
              <a:spcBef>
                <a:spcPts val="0"/>
              </a:spcBef>
              <a:spcAft>
                <a:spcPts val="0"/>
              </a:spcAft>
              <a:buSzPts val="1400"/>
              <a:buChar char="-"/>
            </a:pPr>
            <a:r>
              <a:rPr lang="en-US"/>
              <a:t>Connect to UC clusters</a:t>
            </a:r>
            <a:endParaRPr/>
          </a:p>
          <a:p>
            <a:pPr indent="-330200" lvl="0" marL="469900" rtl="0" algn="l">
              <a:spcBef>
                <a:spcPts val="0"/>
              </a:spcBef>
              <a:spcAft>
                <a:spcPts val="0"/>
              </a:spcAft>
              <a:buSzPts val="1400"/>
              <a:buChar char="-"/>
            </a:pPr>
            <a:r>
              <a:rPr lang="en-US"/>
              <a:t>All the other Databricks featurs</a:t>
            </a:r>
            <a:br>
              <a:rPr lang="en-US"/>
            </a:b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Applications built on Spark</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Develop applications that integrate with Spark using Python/Scala, or also other languages by implementing the Spark Connect dataframe API (go/rust)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Adobe customer notes: https://docs.google.com/document/d/10IDSO5YOywkdUCdfUwahFZB2v-JBpGl277jASSDX4V0/edit#heading=h.kstfg3t4x1de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770e6e974f_0_107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770e6e974f_0_107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770e6e974f_0_107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770e6e974f_0_107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spcBef>
                <a:spcPts val="0"/>
              </a:spcBef>
              <a:spcAft>
                <a:spcPts val="0"/>
              </a:spcAft>
              <a:buSzPts val="1400"/>
              <a:buAutoNum type="arabicParenR"/>
            </a:pPr>
            <a:r>
              <a:rPr lang="en-US"/>
              <a:t>Install DB Connect: essentially PySpark and a couple of Databricks specific packages</a:t>
            </a:r>
            <a:endParaRPr/>
          </a:p>
          <a:p>
            <a:pPr indent="-330200" lvl="0" marL="469900" rtl="0" algn="l">
              <a:spcBef>
                <a:spcPts val="0"/>
              </a:spcBef>
              <a:spcAft>
                <a:spcPts val="0"/>
              </a:spcAft>
              <a:buSzPts val="1400"/>
              <a:buAutoNum type="arabicParenR"/>
            </a:pPr>
            <a:r>
              <a:rPr lang="en-US"/>
              <a:t>Create config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770e6e974f_0_108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770e6e974f_0_108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Environment variable needs to be set with connection string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770e6e974f_0_138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885" name="Google Shape;885;g2770e6e974f_0_1380: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3: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528" name="Google Shape;528;p3: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91" name="Google Shape;891;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770e6e974f_0_5458: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770e6e974f_0_5458:notes"/>
          <p:cNvSpPr txBox="1"/>
          <p:nvPr>
            <p:ph idx="1" type="body"/>
          </p:nvPr>
        </p:nvSpPr>
        <p:spPr>
          <a:xfrm>
            <a:off x="701040" y="4415790"/>
            <a:ext cx="5608200" cy="4183500"/>
          </a:xfrm>
          <a:prstGeom prst="rect">
            <a:avLst/>
          </a:prstGeom>
          <a:noFill/>
          <a:ln>
            <a:noFill/>
          </a:ln>
        </p:spPr>
        <p:txBody>
          <a:bodyPr anchorCtr="0" anchor="ctr" bIns="93275" lIns="93275" spcFirstLastPara="1" rIns="93275" wrap="square" tIns="93275">
            <a:no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Let's step back to look at the challenges of Data lakes.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For Data Engineering workloads, the problems of Data Lakes are reliability, performance, governance, and data quality</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With Reliability, it’s hard to apply inserts, updates and deletes on big data. Jobs can fail halfway and no simple way to keep historical versions of the data.</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With Performance, there can be too many small files resulting in a “small file problem” and there is the  difficulty of managing large metadata. Both of which would result in poor performance.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With governance, there is no simple security measures to enforce security policies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With Quality, no validation in place to maintain data quality</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400"/>
          </a:p>
        </p:txBody>
      </p:sp>
      <p:sp>
        <p:nvSpPr>
          <p:cNvPr id="898" name="Google Shape;898;g2770e6e974f_0_5458:notes"/>
          <p:cNvSpPr txBox="1"/>
          <p:nvPr>
            <p:ph idx="12" type="sldNum"/>
          </p:nvPr>
        </p:nvSpPr>
        <p:spPr>
          <a:xfrm>
            <a:off x="3970938" y="8829967"/>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770e6e974f_0_5485: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770e6e974f_0_5485:notes"/>
          <p:cNvSpPr txBox="1"/>
          <p:nvPr>
            <p:ph idx="1" type="body"/>
          </p:nvPr>
        </p:nvSpPr>
        <p:spPr>
          <a:xfrm>
            <a:off x="701040" y="4415790"/>
            <a:ext cx="5608200" cy="4183500"/>
          </a:xfrm>
          <a:prstGeom prst="rect">
            <a:avLst/>
          </a:prstGeom>
          <a:noFill/>
          <a:ln>
            <a:noFill/>
          </a:ln>
        </p:spPr>
        <p:txBody>
          <a:bodyPr anchorCtr="0" anchor="ctr" bIns="93275" lIns="93275" spcFirstLastPara="1" rIns="93275" wrap="square" tIns="93275">
            <a:noAutofit/>
          </a:bodyPr>
          <a:lstStyle/>
          <a:p>
            <a:pPr indent="0" lvl="0" marL="0" rtl="0" algn="l">
              <a:spcBef>
                <a:spcPts val="0"/>
              </a:spcBef>
              <a:spcAft>
                <a:spcPts val="0"/>
              </a:spcAft>
              <a:buNone/>
            </a:pPr>
            <a:r>
              <a:rPr lang="en-US" sz="1400"/>
              <a:t>Too many small files: jobs spent most of the time opening and closing files, rather than reading the contents of the files.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Caching:  Cloud storage throughput is low (S3 is 20 to 50MB/s/core, vs 300MB/s/core for local NVMe SSDs)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Indexing: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People have been using partiitoning as poor man’s indexing for a long time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partiioning breaks down:</a:t>
            </a:r>
            <a:endParaRPr sz="1400"/>
          </a:p>
          <a:p>
            <a:pPr indent="-330200" lvl="0" marL="469900" rtl="0" algn="l">
              <a:spcBef>
                <a:spcPts val="0"/>
              </a:spcBef>
              <a:spcAft>
                <a:spcPts val="0"/>
              </a:spcAft>
              <a:buSzPts val="1400"/>
              <a:buChar char="-"/>
            </a:pPr>
            <a:r>
              <a:rPr lang="en-US" sz="1400"/>
              <a:t>multiple dimensions</a:t>
            </a:r>
            <a:endParaRPr sz="1400"/>
          </a:p>
          <a:p>
            <a:pPr indent="-330200" lvl="0" marL="469900" rtl="0" algn="l">
              <a:spcBef>
                <a:spcPts val="0"/>
              </a:spcBef>
              <a:spcAft>
                <a:spcPts val="0"/>
              </a:spcAft>
              <a:buSzPts val="1400"/>
              <a:buChar char="-"/>
            </a:pPr>
            <a:r>
              <a:rPr lang="en-US" sz="1400"/>
              <a:t>high cardinality columns (date is fine, but user id or ip address is not)</a:t>
            </a:r>
            <a:endParaRPr sz="1400"/>
          </a:p>
          <a:p>
            <a:pPr indent="-330200" lvl="0" marL="469900" rtl="0" algn="l">
              <a:spcBef>
                <a:spcPts val="0"/>
              </a:spcBef>
              <a:spcAft>
                <a:spcPts val="0"/>
              </a:spcAft>
              <a:buSzPts val="1400"/>
              <a:buChar char="-"/>
            </a:pPr>
            <a:r>
              <a:rPr lang="en-US" sz="1400"/>
              <a:t>floating point values (decimal, floating point, e.g. “cost”, “price”, “revenue”)</a:t>
            </a:r>
            <a:endParaRPr sz="1400"/>
          </a:p>
        </p:txBody>
      </p:sp>
      <p:sp>
        <p:nvSpPr>
          <p:cNvPr id="926" name="Google Shape;926;g2770e6e974f_0_5485:notes"/>
          <p:cNvSpPr txBox="1"/>
          <p:nvPr>
            <p:ph idx="12" type="sldNum"/>
          </p:nvPr>
        </p:nvSpPr>
        <p:spPr>
          <a:xfrm>
            <a:off x="3970938" y="8829967"/>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770e6e974f_0_5505:notes"/>
          <p:cNvSpPr txBox="1"/>
          <p:nvPr>
            <p:ph idx="1" type="body"/>
          </p:nvPr>
        </p:nvSpPr>
        <p:spPr>
          <a:xfrm>
            <a:off x="701040" y="4473893"/>
            <a:ext cx="5608200" cy="3660600"/>
          </a:xfrm>
          <a:prstGeom prst="rect">
            <a:avLst/>
          </a:prstGeom>
          <a:noFill/>
          <a:ln>
            <a:noFill/>
          </a:ln>
        </p:spPr>
        <p:txBody>
          <a:bodyPr anchorCtr="0" anchor="ctr" bIns="93275" lIns="93275" spcFirstLastPara="1" rIns="93275" wrap="square" tIns="93275">
            <a:noAutofit/>
          </a:bodyPr>
          <a:lstStyle/>
          <a:p>
            <a:pPr indent="0" lvl="0" marL="0" rtl="0" algn="l">
              <a:spcBef>
                <a:spcPts val="0"/>
              </a:spcBef>
              <a:spcAft>
                <a:spcPts val="0"/>
              </a:spcAft>
              <a:buClr>
                <a:schemeClr val="dk1"/>
              </a:buClr>
              <a:buSzPts val="900"/>
              <a:buFont typeface="Calibri"/>
              <a:buNone/>
            </a:pPr>
            <a:r>
              <a:t/>
            </a:r>
            <a:endParaRPr/>
          </a:p>
        </p:txBody>
      </p:sp>
      <p:sp>
        <p:nvSpPr>
          <p:cNvPr id="946" name="Google Shape;946;g2770e6e974f_0_5505: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770e6e974f_0_551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770e6e974f_0_551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spcBef>
                <a:spcPts val="0"/>
              </a:spcBef>
              <a:spcAft>
                <a:spcPts val="0"/>
              </a:spcAft>
              <a:buClr>
                <a:schemeClr val="dk1"/>
              </a:buClr>
              <a:buSzPts val="1400"/>
              <a:buChar char="●"/>
            </a:pPr>
            <a:r>
              <a:rPr lang="en-US">
                <a:solidFill>
                  <a:schemeClr val="dk1"/>
                </a:solidFill>
              </a:rPr>
              <a:t>You’re able to have all of your data, structured and unstructured, in one place</a:t>
            </a:r>
            <a:endParaRPr>
              <a:solidFill>
                <a:schemeClr val="dk1"/>
              </a:solidFill>
            </a:endParaRPr>
          </a:p>
          <a:p>
            <a:pPr indent="0" lvl="0" marL="469900" rtl="0" algn="l">
              <a:spcBef>
                <a:spcPts val="0"/>
              </a:spcBef>
              <a:spcAft>
                <a:spcPts val="0"/>
              </a:spcAft>
              <a:buNone/>
            </a:pPr>
            <a:r>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We then bring reliability and extremely fast query performance to that data without leaving the lake with an open technology called Delta Lake</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So that you can use it for data warehousing workloads</a:t>
            </a:r>
            <a:endParaRPr>
              <a:solidFill>
                <a:schemeClr val="dk1"/>
              </a:solidFill>
            </a:endParaRPr>
          </a:p>
          <a:p>
            <a:pPr indent="0" lvl="0" marL="469900" rtl="0" algn="l">
              <a:spcBef>
                <a:spcPts val="0"/>
              </a:spcBef>
              <a:spcAft>
                <a:spcPts val="0"/>
              </a:spcAft>
              <a:buNone/>
            </a:pPr>
            <a:r>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Next, Unity Catalog provides governance for all of the data with one consistent model</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And then we offer purpose-built tools to allow everyone to collaborate on the same data </a:t>
            </a:r>
            <a:endParaRPr>
              <a:solidFill>
                <a:schemeClr val="dk1"/>
              </a:solidFill>
            </a:endParaRPr>
          </a:p>
          <a:p>
            <a:pPr indent="0" lvl="0" marL="469900" rtl="0" algn="l">
              <a:spcBef>
                <a:spcPts val="0"/>
              </a:spcBef>
              <a:spcAft>
                <a:spcPts val="0"/>
              </a:spcAft>
              <a:buNone/>
            </a:pPr>
            <a:r>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The advantages of this are…</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First, you’ve dramatically simplified your data architecture for all of your workloads</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Data warehousing, data science and ML, as well as data engineering and data streaming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Second, the entire platform is built on open source and open standards</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This means you have a lot of freedom in how you evolve your data strategy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Without walled gardens restricting present and future choices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Not to mention the vast community of talent that resides in the open source community</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Finally, you get one consistent experience across all clouds</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You don’t need to invest in reinventing the wheel for every cloud platform that you’re using to support your data and AI efforts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TRANSITION: </a:t>
            </a:r>
            <a:r>
              <a:rPr lang="en-US" sz="1200">
                <a:solidFill>
                  <a:srgbClr val="1B3139"/>
                </a:solidFill>
                <a:latin typeface="Calibri"/>
                <a:ea typeface="Calibri"/>
                <a:cs typeface="Calibri"/>
                <a:sym typeface="Calibri"/>
              </a:rPr>
              <a:t>But, of course, one company can’t do everything…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770e6e974f_0_5546:notes"/>
          <p:cNvSpPr txBox="1"/>
          <p:nvPr>
            <p:ph idx="1" type="body"/>
          </p:nvPr>
        </p:nvSpPr>
        <p:spPr>
          <a:xfrm>
            <a:off x="701040" y="4473893"/>
            <a:ext cx="5608200" cy="3660600"/>
          </a:xfrm>
          <a:prstGeom prst="rect">
            <a:avLst/>
          </a:prstGeom>
          <a:noFill/>
          <a:ln>
            <a:noFill/>
          </a:ln>
        </p:spPr>
        <p:txBody>
          <a:bodyPr anchorCtr="0" anchor="ctr" bIns="93275" lIns="93275" spcFirstLastPara="1" rIns="93275" wrap="square" tIns="93275">
            <a:noAutofit/>
          </a:bodyPr>
          <a:lstStyle/>
          <a:p>
            <a:pPr indent="0" lvl="0" marL="0" rtl="0" algn="l">
              <a:spcBef>
                <a:spcPts val="0"/>
              </a:spcBef>
              <a:spcAft>
                <a:spcPts val="0"/>
              </a:spcAft>
              <a:buClr>
                <a:schemeClr val="dk1"/>
              </a:buClr>
              <a:buSzPts val="900"/>
              <a:buFont typeface="Calibri"/>
              <a:buNone/>
            </a:pPr>
            <a:r>
              <a:t/>
            </a:r>
            <a:endParaRPr/>
          </a:p>
        </p:txBody>
      </p:sp>
      <p:sp>
        <p:nvSpPr>
          <p:cNvPr id="989" name="Google Shape;989;g2770e6e974f_0_5546: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770e6e974f_0_555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770e6e974f_0_555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96" name="Google Shape;996;g2770e6e974f_0_5551:notes"/>
          <p:cNvSpPr txBox="1"/>
          <p:nvPr>
            <p:ph idx="12" type="sldNum"/>
          </p:nvPr>
        </p:nvSpPr>
        <p:spPr>
          <a:xfrm>
            <a:off x="3970938" y="8829967"/>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770e6e974f_0_556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770e6e974f_0_556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https://docs.databricks.com/sql/language-manual/delta-convert-to-delta.html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770e6e974f_0_557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Let’s move from ideas to details…</a:t>
            </a:r>
            <a:endParaRPr/>
          </a:p>
        </p:txBody>
      </p:sp>
      <p:sp>
        <p:nvSpPr>
          <p:cNvPr id="1017" name="Google Shape;1017;g2770e6e974f_0_557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770e6e974f_0_5577: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Under the covers, Delta Lake uses parquet files.  If you are familiar with parquet, the bottom of this diagram (with the blue labels) will look very familiar.   This is standard parquet format, where partition directories each hold 1 to many physical parquet files.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What Delta adds is at the top of the diagram (with the green labels).  Delta adds the delta_log, where it keeps track of all the commits.  </a:t>
            </a:r>
            <a:endParaRPr/>
          </a:p>
        </p:txBody>
      </p:sp>
      <p:sp>
        <p:nvSpPr>
          <p:cNvPr id="1024" name="Google Shape;1024;g2770e6e974f_0_5577: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561" name="Google Shape;561;p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770e6e974f_0_559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Within each commit, there are three possible pieces of information:</a:t>
            </a:r>
            <a:endParaRPr/>
          </a:p>
          <a:p>
            <a:pPr indent="0" lvl="0" marL="0" rtl="0" algn="l">
              <a:lnSpc>
                <a:spcPct val="100000"/>
              </a:lnSpc>
              <a:spcBef>
                <a:spcPts val="0"/>
              </a:spcBef>
              <a:spcAft>
                <a:spcPts val="0"/>
              </a:spcAft>
              <a:buClr>
                <a:schemeClr val="dk1"/>
              </a:buClr>
              <a:buSzPts val="1200"/>
              <a:buFont typeface="Calibri"/>
              <a:buNone/>
            </a:pPr>
            <a:r>
              <a:t/>
            </a:r>
            <a:endParaRPr/>
          </a:p>
          <a:p>
            <a:pPr indent="-177800" lvl="0" marL="177800" rtl="0" algn="l">
              <a:lnSpc>
                <a:spcPct val="100000"/>
              </a:lnSpc>
              <a:spcBef>
                <a:spcPts val="0"/>
              </a:spcBef>
              <a:spcAft>
                <a:spcPts val="0"/>
              </a:spcAft>
              <a:buClr>
                <a:schemeClr val="dk1"/>
              </a:buClr>
              <a:buSzPts val="1200"/>
              <a:buFont typeface="Calibri"/>
              <a:buChar char="-"/>
            </a:pPr>
            <a:r>
              <a:rPr lang="en-US"/>
              <a:t>Change Metadata if you change the schema, partition structure, or table name</a:t>
            </a:r>
            <a:endParaRPr/>
          </a:p>
          <a:p>
            <a:pPr indent="-177800" lvl="0" marL="177800" rtl="0" algn="l">
              <a:lnSpc>
                <a:spcPct val="100000"/>
              </a:lnSpc>
              <a:spcBef>
                <a:spcPts val="0"/>
              </a:spcBef>
              <a:spcAft>
                <a:spcPts val="0"/>
              </a:spcAft>
              <a:buClr>
                <a:schemeClr val="dk1"/>
              </a:buClr>
              <a:buSzPts val="1200"/>
              <a:buFont typeface="Calibri"/>
              <a:buChar char="-"/>
            </a:pPr>
            <a:r>
              <a:rPr lang="en-US"/>
              <a:t>Add File </a:t>
            </a:r>
            <a:endParaRPr/>
          </a:p>
          <a:p>
            <a:pPr indent="-177800" lvl="0" marL="177800" rtl="0" algn="l">
              <a:lnSpc>
                <a:spcPct val="100000"/>
              </a:lnSpc>
              <a:spcBef>
                <a:spcPts val="0"/>
              </a:spcBef>
              <a:spcAft>
                <a:spcPts val="0"/>
              </a:spcAft>
              <a:buClr>
                <a:schemeClr val="dk1"/>
              </a:buClr>
              <a:buSzPts val="1200"/>
              <a:buFont typeface="Calibri"/>
              <a:buChar char="-"/>
            </a:pPr>
            <a:r>
              <a:rPr lang="en-US"/>
              <a:t>Remove File</a:t>
            </a:r>
            <a:endParaRPr/>
          </a:p>
          <a:p>
            <a:pPr indent="-101600" lvl="0" marL="17780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This is how Delta manages the table. </a:t>
            </a:r>
            <a:endParaRPr/>
          </a:p>
        </p:txBody>
      </p:sp>
      <p:sp>
        <p:nvSpPr>
          <p:cNvPr id="1039" name="Google Shape;1039;g2770e6e974f_0_559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770e6e974f_0_5597: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In this example, we first wrote two files to the table, so in the first commit we see an add for 2 files.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The second commit shows a compaction.  We are compacting two files into file 3, and removing the original 2 files.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The transaction log captures the flow of all transactions.  This is beneficial for cloud-provider object storage, because these cloud storages has a huge performance penalty for listing files.  Therefore, we are always giving the object store a specific list of files, rather than asking for a list of contents and iterating over it.  The reader never has to do discovery of files.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1046" name="Google Shape;1046;g2770e6e974f_0_5597: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770e6e974f_0_561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A writer comes in and looks at which version of the table is current… in this example, both writers found version 0 as the current version.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&lt;CLICK&gt; User 1/job 1 finishes first and puts out version 1.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&lt;CLICK&gt; When write job 2 subsequently finishes, it sees that version 0 is no longer the current version.  Therefore, it checks version 1 to see if there are any conflicts.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&lt;CLICK&gt; If there are none, the write proceeds and version 2 is created.  If there is a conflict, the second write is re-tried.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This is a general-purpose solution, but it’s great for multiple streaming jobs, which are typically append-only.  A batch job could also run at the same time, and all concurrency issues will be handled successfully.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1061" name="Google Shape;1061;g2770e6e974f_0_561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770e6e974f_0_5630: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770e6e974f_0_5630: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82" name="Google Shape;1082;g2770e6e974f_0_5630: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770e6e974f_0_5638: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At this point you might be thinking that we will end up parsing millions of json files to find out the state of a table.  However, this is not the case because we periodically checkpoint the table and write all of its META data to a checkpoint file (every 10 commits by default use </a:t>
            </a:r>
            <a:r>
              <a:rPr lang="en-US" sz="900">
                <a:solidFill>
                  <a:srgbClr val="1D1C1D"/>
                </a:solidFill>
                <a:latin typeface="Consolas"/>
                <a:ea typeface="Consolas"/>
                <a:cs typeface="Consolas"/>
                <a:sym typeface="Consolas"/>
              </a:rPr>
              <a:t>delta.checkpointInterval </a:t>
            </a:r>
            <a:r>
              <a:rPr lang="en-US"/>
              <a:t>to change), which is in parquet format.  This way we have an efficient columnar store of a table’s metadata, and we can use the power of Spark to manage the metadata, just as we do with the data itself.</a:t>
            </a:r>
            <a:endParaRPr/>
          </a:p>
        </p:txBody>
      </p:sp>
      <p:sp>
        <p:nvSpPr>
          <p:cNvPr id="1090" name="Google Shape;1090;g2770e6e974f_0_5638: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770e6e974f_0_5655: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08" name="Google Shape;1108;g2770e6e974f_0_5655: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770e6e974f_0_566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Now that we have these versioned commits, we can easily do time travel to any version of the data we want.</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We can time travel by version… </a:t>
            </a:r>
            <a:endParaRPr/>
          </a:p>
        </p:txBody>
      </p:sp>
      <p:sp>
        <p:nvSpPr>
          <p:cNvPr id="1114" name="Google Shape;1114;g2770e6e974f_0_5660: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770e6e974f_0_5672: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770e6e974f_0_5672: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128" name="Google Shape;1128;g2770e6e974f_0_5672: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770e6e974f_0_5679: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Next we’ll discuss a number of innovations that make Delta Lake extremely performant.  The first of these is Data Skipping, which is unique to Datbricks’ version of Delta Lake.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The slide is largely self-explanatory… in addition to tracking individual files in a table, we are also tracking statistics about the CONTENTS of those files.  One of the things we track is the highest and lowest data value for each column in each file of a table.  Parquet already tracks these values, but in the footer of the file itself.  Since you have to open the file to read the statistics, you aren’t really saving much.  Delta Lake centralizes these statistics into the query log, which greatly enhances query planning… we can now completely skip physical files where our filter values are below the minimum or above the maximum for each file.  This potentially provides a great reduction in the total number of files we need to actually open and read.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NOTE that data skipping is CURRENTLY not available in open source.  It could be open-sourced some time in the future.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1135" name="Google Shape;1135;g2770e6e974f_0_5679: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770e6e974f_0_568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Upserts (batches of data with a mix of appends and updates) also benefit from data skipping.  Slide contents are self-explanatory.</a:t>
            </a:r>
            <a:endParaRPr/>
          </a:p>
        </p:txBody>
      </p:sp>
      <p:sp>
        <p:nvSpPr>
          <p:cNvPr id="1143" name="Google Shape;1143;g2770e6e974f_0_5686: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770e6e974f_0_0: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770e6e974f_0_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770e6e974f_0_569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Delta Lake offers built-in file compaction.  Call OPTIMIZE and small files will be compacted incrementally.  By default, we compact to 1GB files, but this is tunable.</a:t>
            </a:r>
            <a:endParaRPr/>
          </a:p>
        </p:txBody>
      </p:sp>
      <p:sp>
        <p:nvSpPr>
          <p:cNvPr id="1150" name="Google Shape;1150;g2770e6e974f_0_5692: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770e6e974f_0_573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770e6e974f_0_573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770e6e974f_0_5737: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u="sng">
                <a:solidFill>
                  <a:schemeClr val="hlink"/>
                </a:solidFill>
                <a:hlinkClick r:id="rId2"/>
              </a:rPr>
              <a:t>https://docs.google.com/document/d/1VzsqKCkauv3udSbDj4YgGIRnleZO5XbD9UDORFI_KUA/edit#heading=h.dd2cc57oc5wk</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Compaction by itself is nice, but it becomes even more interesting if we combine compaction with ways to organize the data to make it more useful and performant.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Z-ordering is a way to organize data to make reading it more efficient.  Here is a 2-column example.  We interleave the bits of the two columns, and then sort the results before writing to physical files.  In this way, data values that are “close together” in meaning also become “close together” in the physical files.  This can make queries much faster.  Z-ordering works well with a few columns, and becomes less effective when you try to z-order on more than 4 or 5 columns.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Z-ordering works best on numeric/date types, but is also feasible on strings.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Z-ordering and partitioning work together.  Z-ordering is a good choice when column cardinality is too high to use for a partition key.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We are currently experimenting with another approach called Hilberg curves, which may prove to be an even better solution.</a:t>
            </a:r>
            <a:endParaRPr/>
          </a:p>
        </p:txBody>
      </p:sp>
      <p:sp>
        <p:nvSpPr>
          <p:cNvPr id="1197" name="Google Shape;1197;g2770e6e974f_0_5737: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770e6e974f_0_5744: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05" name="Google Shape;1205;g2770e6e974f_0_5744: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770e6e974f_0_5750: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g2770e6e974f_0_5750: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Clr>
                <a:schemeClr val="dk1"/>
              </a:buClr>
              <a:buSzPts val="1400"/>
              <a:buFont typeface="Arial"/>
              <a:buNone/>
            </a:pPr>
            <a:r>
              <a:rPr lang="en-US">
                <a:solidFill>
                  <a:srgbClr val="000000"/>
                </a:solidFill>
                <a:latin typeface="Barlow"/>
                <a:ea typeface="Barlow"/>
                <a:cs typeface="Barlow"/>
                <a:sym typeface="Barlow"/>
              </a:rPr>
              <a:t>Key Points: </a:t>
            </a:r>
            <a:endParaRPr>
              <a:solidFill>
                <a:srgbClr val="000000"/>
              </a:solidFill>
              <a:latin typeface="Barlow"/>
              <a:ea typeface="Barlow"/>
              <a:cs typeface="Barlow"/>
              <a:sym typeface="Barlow"/>
            </a:endParaRPr>
          </a:p>
          <a:p>
            <a:pPr indent="-330200" lvl="0" marL="469900" rtl="0" algn="l">
              <a:lnSpc>
                <a:spcPct val="85000"/>
              </a:lnSpc>
              <a:spcBef>
                <a:spcPts val="1200"/>
              </a:spcBef>
              <a:spcAft>
                <a:spcPts val="0"/>
              </a:spcAft>
              <a:buClr>
                <a:srgbClr val="000000"/>
              </a:buClr>
              <a:buSzPts val="1400"/>
              <a:buFont typeface="Barlow"/>
              <a:buChar char="●"/>
            </a:pPr>
            <a:r>
              <a:rPr lang="en-US">
                <a:solidFill>
                  <a:srgbClr val="000000"/>
                </a:solidFill>
                <a:latin typeface="Barlow"/>
                <a:ea typeface="Barlow"/>
                <a:cs typeface="Barlow"/>
                <a:sym typeface="Barlow"/>
              </a:rPr>
              <a:t>Delta Change Data Feed allows for less data to be replicated or touched when processing updates, dramatically reducing the time needed to make changes</a:t>
            </a:r>
            <a:endParaRPr>
              <a:solidFill>
                <a:srgbClr val="000000"/>
              </a:solidFill>
              <a:latin typeface="Barlow"/>
              <a:ea typeface="Barlow"/>
              <a:cs typeface="Barlow"/>
              <a:sym typeface="Barlow"/>
            </a:endParaRPr>
          </a:p>
          <a:p>
            <a:pPr indent="-330200" lvl="0" marL="469900" rtl="0" algn="l">
              <a:lnSpc>
                <a:spcPct val="85000"/>
              </a:lnSpc>
              <a:spcBef>
                <a:spcPts val="0"/>
              </a:spcBef>
              <a:spcAft>
                <a:spcPts val="0"/>
              </a:spcAft>
              <a:buClr>
                <a:srgbClr val="000000"/>
              </a:buClr>
              <a:buSzPts val="1400"/>
              <a:buFont typeface="Barlow"/>
              <a:buChar char="●"/>
            </a:pPr>
            <a:r>
              <a:rPr lang="en-US">
                <a:solidFill>
                  <a:srgbClr val="000000"/>
                </a:solidFill>
                <a:latin typeface="Barlow"/>
                <a:ea typeface="Barlow"/>
                <a:cs typeface="Barlow"/>
                <a:sym typeface="Barlow"/>
              </a:rPr>
              <a:t>Batch and streaming sources converge into the same format of change logs in Delta Change Data Feed for unified, efficient downstream processing</a:t>
            </a:r>
            <a:endParaRPr>
              <a:solidFill>
                <a:srgbClr val="000000"/>
              </a:solidFill>
              <a:latin typeface="Barlow"/>
              <a:ea typeface="Barlow"/>
              <a:cs typeface="Barlow"/>
              <a:sym typeface="Barlow"/>
            </a:endParaRPr>
          </a:p>
          <a:p>
            <a:pPr indent="-330200" lvl="0" marL="469900" rtl="0" algn="l">
              <a:lnSpc>
                <a:spcPct val="85000"/>
              </a:lnSpc>
              <a:spcBef>
                <a:spcPts val="0"/>
              </a:spcBef>
              <a:spcAft>
                <a:spcPts val="0"/>
              </a:spcAft>
              <a:buClr>
                <a:srgbClr val="000000"/>
              </a:buClr>
              <a:buSzPts val="1400"/>
              <a:buFont typeface="Barlow"/>
              <a:buChar char="●"/>
            </a:pPr>
            <a:r>
              <a:rPr lang="en-US">
                <a:solidFill>
                  <a:srgbClr val="000000"/>
                </a:solidFill>
                <a:latin typeface="Barlow"/>
                <a:ea typeface="Barlow"/>
                <a:cs typeface="Barlow"/>
                <a:sym typeface="Barlow"/>
              </a:rPr>
              <a:t>The cleansed and aggregated data used for BI, visualizations, and analytics is updated </a:t>
            </a:r>
            <a:r>
              <a:rPr lang="en-US">
                <a:latin typeface="Barlow"/>
                <a:ea typeface="Barlow"/>
                <a:cs typeface="Barlow"/>
                <a:sym typeface="Barlow"/>
              </a:rPr>
              <a:t>incrementally - giving analysts access to trusted, governed data as changes come in rather than having to wait for daily jobs</a:t>
            </a:r>
            <a:endParaRPr>
              <a:latin typeface="Barlow"/>
              <a:ea typeface="Barlow"/>
              <a:cs typeface="Barlow"/>
              <a:sym typeface="Barlow"/>
            </a:endParaRPr>
          </a:p>
          <a:p>
            <a:pPr indent="-330200" lvl="0" marL="469900" rtl="0" algn="l">
              <a:lnSpc>
                <a:spcPct val="85000"/>
              </a:lnSpc>
              <a:spcBef>
                <a:spcPts val="0"/>
              </a:spcBef>
              <a:spcAft>
                <a:spcPts val="0"/>
              </a:spcAft>
              <a:buSzPts val="1400"/>
              <a:buFont typeface="Barlow"/>
              <a:buChar char="●"/>
            </a:pPr>
            <a:r>
              <a:rPr lang="en-US">
                <a:latin typeface="Barlow"/>
                <a:ea typeface="Barlow"/>
                <a:cs typeface="Barlow"/>
                <a:sym typeface="Barlow"/>
              </a:rPr>
              <a:t>For even faster updates to BI tooling, use materialized views based upon Delta Change Data Feed</a:t>
            </a:r>
            <a:endParaRPr>
              <a:latin typeface="Barlow"/>
              <a:ea typeface="Barlow"/>
              <a:cs typeface="Barlow"/>
              <a:sym typeface="Barlow"/>
            </a:endParaRPr>
          </a:p>
          <a:p>
            <a:pPr indent="-330200" lvl="0" marL="469900" rtl="0" algn="l">
              <a:lnSpc>
                <a:spcPct val="85000"/>
              </a:lnSpc>
              <a:spcBef>
                <a:spcPts val="0"/>
              </a:spcBef>
              <a:spcAft>
                <a:spcPts val="0"/>
              </a:spcAft>
              <a:buSzPts val="1400"/>
              <a:buFont typeface="Barlow"/>
              <a:buChar char="●"/>
            </a:pPr>
            <a:r>
              <a:rPr lang="en-US">
                <a:latin typeface="Barlow"/>
                <a:ea typeface="Barlow"/>
                <a:cs typeface="Barlow"/>
                <a:sym typeface="Barlow"/>
              </a:rPr>
              <a:t>Audit and regulatory compliance often need to what changes have been made to data over time. Delta Change Data Feed provides traceability back through the history of individual records and values to ensure that historical updates are available.</a:t>
            </a:r>
            <a:endParaRPr/>
          </a:p>
        </p:txBody>
      </p:sp>
      <p:sp>
        <p:nvSpPr>
          <p:cNvPr id="1213" name="Google Shape;1213;g2770e6e974f_0_5750: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770e6e974f_0_5765: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770e6e974f_0_5765: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Delta Change Data Feed is an output from Delta Lake. This means that CDF applies when processing from a Delta format to a further step in the data 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order to take advantage of the Delta Change Data Feed, simply bring in your external data sources to the Bronze layer, as previously done, and then enable CDF from that point forward.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will allow you to use the Change Data Feed in moving to the Silver or Gold layers or feeding out to an external platform.  </a:t>
            </a:r>
            <a:endParaRPr/>
          </a:p>
        </p:txBody>
      </p:sp>
      <p:sp>
        <p:nvSpPr>
          <p:cNvPr id="1229" name="Google Shape;1229;g2770e6e974f_0_5765: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770e6e974f_0_579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770e6e974f_0_5799: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330200" lvl="0" marL="469900" rtl="0" algn="l">
              <a:spcBef>
                <a:spcPts val="0"/>
              </a:spcBef>
              <a:spcAft>
                <a:spcPts val="0"/>
              </a:spcAft>
              <a:buSzPts val="1400"/>
              <a:buChar char="●"/>
            </a:pPr>
            <a:r>
              <a:rPr lang="en-US"/>
              <a:t>We start with the original table, which has three records (A1 through A3) and two fields (PK and B)</a:t>
            </a:r>
            <a:endParaRPr/>
          </a:p>
          <a:p>
            <a:pPr indent="0" lvl="0" marL="0" rtl="0" algn="l">
              <a:spcBef>
                <a:spcPts val="0"/>
              </a:spcBef>
              <a:spcAft>
                <a:spcPts val="0"/>
              </a:spcAft>
              <a:buNone/>
            </a:pPr>
            <a:r>
              <a:rPr b="1" i="1" lang="en-US"/>
              <a:t>(Click to build)</a:t>
            </a:r>
            <a:endParaRPr b="1" i="1"/>
          </a:p>
          <a:p>
            <a:pPr indent="-330200" lvl="0" marL="469900" rtl="0" algn="l">
              <a:spcBef>
                <a:spcPts val="0"/>
              </a:spcBef>
              <a:spcAft>
                <a:spcPts val="0"/>
              </a:spcAft>
              <a:buSzPts val="1400"/>
              <a:buChar char="●"/>
            </a:pPr>
            <a:r>
              <a:rPr lang="en-US"/>
              <a:t>We then receive an updated version of this table that shows a change to field B in record A2, removal of record A3, and the addition of record A4</a:t>
            </a:r>
            <a:endParaRPr/>
          </a:p>
          <a:p>
            <a:pPr indent="0" lvl="0" marL="0" rtl="0" algn="l">
              <a:spcBef>
                <a:spcPts val="0"/>
              </a:spcBef>
              <a:spcAft>
                <a:spcPts val="0"/>
              </a:spcAft>
              <a:buNone/>
            </a:pPr>
            <a:r>
              <a:rPr b="1" i="1" lang="en-US"/>
              <a:t>(Click to build)</a:t>
            </a:r>
            <a:endParaRPr b="1" i="1"/>
          </a:p>
          <a:p>
            <a:pPr indent="-330200" lvl="0" marL="469900" rtl="0" algn="l">
              <a:spcBef>
                <a:spcPts val="0"/>
              </a:spcBef>
              <a:spcAft>
                <a:spcPts val="0"/>
              </a:spcAft>
              <a:buSzPts val="1400"/>
              <a:buChar char="●"/>
            </a:pPr>
            <a:r>
              <a:rPr lang="en-US"/>
              <a:t>As this gets processed, </a:t>
            </a:r>
            <a:r>
              <a:rPr lang="en-US">
                <a:solidFill>
                  <a:srgbClr val="000000"/>
                </a:solidFill>
              </a:rPr>
              <a:t>the Delta Change Data Feed captures only records for which there was a change. This is what allows Delta Change Data Feed to speed up ETL pipelines as less data is being touched. </a:t>
            </a:r>
            <a:endParaRPr>
              <a:solidFill>
                <a:srgbClr val="000000"/>
              </a:solidFill>
            </a:endParaRPr>
          </a:p>
          <a:p>
            <a:pPr indent="-330200" lvl="0" marL="469900" rtl="0" algn="l">
              <a:spcBef>
                <a:spcPts val="0"/>
              </a:spcBef>
              <a:spcAft>
                <a:spcPts val="0"/>
              </a:spcAft>
              <a:buSzPts val="1400"/>
              <a:buChar char="●"/>
            </a:pPr>
            <a:r>
              <a:rPr lang="en-US">
                <a:solidFill>
                  <a:srgbClr val="000000"/>
                </a:solidFill>
              </a:rPr>
              <a:t>Note that record A1 is not reflected in the Change Data Feed output as no changes were made to that record.</a:t>
            </a:r>
            <a:endParaRPr>
              <a:solidFill>
                <a:srgbClr val="000000"/>
              </a:solidFill>
            </a:endParaRPr>
          </a:p>
          <a:p>
            <a:pPr indent="-330200" lvl="0" marL="469900" rtl="0" algn="l">
              <a:spcBef>
                <a:spcPts val="0"/>
              </a:spcBef>
              <a:spcAft>
                <a:spcPts val="0"/>
              </a:spcAft>
              <a:buSzPts val="1400"/>
              <a:buChar char="●"/>
            </a:pPr>
            <a:r>
              <a:rPr lang="en-US">
                <a:solidFill>
                  <a:srgbClr val="000000"/>
                </a:solidFill>
              </a:rPr>
              <a:t>In the case of updates, the output contains what the record looked like prior to the change, called the preimage, and what it held after the change, called the postimage. This can be particularly helpful when producing aggregated facts or materialized views as appropriate updates could be made to individual records without having to reprocess all of the data underlying the table. This allows changes to be reflected more quickly in the data used for BI and visualization.</a:t>
            </a:r>
            <a:endParaRPr>
              <a:solidFill>
                <a:srgbClr val="000000"/>
              </a:solidFill>
            </a:endParaRPr>
          </a:p>
          <a:p>
            <a:pPr indent="-330200" lvl="0" marL="469900" rtl="0" algn="l">
              <a:spcBef>
                <a:spcPts val="0"/>
              </a:spcBef>
              <a:spcAft>
                <a:spcPts val="0"/>
              </a:spcAft>
              <a:buSzPts val="1400"/>
              <a:buChar char="●"/>
            </a:pPr>
            <a:r>
              <a:rPr lang="en-US">
                <a:solidFill>
                  <a:srgbClr val="000000"/>
                </a:solidFill>
              </a:rPr>
              <a:t>For deletes and inserts, the affected record is shown with an indication of whether it is being added or removed.</a:t>
            </a:r>
            <a:endParaRPr>
              <a:solidFill>
                <a:srgbClr val="000000"/>
              </a:solidFill>
            </a:endParaRPr>
          </a:p>
          <a:p>
            <a:pPr indent="-330200" lvl="0" marL="469900" rtl="0" algn="l">
              <a:spcBef>
                <a:spcPts val="0"/>
              </a:spcBef>
              <a:spcAft>
                <a:spcPts val="0"/>
              </a:spcAft>
              <a:buSzPts val="1400"/>
              <a:buChar char="●"/>
            </a:pPr>
            <a:r>
              <a:rPr lang="en-US">
                <a:solidFill>
                  <a:srgbClr val="000000"/>
                </a:solidFill>
              </a:rPr>
              <a:t>Additionally, the Delta version is noted so that logs are maintained of what happened to the data when. This allows greater granularity for regulatory and audit purposes as needed. We do capture the timestamp of these commits as well and will show this in a few minutes.</a:t>
            </a:r>
            <a:endParaRPr>
              <a:solidFill>
                <a:srgbClr val="000000"/>
              </a:solidFill>
            </a:endParaRPr>
          </a:p>
          <a:p>
            <a:pPr indent="-330200" lvl="0" marL="469900" rtl="0" algn="l">
              <a:spcBef>
                <a:spcPts val="0"/>
              </a:spcBef>
              <a:spcAft>
                <a:spcPts val="0"/>
              </a:spcAft>
              <a:buSzPts val="1400"/>
              <a:buChar char="●"/>
            </a:pPr>
            <a:r>
              <a:rPr lang="en-US"/>
              <a:t>While this depicts a batch process, the source of updates could just as easily by a stream instead. The Change Data Feed output would be the same.</a:t>
            </a:r>
            <a:endParaRPr b="1" i="1">
              <a:solidFill>
                <a:srgbClr val="1B3038"/>
              </a:solidFill>
            </a:endParaRPr>
          </a:p>
        </p:txBody>
      </p:sp>
      <p:sp>
        <p:nvSpPr>
          <p:cNvPr id="1264" name="Google Shape;1264;g2770e6e974f_0_5799: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770e6e974f_0_581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770e6e974f_0_5813: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There are two ways to consume the Delta Change Data Feed in downstream processing - stream and batch.</a:t>
            </a:r>
            <a:endParaRPr/>
          </a:p>
          <a:p>
            <a:pPr indent="0" lvl="0" marL="0" rtl="0" algn="l">
              <a:spcBef>
                <a:spcPts val="0"/>
              </a:spcBef>
              <a:spcAft>
                <a:spcPts val="0"/>
              </a:spcAft>
              <a:buClr>
                <a:schemeClr val="dk1"/>
              </a:buClr>
              <a:buSzPts val="1100"/>
              <a:buFont typeface="Arial"/>
              <a:buNone/>
            </a:pPr>
            <a:r>
              <a:rPr b="1" lang="en-US">
                <a:solidFill>
                  <a:srgbClr val="1B3038"/>
                </a:solidFill>
              </a:rPr>
              <a:t>Stream Mode</a:t>
            </a:r>
            <a:endParaRPr/>
          </a:p>
          <a:p>
            <a:pPr indent="0" lvl="0" marL="0" rtl="0" algn="l">
              <a:spcBef>
                <a:spcPts val="0"/>
              </a:spcBef>
              <a:spcAft>
                <a:spcPts val="0"/>
              </a:spcAft>
              <a:buNone/>
            </a:pPr>
            <a:r>
              <a:rPr lang="en-US"/>
              <a:t>In stream mode, you use Delta structured streaming to process the Delta Change Feed as it comes in. This pattern allows for micro-batches to be consumed based upon the latest checkpoint without waiting for a predetermined time interval. The stream will simply process whatever has come in since the last checkpoint. </a:t>
            </a:r>
            <a:endParaRPr/>
          </a:p>
          <a:p>
            <a:pPr indent="-330200" lvl="0" marL="469900" rtl="0" algn="l">
              <a:spcBef>
                <a:spcPts val="0"/>
              </a:spcBef>
              <a:spcAft>
                <a:spcPts val="0"/>
              </a:spcAft>
              <a:buSzPts val="1400"/>
              <a:buChar char="●"/>
            </a:pPr>
            <a:r>
              <a:rPr lang="en-US"/>
              <a:t>In the timeline shown here, let us assume that the large upsert from our previous example comes through at 12:00. </a:t>
            </a:r>
            <a:endParaRPr/>
          </a:p>
          <a:p>
            <a:pPr indent="-330200" lvl="0" marL="469900" rtl="0" algn="l">
              <a:spcBef>
                <a:spcPts val="0"/>
              </a:spcBef>
              <a:spcAft>
                <a:spcPts val="0"/>
              </a:spcAft>
              <a:buSzPts val="1400"/>
              <a:buChar char="●"/>
            </a:pPr>
            <a:r>
              <a:rPr lang="en-US"/>
              <a:t>Our next insert (Delta version 3) commits at 12:08. The stream has already completed processing the first group and immediately picks up our 12:08 insert. It does not have to wait for a scheduled point in time to kick off.</a:t>
            </a:r>
            <a:endParaRPr/>
          </a:p>
          <a:p>
            <a:pPr indent="-330200" lvl="0" marL="469900" rtl="0" algn="l">
              <a:spcBef>
                <a:spcPts val="0"/>
              </a:spcBef>
              <a:spcAft>
                <a:spcPts val="0"/>
              </a:spcAft>
              <a:buSzPts val="1400"/>
              <a:buChar char="●"/>
            </a:pPr>
            <a:r>
              <a:rPr lang="en-US"/>
              <a:t>We then receive the insert for Delta version 4 as 12:09. The stream process for the last commit has not yet completed. </a:t>
            </a:r>
            <a:endParaRPr/>
          </a:p>
          <a:p>
            <a:pPr indent="-330200" lvl="0" marL="469900" rtl="0" algn="l">
              <a:spcBef>
                <a:spcPts val="0"/>
              </a:spcBef>
              <a:spcAft>
                <a:spcPts val="0"/>
              </a:spcAft>
              <a:buSzPts val="1400"/>
              <a:buChar char="●"/>
            </a:pPr>
            <a:r>
              <a:rPr lang="en-US"/>
              <a:t>Delta version 5, an update to the same record as was inserted in Delta version 4, comes in at 12:10:05. As soon as the prior stream micro-batch completes, the next kicks off and picks up Delta versions 4 and 5.</a:t>
            </a:r>
            <a:endParaRPr/>
          </a:p>
          <a:p>
            <a:pPr indent="-330200" lvl="0" marL="469900" rtl="0" algn="l">
              <a:spcBef>
                <a:spcPts val="0"/>
              </a:spcBef>
              <a:spcAft>
                <a:spcPts val="0"/>
              </a:spcAft>
              <a:buSzPts val="1400"/>
              <a:buChar char="●"/>
            </a:pPr>
            <a:r>
              <a:rPr lang="en-US"/>
              <a:t>An important note here is that this does function as a micro-batch in that you now have both an insert and an update to a record in the same batch. You must add handling for choosing the latest data to insert from this batch.</a:t>
            </a:r>
            <a:endParaRPr/>
          </a:p>
          <a:p>
            <a:pPr indent="0" lvl="0" marL="0" rtl="0" algn="l">
              <a:spcBef>
                <a:spcPts val="0"/>
              </a:spcBef>
              <a:spcAft>
                <a:spcPts val="0"/>
              </a:spcAft>
              <a:buNone/>
            </a:pPr>
            <a:r>
              <a:rPr b="1" lang="en-US"/>
              <a:t>Batch Mode</a:t>
            </a:r>
            <a:endParaRPr b="1"/>
          </a:p>
          <a:p>
            <a:pPr indent="0" lvl="0" marL="0" rtl="0" algn="l">
              <a:spcBef>
                <a:spcPts val="0"/>
              </a:spcBef>
              <a:spcAft>
                <a:spcPts val="0"/>
              </a:spcAft>
              <a:buNone/>
            </a:pPr>
            <a:r>
              <a:rPr lang="en-US">
                <a:solidFill>
                  <a:srgbClr val="1B3038"/>
                </a:solidFill>
              </a:rPr>
              <a:t>In batch mode, the processing of the Delta Change Feed is set to occur every X minutes. You must then add logic to handle identifying the current high water mark (the latest Delta version or timestamp previously processed) and picking up any changes from that point forward.</a:t>
            </a:r>
            <a:endParaRPr>
              <a:solidFill>
                <a:srgbClr val="1B3038"/>
              </a:solidFill>
            </a:endParaRPr>
          </a:p>
          <a:p>
            <a:pPr indent="-330200" lvl="0" marL="469900" rtl="0" algn="l">
              <a:spcBef>
                <a:spcPts val="0"/>
              </a:spcBef>
              <a:spcAft>
                <a:spcPts val="0"/>
              </a:spcAft>
              <a:buClr>
                <a:srgbClr val="1B3038"/>
              </a:buClr>
              <a:buSzPts val="1400"/>
              <a:buChar char="●"/>
            </a:pPr>
            <a:r>
              <a:rPr lang="en-US">
                <a:solidFill>
                  <a:srgbClr val="1B3038"/>
                </a:solidFill>
              </a:rPr>
              <a:t>Following our example from before, let us assume that this batch process has been set to run every 10 minutes. When it kicks off at 12:00, it processes the large upsert. </a:t>
            </a:r>
            <a:endParaRPr>
              <a:solidFill>
                <a:srgbClr val="1B3038"/>
              </a:solidFill>
            </a:endParaRPr>
          </a:p>
          <a:p>
            <a:pPr indent="-330200" lvl="0" marL="469900" rtl="0" algn="l">
              <a:spcBef>
                <a:spcPts val="0"/>
              </a:spcBef>
              <a:spcAft>
                <a:spcPts val="0"/>
              </a:spcAft>
              <a:buClr>
                <a:srgbClr val="1B3038"/>
              </a:buClr>
              <a:buSzPts val="1400"/>
              <a:buChar char="●"/>
            </a:pPr>
            <a:r>
              <a:rPr lang="en-US">
                <a:solidFill>
                  <a:srgbClr val="1B3038"/>
                </a:solidFill>
              </a:rPr>
              <a:t>There is a pause until 12:10, when the process kicks off again, establishes that the high water mark is Delta version 2, and picks up everything since then. In this case, it has both version 3 and version 4 to include.</a:t>
            </a:r>
            <a:endParaRPr>
              <a:solidFill>
                <a:srgbClr val="1B3038"/>
              </a:solidFill>
            </a:endParaRPr>
          </a:p>
          <a:p>
            <a:pPr indent="-330200" lvl="0" marL="469900" rtl="0" algn="l">
              <a:spcBef>
                <a:spcPts val="0"/>
              </a:spcBef>
              <a:spcAft>
                <a:spcPts val="0"/>
              </a:spcAft>
              <a:buClr>
                <a:srgbClr val="1B3038"/>
              </a:buClr>
              <a:buSzPts val="1400"/>
              <a:buChar char="●"/>
            </a:pPr>
            <a:r>
              <a:rPr lang="en-US">
                <a:solidFill>
                  <a:srgbClr val="1B3038"/>
                </a:solidFill>
              </a:rPr>
              <a:t>The batch then pauses again and does not pick up version 5 until 12:20 despite it arriving shortly after the last batch was </a:t>
            </a:r>
            <a:r>
              <a:rPr lang="en-US">
                <a:solidFill>
                  <a:srgbClr val="1B3038"/>
                </a:solidFill>
                <a:extLst>
                  <a:ext uri="http://customooxmlschemas.google.com/">
                    <go:slidesCustomData xmlns:go="http://customooxmlschemas.google.com/" textRoundtripDataId="4"/>
                  </a:ext>
                </a:extLst>
              </a:rPr>
              <a:t>triggered</a:t>
            </a:r>
            <a:r>
              <a:rPr lang="en-US">
                <a:solidFill>
                  <a:srgbClr val="1B3038"/>
                </a:solidFill>
              </a:rPr>
              <a:t>.</a:t>
            </a:r>
            <a:endParaRPr>
              <a:solidFill>
                <a:srgbClr val="1B3038"/>
              </a:solidFill>
            </a:endParaRPr>
          </a:p>
          <a:p>
            <a:pPr indent="0" lvl="0" marL="0" rtl="0" algn="l">
              <a:spcBef>
                <a:spcPts val="0"/>
              </a:spcBef>
              <a:spcAft>
                <a:spcPts val="0"/>
              </a:spcAft>
              <a:buNone/>
            </a:pPr>
            <a:r>
              <a:t/>
            </a:r>
            <a:endParaRPr/>
          </a:p>
        </p:txBody>
      </p:sp>
      <p:sp>
        <p:nvSpPr>
          <p:cNvPr id="1279" name="Google Shape;1279;g2770e6e974f_0_5813: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770e6e974f_0_583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770e6e974f_0_583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While all of the benefits sound wonderful, it’s important to acknowledge that Delta Change Feed is not the best solution in every situation. Let’s walk through the best practices as to when to use, and when not to use, Delta Change Data Feed.</a:t>
            </a:r>
            <a:endParaRPr/>
          </a:p>
          <a:p>
            <a:pPr indent="0" lvl="0" marL="0" rtl="0" algn="l">
              <a:spcBef>
                <a:spcPts val="0"/>
              </a:spcBef>
              <a:spcAft>
                <a:spcPts val="0"/>
              </a:spcAft>
              <a:buNone/>
            </a:pPr>
            <a:r>
              <a:t/>
            </a:r>
            <a:endParaRPr/>
          </a:p>
          <a:p>
            <a:pPr indent="-330200" lvl="0" marL="469900" rtl="0" algn="l">
              <a:spcBef>
                <a:spcPts val="0"/>
              </a:spcBef>
              <a:spcAft>
                <a:spcPts val="0"/>
              </a:spcAft>
              <a:buSzPts val="1400"/>
              <a:buChar char="●"/>
            </a:pPr>
            <a:r>
              <a:rPr lang="en-US"/>
              <a:t>If your incoming data contains updates or deletes, Delta Change Data Feed is a good choice. This will help to reduce costly table scans to identify these types of changes downstream. On the other hand, if you only receive appends, Delta Change Feed may not be the best option. In this case, a better solution may be to use the checkpoint feature on structured streaming.</a:t>
            </a:r>
            <a:endParaRPr/>
          </a:p>
          <a:p>
            <a:pPr indent="-330200" lvl="0" marL="469900" rtl="0" algn="l">
              <a:spcBef>
                <a:spcPts val="0"/>
              </a:spcBef>
              <a:spcAft>
                <a:spcPts val="0"/>
              </a:spcAft>
              <a:buSzPts val="1400"/>
              <a:buChar char="●"/>
            </a:pPr>
            <a:r>
              <a:rPr lang="en-US"/>
              <a:t>If you receive updates on a relatively small proportion of records in your table per batch, Delta Change Data Feed is a good choice. For example, if you have a table with 1 million records and you get updates to maybe 50,000 per batch, Delta Change Data Feed can help reduce processing overhead. However, if you receive updates to most of the records in the table every time you get a batch, this reduction will not be enough to merit using Change Data Feed unless it is for other purposes like audit trails.</a:t>
            </a:r>
            <a:endParaRPr/>
          </a:p>
          <a:p>
            <a:pPr indent="-330200" lvl="0" marL="469900" rtl="0" algn="l">
              <a:spcBef>
                <a:spcPts val="0"/>
              </a:spcBef>
              <a:spcAft>
                <a:spcPts val="0"/>
              </a:spcAft>
              <a:buSzPts val="1400"/>
              <a:buChar char="●"/>
            </a:pPr>
            <a:r>
              <a:rPr lang="en-US"/>
              <a:t>If your incoming data is in a Change Data Capture format then maintaining this through Change Data Feed is a good option.</a:t>
            </a:r>
            <a:endParaRPr/>
          </a:p>
          <a:p>
            <a:pPr indent="-330200" lvl="0" marL="469900" rtl="0" algn="l">
              <a:spcBef>
                <a:spcPts val="0"/>
              </a:spcBef>
              <a:spcAft>
                <a:spcPts val="0"/>
              </a:spcAft>
              <a:buSzPts val="1400"/>
              <a:buChar char="●"/>
            </a:pPr>
            <a:r>
              <a:rPr lang="en-US"/>
              <a:t>If you are intending to send changes as Change Data Capture types of output to downstream applications, Delta Change Data Feed is the best way to do so.</a:t>
            </a:r>
            <a:endParaRPr/>
          </a:p>
          <a:p>
            <a:pPr indent="-330200" lvl="0" marL="469900" rtl="0" algn="l">
              <a:spcBef>
                <a:spcPts val="0"/>
              </a:spcBef>
              <a:spcAft>
                <a:spcPts val="0"/>
              </a:spcAft>
              <a:buSzPts val="1400"/>
              <a:buChar char="●"/>
            </a:pPr>
            <a:r>
              <a:rPr lang="en-US"/>
              <a:t>If the data you receive in a batch is a destructive load, meaning that it represents a complete overwrite of the underlying data and intends not to capture the changes made but rather to wipe out whatever was previously present, then Delta Change Data Feed should not be used. This would happen with a drop/create or truncate type of command to replace existing data.</a:t>
            </a:r>
            <a:endParaRPr/>
          </a:p>
          <a:p>
            <a:pPr indent="-330200" lvl="0" marL="469900" rtl="0" algn="l">
              <a:spcBef>
                <a:spcPts val="0"/>
              </a:spcBef>
              <a:spcAft>
                <a:spcPts val="0"/>
              </a:spcAft>
              <a:buSzPts val="1400"/>
              <a:buChar char="●"/>
            </a:pPr>
            <a:r>
              <a:rPr lang="en-US"/>
              <a:t>As previously described, Delta Change Data Feed only applies from Delta sources. Therefore if you are looking to find and ingest data from outside of Delta Lake it will not work. We do have other features, such as Auto Loader, to help with bringing files in from your cloud storage. We also work with numerous partners that are able to extract data from external source platforms to then load into Delta.</a:t>
            </a:r>
            <a:endParaRPr/>
          </a:p>
        </p:txBody>
      </p:sp>
      <p:sp>
        <p:nvSpPr>
          <p:cNvPr id="1304" name="Google Shape;1304;g2770e6e974f_0_583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770e6e974f_0_5845: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g2770e6e974f_0_5845: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1313" name="Google Shape;1313;g2770e6e974f_0_5845: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770e6e974f_0_6: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2770e6e974f_0_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770e6e974f_0_585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2770e6e974f_0_5859: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1328" name="Google Shape;1328;g2770e6e974f_0_5859: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770e6e974f_0_5872: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1" name="Google Shape;1341;g2770e6e974f_0_5872: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1342" name="Google Shape;1342;g2770e6e974f_0_5872: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770e6e974f_0_758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770e6e974f_0_758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770e6e974f_0_634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770e6e974f_0_63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770e6e974f_0_636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770e6e974f_0_636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In order to understand why liquid will be such a big deal, first we need to understand what’s wrong with partitioning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Data skew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770e6e974f_0_6406: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770e6e974f_0_640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Small files</a:t>
            </a:r>
            <a:endParaRPr/>
          </a:p>
          <a:p>
            <a:pPr indent="0" lvl="0" marL="0" rtl="0" algn="l">
              <a:spcBef>
                <a:spcPts val="0"/>
              </a:spcBef>
              <a:spcAft>
                <a:spcPts val="0"/>
              </a:spcAft>
              <a:buNone/>
            </a:pPr>
            <a:r>
              <a:rPr lang="en-US"/>
              <a:t>Not the right granularity</a:t>
            </a:r>
            <a:endParaRPr/>
          </a:p>
          <a:p>
            <a:pPr indent="0" lvl="0" marL="0" rtl="0" algn="l">
              <a:spcBef>
                <a:spcPts val="0"/>
              </a:spcBef>
              <a:spcAft>
                <a:spcPts val="0"/>
              </a:spcAft>
              <a:buNone/>
            </a:pPr>
            <a:r>
              <a:rPr lang="en-US"/>
              <a:t>Cannot re-partition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770e6e974f_0_644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770e6e974f_0_64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Small files, need additional maintenance jobs to manage data</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770e6e974f_0_653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770e6e974f_0_653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Simplify data layout decision from day one and reduce maintenance burden over time</a:t>
            </a:r>
            <a:endParaRPr/>
          </a:p>
          <a:p>
            <a:pPr indent="0" lvl="0" marL="0" rtl="0" algn="l">
              <a:spcBef>
                <a:spcPts val="0"/>
              </a:spcBef>
              <a:spcAft>
                <a:spcPts val="0"/>
              </a:spcAft>
              <a:buNone/>
            </a:pPr>
            <a:r>
              <a:rPr lang="en-US"/>
              <a:t>No knobs needed for</a:t>
            </a:r>
            <a:endParaRPr/>
          </a:p>
          <a:p>
            <a:pPr indent="0" lvl="0" marL="0" rtl="0" algn="l">
              <a:spcBef>
                <a:spcPts val="0"/>
              </a:spcBef>
              <a:spcAft>
                <a:spcPts val="0"/>
              </a:spcAft>
              <a:buNone/>
            </a:pPr>
            <a:r>
              <a:rPr lang="en-US">
                <a:solidFill>
                  <a:schemeClr val="dk1"/>
                </a:solidFill>
                <a:latin typeface="Barlow"/>
                <a:ea typeface="Barlow"/>
                <a:cs typeface="Barlow"/>
                <a:sym typeface="Barlow"/>
              </a:rPr>
              <a:t>Determine optimal file size</a:t>
            </a:r>
            <a:endParaRPr>
              <a:solidFill>
                <a:schemeClr val="dk1"/>
              </a:solidFill>
              <a:latin typeface="Barlow"/>
              <a:ea typeface="Barlow"/>
              <a:cs typeface="Barlow"/>
              <a:sym typeface="Barlow"/>
            </a:endParaRPr>
          </a:p>
          <a:p>
            <a:pPr indent="0" lvl="0" marL="0" rtl="0" algn="l">
              <a:spcBef>
                <a:spcPts val="0"/>
              </a:spcBef>
              <a:spcAft>
                <a:spcPts val="0"/>
              </a:spcAft>
              <a:buNone/>
            </a:pPr>
            <a:r>
              <a:rPr lang="en-US">
                <a:solidFill>
                  <a:schemeClr val="dk1"/>
                </a:solidFill>
                <a:latin typeface="Barlow"/>
                <a:ea typeface="Barlow"/>
                <a:cs typeface="Barlow"/>
                <a:sym typeface="Barlow"/>
              </a:rPr>
              <a:t>Determine if a column can be used as partition column </a:t>
            </a:r>
            <a:endParaRPr>
              <a:solidFill>
                <a:schemeClr val="dk1"/>
              </a:solidFill>
              <a:latin typeface="Barlow"/>
              <a:ea typeface="Barlow"/>
              <a:cs typeface="Barlow"/>
              <a:sym typeface="Barlow"/>
            </a:endParaRPr>
          </a:p>
          <a:p>
            <a:pPr indent="0" lvl="0" marL="0" rtl="0" algn="l">
              <a:spcBef>
                <a:spcPts val="0"/>
              </a:spcBef>
              <a:spcAft>
                <a:spcPts val="0"/>
              </a:spcAft>
              <a:buNone/>
            </a:pPr>
            <a:r>
              <a:rPr lang="en-US">
                <a:solidFill>
                  <a:schemeClr val="dk1"/>
                </a:solidFill>
                <a:latin typeface="Barlow"/>
                <a:ea typeface="Barlow"/>
                <a:cs typeface="Barlow"/>
                <a:sym typeface="Barlow"/>
              </a:rPr>
              <a:t>Determine the order of partition columns when creating tables</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Determine the optimal frequency to run OPTIMIZE</a:t>
            </a:r>
            <a:endParaRPr>
              <a:solidFill>
                <a:schemeClr val="dk1"/>
              </a:solidFill>
              <a:latin typeface="Barlow"/>
              <a:ea typeface="Barlow"/>
              <a:cs typeface="Barlow"/>
              <a:sym typeface="Barlow"/>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770e6e974f_0_653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770e6e974f_0_653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800"/>
              </a:spcBef>
              <a:spcAft>
                <a:spcPts val="0"/>
              </a:spcAft>
              <a:buNone/>
            </a:pPr>
            <a:r>
              <a:rPr b="1" lang="en-US" sz="1200">
                <a:solidFill>
                  <a:srgbClr val="1B3038"/>
                </a:solidFill>
                <a:latin typeface="DM Sans"/>
                <a:ea typeface="DM Sans"/>
                <a:cs typeface="DM Sans"/>
                <a:sym typeface="DM Sans"/>
              </a:rPr>
              <a:t>Talking points</a:t>
            </a:r>
            <a:endParaRPr b="1" sz="1200">
              <a:solidFill>
                <a:srgbClr val="1B3038"/>
              </a:solidFill>
              <a:latin typeface="DM Sans"/>
              <a:ea typeface="DM Sans"/>
              <a:cs typeface="DM Sans"/>
              <a:sym typeface="DM Sans"/>
            </a:endParaRPr>
          </a:p>
          <a:p>
            <a:pPr indent="0" lvl="0" marL="0" rtl="0" algn="l">
              <a:lnSpc>
                <a:spcPct val="115000"/>
              </a:lnSpc>
              <a:spcBef>
                <a:spcPts val="800"/>
              </a:spcBef>
              <a:spcAft>
                <a:spcPts val="0"/>
              </a:spcAft>
              <a:buNone/>
            </a:pPr>
            <a:r>
              <a:rPr lang="en-US" sz="1200">
                <a:solidFill>
                  <a:srgbClr val="1B3038"/>
                </a:solidFill>
                <a:latin typeface="DM Sans"/>
                <a:ea typeface="DM Sans"/>
                <a:cs typeface="DM Sans"/>
                <a:sym typeface="DM Sans"/>
              </a:rPr>
              <a:t>This is tentative, we want your feedback</a:t>
            </a:r>
            <a:endParaRPr sz="1200">
              <a:solidFill>
                <a:srgbClr val="1B3038"/>
              </a:solidFill>
              <a:latin typeface="DM Sans"/>
              <a:ea typeface="DM Sans"/>
              <a:cs typeface="DM Sans"/>
              <a:sym typeface="DM Sans"/>
            </a:endParaRPr>
          </a:p>
          <a:p>
            <a:pPr indent="0" lvl="0" marL="0" rtl="0" algn="l">
              <a:lnSpc>
                <a:spcPct val="115000"/>
              </a:lnSpc>
              <a:spcBef>
                <a:spcPts val="800"/>
              </a:spcBef>
              <a:spcAft>
                <a:spcPts val="0"/>
              </a:spcAft>
              <a:buNone/>
            </a:pPr>
            <a:r>
              <a:t/>
            </a:r>
            <a:endParaRPr sz="1200">
              <a:solidFill>
                <a:srgbClr val="1B3038"/>
              </a:solidFill>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770e6e974f_0_654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770e6e974f_0_654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770e6e974f_0_1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770e6e974f_0_1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chemeClr val="dk1"/>
                </a:solidFill>
              </a:rPr>
              <a:t>Developers increasing use AI assistants, but they still don’t trust them. Generated answers have various issues that make them hard to use. Let’s dive into why.</a:t>
            </a:r>
            <a:br>
              <a:rPr lang="en-US">
                <a:solidFill>
                  <a:schemeClr val="dk1"/>
                </a:solidFill>
              </a:rPr>
            </a:br>
            <a:br>
              <a:rPr lang="en-US">
                <a:solidFill>
                  <a:schemeClr val="dk1"/>
                </a:solidFill>
              </a:rPr>
            </a:br>
            <a:r>
              <a:rPr lang="en-US">
                <a:solidFill>
                  <a:schemeClr val="dk1"/>
                </a:solidFill>
              </a:rPr>
              <a:t>Because models being used are trained on generic code, it can spit out a solution with code that isn’t relevant or very good for what you are working on.</a:t>
            </a:r>
            <a:br>
              <a:rPr lang="en-US">
                <a:solidFill>
                  <a:schemeClr val="dk1"/>
                </a:solidFill>
              </a:rPr>
            </a:br>
            <a:br>
              <a:rPr lang="en-US">
                <a:solidFill>
                  <a:schemeClr val="dk1"/>
                </a:solidFill>
              </a:rPr>
            </a:br>
            <a:r>
              <a:rPr lang="en-US">
                <a:solidFill>
                  <a:schemeClr val="dk1"/>
                </a:solidFill>
              </a:rPr>
              <a:t>When it does get a line of code right, the data it calls may be invented or not the relevant data for what you are trying to do. Finding the right data for a given task can be more challenging than writing the script, and AI assistants can’t help with this.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770e6e974f_0_657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2770e6e974f_0_657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770e6e974f_0_660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2770e6e974f_0_660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770e6e974f_0_664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770e6e974f_0_664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770e6e974f_0_6677: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2770e6e974f_0_667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770e6e974f_0_671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770e6e974f_0_671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2770e6e974f_0_674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2770e6e974f_0_67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770e6e974f_0_678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770e6e974f_0_678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770e6e974f_0_680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2770e6e974f_0_680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2770e6e974f_0_683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2770e6e974f_0_683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2770e6e974f_0_686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770e6e974f_0_686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770e6e974f_0_2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770e6e974f_0_2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2770e6e974f_0_688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2770e6e974f_0_688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2770e6e974f_0_6912: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2770e6e974f_0_691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2770e6e974f_0_6944: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2770e6e974f_0_694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2770e6e974f_0_6976: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2770e6e974f_0_697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770e6e974f_0_701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770e6e974f_0_701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2770e6e974f_0_7054: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2770e6e974f_0_705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2770e6e974f_0_708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2770e6e974f_0_708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2770e6e974f_0_758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2770e6e974f_0_758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2770e6e974f_0_4903: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But lately, we’ve seen that many customers have had to make an anxiety-inducing decision between three different open table formats: Hudi, Delta and Iceberg</a:t>
            </a:r>
            <a:endParaRPr/>
          </a:p>
          <a:p>
            <a:pPr indent="0" lvl="0" marL="0" rtl="0" algn="l">
              <a:lnSpc>
                <a:spcPct val="100000"/>
              </a:lnSpc>
              <a:spcBef>
                <a:spcPts val="0"/>
              </a:spcBef>
              <a:spcAft>
                <a:spcPts val="0"/>
              </a:spcAft>
              <a:buSzPts val="1100"/>
              <a:buNone/>
            </a:pPr>
            <a:r>
              <a:rPr lang="en-US"/>
              <a:t>Am I picking the right format? What tools support which? Will I be going through a one-way door?</a:t>
            </a:r>
            <a:endParaRPr/>
          </a:p>
          <a:p>
            <a:pPr indent="0" lvl="0" marL="0" rtl="0" algn="l">
              <a:lnSpc>
                <a:spcPct val="100000"/>
              </a:lnSpc>
              <a:spcBef>
                <a:spcPts val="0"/>
              </a:spcBef>
              <a:spcAft>
                <a:spcPts val="0"/>
              </a:spcAft>
              <a:buSzPts val="1100"/>
              <a:buNone/>
            </a:pPr>
            <a:r>
              <a:rPr lang="en-US"/>
              <a:t>These are all good questions, but they’re slow towards the open data lakehouse</a:t>
            </a:r>
            <a:endParaRPr/>
          </a:p>
          <a:p>
            <a:pPr indent="0" lvl="0" marL="0" rtl="0" algn="l">
              <a:lnSpc>
                <a:spcPct val="100000"/>
              </a:lnSpc>
              <a:spcBef>
                <a:spcPts val="0"/>
              </a:spcBef>
              <a:spcAft>
                <a:spcPts val="0"/>
              </a:spcAft>
              <a:buSzPts val="1100"/>
              <a:buNone/>
            </a:pPr>
            <a:r>
              <a:rPr lang="en-US"/>
              <a:t>We think there’s a better way forward…</a:t>
            </a:r>
            <a:endParaRPr/>
          </a:p>
        </p:txBody>
      </p:sp>
      <p:sp>
        <p:nvSpPr>
          <p:cNvPr id="2125" name="Google Shape;2125;g2770e6e974f_0_490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2770e6e974f_0_4913: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241300" lvl="0" marL="469900" rtl="0" algn="l">
              <a:spcBef>
                <a:spcPts val="0"/>
              </a:spcBef>
              <a:spcAft>
                <a:spcPts val="0"/>
              </a:spcAft>
              <a:buClr>
                <a:schemeClr val="dk1"/>
              </a:buClr>
              <a:buSzPts val="1400"/>
              <a:buFont typeface="DM Sans Medium"/>
              <a:buNone/>
            </a:pPr>
            <a:r>
              <a:rPr lang="en-US" sz="1400">
                <a:solidFill>
                  <a:schemeClr val="dk1"/>
                </a:solidFill>
                <a:latin typeface="DM Sans Medium"/>
                <a:ea typeface="DM Sans Medium"/>
                <a:cs typeface="DM Sans Medium"/>
                <a:sym typeface="DM Sans Medium"/>
              </a:rPr>
              <a:t>All three table formats store data in the Parquet file format, </a:t>
            </a:r>
            <a:endParaRPr sz="1400">
              <a:solidFill>
                <a:schemeClr val="dk1"/>
              </a:solidFill>
              <a:latin typeface="DM Sans Medium"/>
              <a:ea typeface="DM Sans Medium"/>
              <a:cs typeface="DM Sans Medium"/>
              <a:sym typeface="DM Sans Medium"/>
            </a:endParaRPr>
          </a:p>
          <a:p>
            <a:pPr indent="-241300" lvl="0" marL="469900" rtl="0" algn="l">
              <a:spcBef>
                <a:spcPts val="0"/>
              </a:spcBef>
              <a:spcAft>
                <a:spcPts val="0"/>
              </a:spcAft>
              <a:buClr>
                <a:schemeClr val="dk1"/>
              </a:buClr>
              <a:buSzPts val="1400"/>
              <a:buFont typeface="DM Sans Medium"/>
              <a:buNone/>
            </a:pPr>
            <a:r>
              <a:rPr lang="en-US" sz="1400">
                <a:solidFill>
                  <a:schemeClr val="dk1"/>
                </a:solidFill>
                <a:latin typeface="DM Sans Medium"/>
                <a:ea typeface="DM Sans Medium"/>
                <a:cs typeface="DM Sans Medium"/>
                <a:sym typeface="DM Sans Medium"/>
              </a:rPr>
              <a:t>but diverge in how they store additional metadata</a:t>
            </a:r>
            <a:endParaRPr sz="200">
              <a:solidFill>
                <a:schemeClr val="dk1"/>
              </a:solidFill>
            </a:endParaRPr>
          </a:p>
        </p:txBody>
      </p:sp>
      <p:sp>
        <p:nvSpPr>
          <p:cNvPr id="2136" name="Google Shape;2136;g2770e6e974f_0_491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770e6e974f_0_9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770e6e974f_0_9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2770e6e974f_0_496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DM Sans Medium"/>
                <a:ea typeface="DM Sans Medium"/>
                <a:cs typeface="DM Sans Medium"/>
                <a:sym typeface="DM Sans Medium"/>
              </a:rPr>
              <a:t>Data stored in Delta accessed as if it were Iceberg or Hudi</a:t>
            </a:r>
            <a:endParaRPr sz="500">
              <a:solidFill>
                <a:schemeClr val="dk1"/>
              </a:solidFill>
            </a:endParaRPr>
          </a:p>
        </p:txBody>
      </p:sp>
      <p:sp>
        <p:nvSpPr>
          <p:cNvPr id="2184" name="Google Shape;2184;g2770e6e974f_0_496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2770e6e974f_0_499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spcBef>
                <a:spcPts val="0"/>
              </a:spcBef>
              <a:spcAft>
                <a:spcPts val="0"/>
              </a:spcAft>
              <a:buNone/>
            </a:pPr>
            <a:r>
              <a:rPr lang="en-US">
                <a:solidFill>
                  <a:schemeClr val="dk1"/>
                </a:solidFill>
              </a:rPr>
              <a:t>Delta does the work of unifying table formats so customers don’t have to.</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None/>
            </a:pPr>
            <a:r>
              <a:rPr lang="en-US">
                <a:solidFill>
                  <a:schemeClr val="dk1"/>
                </a:solidFill>
              </a:rPr>
              <a:t>What if the format could easily translate itself to other formats? We thought to ourselves, in this age of LLMs, translation shouldn’t be that hard to do. And it isn’t!</a:t>
            </a:r>
            <a:endParaRPr/>
          </a:p>
        </p:txBody>
      </p:sp>
      <p:sp>
        <p:nvSpPr>
          <p:cNvPr id="2217" name="Google Shape;2217;g2770e6e974f_0_4992: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2770e6e974f_0_501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2770e6e974f_0_501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241300" lvl="0" marL="469900" rtl="0" algn="l">
              <a:spcBef>
                <a:spcPts val="0"/>
              </a:spcBef>
              <a:spcAft>
                <a:spcPts val="0"/>
              </a:spcAft>
              <a:buSzPts val="1400"/>
              <a:buNone/>
            </a:pPr>
            <a:r>
              <a:rPr lang="en-US"/>
              <a:t>Access Delta as Iceberg or Hudi readers</a:t>
            </a:r>
            <a:endParaRPr/>
          </a:p>
          <a:p>
            <a:pPr indent="-241300" lvl="0" marL="469900" rtl="0" algn="l">
              <a:spcBef>
                <a:spcPts val="0"/>
              </a:spcBef>
              <a:spcAft>
                <a:spcPts val="0"/>
              </a:spcAft>
              <a:buSzPts val="1400"/>
              <a:buNone/>
            </a:pPr>
            <a:r>
              <a:rPr lang="en-US">
                <a:solidFill>
                  <a:schemeClr val="dk1"/>
                </a:solidFill>
              </a:rPr>
              <a:t>One copy of the data</a:t>
            </a:r>
            <a:endParaRPr/>
          </a:p>
          <a:p>
            <a:pPr indent="-241300" lvl="0" marL="469900" rtl="0" algn="l">
              <a:spcBef>
                <a:spcPts val="0"/>
              </a:spcBef>
              <a:spcAft>
                <a:spcPts val="0"/>
              </a:spcAft>
              <a:buSzPts val="1400"/>
              <a:buNone/>
            </a:pPr>
            <a:r>
              <a:rPr lang="en-US">
                <a:solidFill>
                  <a:schemeClr val="dk1"/>
                </a:solidFill>
              </a:rPr>
              <a:t>One-time enablement: no manual conversions</a:t>
            </a:r>
            <a:endParaRPr/>
          </a:p>
          <a:p>
            <a:pPr indent="-241300" lvl="0" marL="469900" rtl="0" algn="l">
              <a:spcBef>
                <a:spcPts val="0"/>
              </a:spcBef>
              <a:spcAft>
                <a:spcPts val="0"/>
              </a:spcAft>
              <a:buSzPts val="1400"/>
              <a:buNone/>
            </a:pPr>
            <a:r>
              <a:rPr lang="en-US"/>
              <a:t>No new SKUs or pricing</a:t>
            </a:r>
            <a:endParaRPr/>
          </a:p>
          <a:p>
            <a:pPr indent="-241300" lvl="0" marL="469900" rtl="0" algn="l">
              <a:spcBef>
                <a:spcPts val="0"/>
              </a:spcBef>
              <a:spcAft>
                <a:spcPts val="0"/>
              </a:spcAft>
              <a:buSzPts val="1400"/>
              <a:buNone/>
            </a:pPr>
            <a:r>
              <a:rPr lang="en-US"/>
              <a:t>Open Source in Delta 3.0 release</a:t>
            </a:r>
            <a:endParaRPr/>
          </a:p>
          <a:p>
            <a:pPr indent="-241300" lvl="0" marL="469900" rtl="0" algn="l">
              <a:spcBef>
                <a:spcPts val="0"/>
              </a:spcBef>
              <a:spcAft>
                <a:spcPts val="0"/>
              </a:spcAft>
              <a:buSzPts val="1400"/>
              <a:buNone/>
            </a:pPr>
            <a:r>
              <a:rPr lang="en-US"/>
              <a:t>It’s compatible with Unity Catalog</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770e6e974f_0_502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770e6e974f_0_50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241300" lvl="0" marL="469900" rtl="0" algn="l">
              <a:spcBef>
                <a:spcPts val="0"/>
              </a:spcBef>
              <a:spcAft>
                <a:spcPts val="0"/>
              </a:spcAft>
              <a:buSzPts val="1400"/>
              <a:buNone/>
            </a:pPr>
            <a:r>
              <a:rPr lang="en-US"/>
              <a:t>Access Delta as Iceberg or Hudi readers</a:t>
            </a:r>
            <a:endParaRPr/>
          </a:p>
          <a:p>
            <a:pPr indent="-241300" lvl="0" marL="469900" rtl="0" algn="l">
              <a:spcBef>
                <a:spcPts val="0"/>
              </a:spcBef>
              <a:spcAft>
                <a:spcPts val="0"/>
              </a:spcAft>
              <a:buSzPts val="1400"/>
              <a:buNone/>
            </a:pPr>
            <a:r>
              <a:rPr lang="en-US">
                <a:solidFill>
                  <a:schemeClr val="dk1"/>
                </a:solidFill>
              </a:rPr>
              <a:t>One copy of the data</a:t>
            </a:r>
            <a:endParaRPr/>
          </a:p>
          <a:p>
            <a:pPr indent="-241300" lvl="0" marL="469900" rtl="0" algn="l">
              <a:spcBef>
                <a:spcPts val="0"/>
              </a:spcBef>
              <a:spcAft>
                <a:spcPts val="0"/>
              </a:spcAft>
              <a:buSzPts val="1400"/>
              <a:buNone/>
            </a:pPr>
            <a:r>
              <a:rPr lang="en-US">
                <a:solidFill>
                  <a:schemeClr val="dk1"/>
                </a:solidFill>
              </a:rPr>
              <a:t>One-time enablement: no manual conversions</a:t>
            </a:r>
            <a:endParaRPr/>
          </a:p>
          <a:p>
            <a:pPr indent="-241300" lvl="0" marL="469900" rtl="0" algn="l">
              <a:spcBef>
                <a:spcPts val="0"/>
              </a:spcBef>
              <a:spcAft>
                <a:spcPts val="0"/>
              </a:spcAft>
              <a:buSzPts val="1400"/>
              <a:buNone/>
            </a:pPr>
            <a:r>
              <a:rPr lang="en-US"/>
              <a:t>No new SKUs or pricing</a:t>
            </a:r>
            <a:endParaRPr/>
          </a:p>
          <a:p>
            <a:pPr indent="-241300" lvl="0" marL="469900" rtl="0" algn="l">
              <a:spcBef>
                <a:spcPts val="0"/>
              </a:spcBef>
              <a:spcAft>
                <a:spcPts val="0"/>
              </a:spcAft>
              <a:buSzPts val="1400"/>
              <a:buNone/>
            </a:pPr>
            <a:r>
              <a:rPr lang="en-US"/>
              <a:t>Open Source in Delta 3.0 release</a:t>
            </a:r>
            <a:endParaRPr/>
          </a:p>
          <a:p>
            <a:pPr indent="-241300" lvl="0" marL="469900" rtl="0" algn="l">
              <a:spcBef>
                <a:spcPts val="0"/>
              </a:spcBef>
              <a:spcAft>
                <a:spcPts val="0"/>
              </a:spcAft>
              <a:buSzPts val="1400"/>
              <a:buNone/>
            </a:pPr>
            <a:r>
              <a:rPr lang="en-US"/>
              <a:t>It’s compatible with Unity Catalog</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2770e6e974f_0_504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2770e6e974f_0_504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770e6e974f_0_5071: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3" name="Google Shape;2293;g2770e6e974f_0_507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UniForm extends Delta Lake rich connector ecosystem to include the Iceberg and Hudi ecosystems</a:t>
            </a:r>
            <a:endParaRPr/>
          </a:p>
          <a:p>
            <a:pPr indent="-241300" lvl="0" marL="469900" rtl="0" algn="l">
              <a:lnSpc>
                <a:spcPct val="100000"/>
              </a:lnSpc>
              <a:spcBef>
                <a:spcPts val="0"/>
              </a:spcBef>
              <a:spcAft>
                <a:spcPts val="0"/>
              </a:spcAft>
              <a:buSzPts val="1400"/>
              <a:buNone/>
            </a:pPr>
            <a:r>
              <a:rPr lang="en-US"/>
              <a:t>This provides the flexibility to support not only your current architecture, but also any engine you may want to choose in the future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2770e6e974f_0_634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2301" name="Google Shape;2301;g2770e6e974f_0_6340: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770e6e974f_0_6334: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2307" name="Google Shape;2307;g2770e6e974f_0_6334: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p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313" name="Google Shape;2313;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2770e6e974f_0_138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2770e6e974f_0_138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type="title">
  <p:cSld name="TITLE">
    <p:bg>
      <p:bgPr>
        <a:solidFill>
          <a:srgbClr val="C50F3C"/>
        </a:solidFill>
      </p:bgPr>
    </p:bg>
    <p:spTree>
      <p:nvGrpSpPr>
        <p:cNvPr id="13" name="Shape 13"/>
        <p:cNvGrpSpPr/>
        <p:nvPr/>
      </p:nvGrpSpPr>
      <p:grpSpPr>
        <a:xfrm>
          <a:off x="0" y="0"/>
          <a:ext cx="0" cy="0"/>
          <a:chOff x="0" y="0"/>
          <a:chExt cx="0" cy="0"/>
        </a:xfrm>
      </p:grpSpPr>
      <p:sp>
        <p:nvSpPr>
          <p:cNvPr id="14" name="Google Shape;14;p3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34"/>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4"/>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7" name="Google Shape;17;p34"/>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8" name="Google Shape;18;p3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pic>
        <p:nvPicPr>
          <p:cNvPr id="19" name="Google Shape;19;p34"/>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7" showMasterSp="0">
  <p:cSld name="Divider + Photo - 7">
    <p:spTree>
      <p:nvGrpSpPr>
        <p:cNvPr id="53" name="Shape 53"/>
        <p:cNvGrpSpPr/>
        <p:nvPr/>
      </p:nvGrpSpPr>
      <p:grpSpPr>
        <a:xfrm>
          <a:off x="0" y="0"/>
          <a:ext cx="0" cy="0"/>
          <a:chOff x="0" y="0"/>
          <a:chExt cx="0" cy="0"/>
        </a:xfrm>
      </p:grpSpPr>
      <p:pic>
        <p:nvPicPr>
          <p:cNvPr id="54" name="Google Shape;54;p43"/>
          <p:cNvPicPr preferRelativeResize="0"/>
          <p:nvPr/>
        </p:nvPicPr>
        <p:blipFill rotWithShape="1">
          <a:blip r:embed="rId2">
            <a:alphaModFix/>
          </a:blip>
          <a:srcRect b="0" l="-95008" r="0" t="0"/>
          <a:stretch/>
        </p:blipFill>
        <p:spPr>
          <a:xfrm>
            <a:off x="1" y="0"/>
            <a:ext cx="12191998" cy="6858000"/>
          </a:xfrm>
          <a:prstGeom prst="rect">
            <a:avLst/>
          </a:prstGeom>
          <a:noFill/>
          <a:ln>
            <a:noFill/>
          </a:ln>
        </p:spPr>
      </p:pic>
      <p:sp>
        <p:nvSpPr>
          <p:cNvPr id="55" name="Google Shape;55;p43"/>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3"/>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8" showMasterSp="0">
  <p:cSld name="Divider + Photo - 8">
    <p:spTree>
      <p:nvGrpSpPr>
        <p:cNvPr id="57" name="Shape 57"/>
        <p:cNvGrpSpPr/>
        <p:nvPr/>
      </p:nvGrpSpPr>
      <p:grpSpPr>
        <a:xfrm>
          <a:off x="0" y="0"/>
          <a:ext cx="0" cy="0"/>
          <a:chOff x="0" y="0"/>
          <a:chExt cx="0" cy="0"/>
        </a:xfrm>
      </p:grpSpPr>
      <p:pic>
        <p:nvPicPr>
          <p:cNvPr id="58" name="Google Shape;58;p44"/>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59" name="Google Shape;59;p44"/>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4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White">
  <p:cSld name="Main Content - White">
    <p:spTree>
      <p:nvGrpSpPr>
        <p:cNvPr id="61" name="Shape 61"/>
        <p:cNvGrpSpPr/>
        <p:nvPr/>
      </p:nvGrpSpPr>
      <p:grpSpPr>
        <a:xfrm>
          <a:off x="0" y="0"/>
          <a:ext cx="0" cy="0"/>
          <a:chOff x="0" y="0"/>
          <a:chExt cx="0" cy="0"/>
        </a:xfrm>
      </p:grpSpPr>
      <p:sp>
        <p:nvSpPr>
          <p:cNvPr id="62" name="Google Shape;62;p4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4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64" name="Google Shape;64;p4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65" name="Google Shape;65;p4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66" name="Google Shape;66;p45"/>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Gray">
  <p:cSld name="Main Content - Gray">
    <p:spTree>
      <p:nvGrpSpPr>
        <p:cNvPr id="67" name="Shape 67"/>
        <p:cNvGrpSpPr/>
        <p:nvPr/>
      </p:nvGrpSpPr>
      <p:grpSpPr>
        <a:xfrm>
          <a:off x="0" y="0"/>
          <a:ext cx="0" cy="0"/>
          <a:chOff x="0" y="0"/>
          <a:chExt cx="0" cy="0"/>
        </a:xfrm>
      </p:grpSpPr>
      <p:sp>
        <p:nvSpPr>
          <p:cNvPr id="68" name="Google Shape;68;p46"/>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 name="Google Shape;69;p4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 name="Google Shape;70;p4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1" name="Google Shape;71;p4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2" name="Google Shape;72;p4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3" name="Google Shape;73;p46"/>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White">
  <p:cSld name="2 Columns - White">
    <p:spTree>
      <p:nvGrpSpPr>
        <p:cNvPr id="74" name="Shape 74"/>
        <p:cNvGrpSpPr/>
        <p:nvPr/>
      </p:nvGrpSpPr>
      <p:grpSpPr>
        <a:xfrm>
          <a:off x="0" y="0"/>
          <a:ext cx="0" cy="0"/>
          <a:chOff x="0" y="0"/>
          <a:chExt cx="0" cy="0"/>
        </a:xfrm>
      </p:grpSpPr>
      <p:sp>
        <p:nvSpPr>
          <p:cNvPr id="75" name="Google Shape;75;p4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6" name="Google Shape;76;p4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7" name="Google Shape;77;p4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8" name="Google Shape;78;p4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9" name="Google Shape;79;p4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White">
  <p:cSld name="3 Columns - White">
    <p:spTree>
      <p:nvGrpSpPr>
        <p:cNvPr id="81" name="Shape 81"/>
        <p:cNvGrpSpPr/>
        <p:nvPr/>
      </p:nvGrpSpPr>
      <p:grpSpPr>
        <a:xfrm>
          <a:off x="0" y="0"/>
          <a:ext cx="0" cy="0"/>
          <a:chOff x="0" y="0"/>
          <a:chExt cx="0" cy="0"/>
        </a:xfrm>
      </p:grpSpPr>
      <p:sp>
        <p:nvSpPr>
          <p:cNvPr id="82" name="Google Shape;82;p4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3" name="Google Shape;83;p4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84" name="Google Shape;84;p4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85" name="Google Shape;85;p4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86" name="Google Shape;86;p4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White">
  <p:cSld name="Content Left - White">
    <p:spTree>
      <p:nvGrpSpPr>
        <p:cNvPr id="89" name="Shape 89"/>
        <p:cNvGrpSpPr/>
        <p:nvPr/>
      </p:nvGrpSpPr>
      <p:grpSpPr>
        <a:xfrm>
          <a:off x="0" y="0"/>
          <a:ext cx="0" cy="0"/>
          <a:chOff x="0" y="0"/>
          <a:chExt cx="0" cy="0"/>
        </a:xfrm>
      </p:grpSpPr>
      <p:sp>
        <p:nvSpPr>
          <p:cNvPr id="90" name="Google Shape;90;p49"/>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1" name="Google Shape;91;p4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2" name="Google Shape;92;p4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93" name="Google Shape;93;p4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94" name="Google Shape;94;p49"/>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Gray">
  <p:cSld name="Content Left - Gray">
    <p:spTree>
      <p:nvGrpSpPr>
        <p:cNvPr id="95" name="Shape 95"/>
        <p:cNvGrpSpPr/>
        <p:nvPr/>
      </p:nvGrpSpPr>
      <p:grpSpPr>
        <a:xfrm>
          <a:off x="0" y="0"/>
          <a:ext cx="0" cy="0"/>
          <a:chOff x="0" y="0"/>
          <a:chExt cx="0" cy="0"/>
        </a:xfrm>
      </p:grpSpPr>
      <p:sp>
        <p:nvSpPr>
          <p:cNvPr id="96" name="Google Shape;96;p50"/>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50"/>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5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9" name="Google Shape;99;p5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00" name="Google Shape;100;p50"/>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1" name="Google Shape;101;p50"/>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showMasterSp="0">
  <p:cSld name="Content - Side By Side">
    <p:bg>
      <p:bgPr>
        <a:solidFill>
          <a:schemeClr val="lt1"/>
        </a:solidFill>
      </p:bgPr>
    </p:bg>
    <p:spTree>
      <p:nvGrpSpPr>
        <p:cNvPr id="102" name="Shape 102"/>
        <p:cNvGrpSpPr/>
        <p:nvPr/>
      </p:nvGrpSpPr>
      <p:grpSpPr>
        <a:xfrm>
          <a:off x="0" y="0"/>
          <a:ext cx="0" cy="0"/>
          <a:chOff x="0" y="0"/>
          <a:chExt cx="0" cy="0"/>
        </a:xfrm>
      </p:grpSpPr>
      <p:sp>
        <p:nvSpPr>
          <p:cNvPr id="103" name="Google Shape;103;p51"/>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51"/>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51"/>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06" name="Google Shape;106;p5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07" name="Google Shape;107;p51"/>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08" name="Google Shape;108;p5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9" name="Google Shape;109;p51"/>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Grey" showMasterSp="0">
  <p:cSld name="Content - Side By Side Grey">
    <p:spTree>
      <p:nvGrpSpPr>
        <p:cNvPr id="110" name="Shape 110"/>
        <p:cNvGrpSpPr/>
        <p:nvPr/>
      </p:nvGrpSpPr>
      <p:grpSpPr>
        <a:xfrm>
          <a:off x="0" y="0"/>
          <a:ext cx="0" cy="0"/>
          <a:chOff x="0" y="0"/>
          <a:chExt cx="0" cy="0"/>
        </a:xfrm>
      </p:grpSpPr>
      <p:sp>
        <p:nvSpPr>
          <p:cNvPr id="111" name="Google Shape;111;p52"/>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Google Shape;112;p52"/>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5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14" name="Google Shape;114;p5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15" name="Google Shape;115;p52"/>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16" name="Google Shape;116;p5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17" name="Google Shape;117;p52"/>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ay">
  <p:cSld name="Title Only - Gray">
    <p:spTree>
      <p:nvGrpSpPr>
        <p:cNvPr id="20" name="Shape 20"/>
        <p:cNvGrpSpPr/>
        <p:nvPr/>
      </p:nvGrpSpPr>
      <p:grpSpPr>
        <a:xfrm>
          <a:off x="0" y="0"/>
          <a:ext cx="0" cy="0"/>
          <a:chOff x="0" y="0"/>
          <a:chExt cx="0" cy="0"/>
        </a:xfrm>
      </p:grpSpPr>
      <p:sp>
        <p:nvSpPr>
          <p:cNvPr id="21" name="Google Shape;21;p35"/>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3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 name="Google Shape;23;p3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 name="Google Shape;24;p3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5" name="Google Shape;25;p3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p:cSld name="Key Point - Red">
    <p:spTree>
      <p:nvGrpSpPr>
        <p:cNvPr id="118" name="Shape 118"/>
        <p:cNvGrpSpPr/>
        <p:nvPr/>
      </p:nvGrpSpPr>
      <p:grpSpPr>
        <a:xfrm>
          <a:off x="0" y="0"/>
          <a:ext cx="0" cy="0"/>
          <a:chOff x="0" y="0"/>
          <a:chExt cx="0" cy="0"/>
        </a:xfrm>
      </p:grpSpPr>
      <p:sp>
        <p:nvSpPr>
          <p:cNvPr id="119" name="Google Shape;119;p53"/>
          <p:cNvSpPr/>
          <p:nvPr/>
        </p:nvSpPr>
        <p:spPr>
          <a:xfrm>
            <a:off x="1" y="1"/>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 name="Google Shape;120;p5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1" name="Google Shape;121;p53"/>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2" name="Google Shape;122;p53"/>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
  <p:cSld name="Key Point - Blue ">
    <p:spTree>
      <p:nvGrpSpPr>
        <p:cNvPr id="123" name="Shape 123"/>
        <p:cNvGrpSpPr/>
        <p:nvPr/>
      </p:nvGrpSpPr>
      <p:grpSpPr>
        <a:xfrm>
          <a:off x="0" y="0"/>
          <a:ext cx="0" cy="0"/>
          <a:chOff x="0" y="0"/>
          <a:chExt cx="0" cy="0"/>
        </a:xfrm>
      </p:grpSpPr>
      <p:sp>
        <p:nvSpPr>
          <p:cNvPr id="124" name="Google Shape;124;p54"/>
          <p:cNvSpPr/>
          <p:nvPr/>
        </p:nvSpPr>
        <p:spPr>
          <a:xfrm>
            <a:off x="1" y="1"/>
            <a:ext cx="12192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Google Shape;125;p5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6" name="Google Shape;126;p54"/>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7" name="Google Shape;127;p54"/>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p:cSld name="Key Point - Red Text">
    <p:spTree>
      <p:nvGrpSpPr>
        <p:cNvPr id="128" name="Shape 128"/>
        <p:cNvGrpSpPr/>
        <p:nvPr/>
      </p:nvGrpSpPr>
      <p:grpSpPr>
        <a:xfrm>
          <a:off x="0" y="0"/>
          <a:ext cx="0" cy="0"/>
          <a:chOff x="0" y="0"/>
          <a:chExt cx="0" cy="0"/>
        </a:xfrm>
      </p:grpSpPr>
      <p:sp>
        <p:nvSpPr>
          <p:cNvPr id="129" name="Google Shape;129;p55"/>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5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1" name="Google Shape;131;p5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2" name="Google Shape;132;p5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Text">
  <p:cSld name="Key Point - Blue Text">
    <p:spTree>
      <p:nvGrpSpPr>
        <p:cNvPr id="133" name="Shape 133"/>
        <p:cNvGrpSpPr/>
        <p:nvPr/>
      </p:nvGrpSpPr>
      <p:grpSpPr>
        <a:xfrm>
          <a:off x="0" y="0"/>
          <a:ext cx="0" cy="0"/>
          <a:chOff x="0" y="0"/>
          <a:chExt cx="0" cy="0"/>
        </a:xfrm>
      </p:grpSpPr>
      <p:sp>
        <p:nvSpPr>
          <p:cNvPr id="134" name="Google Shape;134;p56"/>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Google Shape;135;p56"/>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6" name="Google Shape;136;p5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7" name="Google Shape;137;p5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Grey">
  <p:cSld name="Key Point - Red Text Grey">
    <p:spTree>
      <p:nvGrpSpPr>
        <p:cNvPr id="138" name="Shape 138"/>
        <p:cNvGrpSpPr/>
        <p:nvPr/>
      </p:nvGrpSpPr>
      <p:grpSpPr>
        <a:xfrm>
          <a:off x="0" y="0"/>
          <a:ext cx="0" cy="0"/>
          <a:chOff x="0" y="0"/>
          <a:chExt cx="0" cy="0"/>
        </a:xfrm>
      </p:grpSpPr>
      <p:sp>
        <p:nvSpPr>
          <p:cNvPr id="139" name="Google Shape;139;p5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57"/>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1" name="Google Shape;141;p5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2" name="Google Shape;142;p5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 Point - Blue Text Grey">
  <p:cSld name="1_Key Point - Blue Text Grey">
    <p:spTree>
      <p:nvGrpSpPr>
        <p:cNvPr id="143" name="Shape 143"/>
        <p:cNvGrpSpPr/>
        <p:nvPr/>
      </p:nvGrpSpPr>
      <p:grpSpPr>
        <a:xfrm>
          <a:off x="0" y="0"/>
          <a:ext cx="0" cy="0"/>
          <a:chOff x="0" y="0"/>
          <a:chExt cx="0" cy="0"/>
        </a:xfrm>
      </p:grpSpPr>
      <p:sp>
        <p:nvSpPr>
          <p:cNvPr id="144" name="Google Shape;144;p5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58"/>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6" name="Google Shape;146;p5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7" name="Google Shape;147;p5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showMasterSp="0">
  <p:cSld name="Key Comparison">
    <p:spTree>
      <p:nvGrpSpPr>
        <p:cNvPr id="148" name="Shape 148"/>
        <p:cNvGrpSpPr/>
        <p:nvPr/>
      </p:nvGrpSpPr>
      <p:grpSpPr>
        <a:xfrm>
          <a:off x="0" y="0"/>
          <a:ext cx="0" cy="0"/>
          <a:chOff x="0" y="0"/>
          <a:chExt cx="0" cy="0"/>
        </a:xfrm>
      </p:grpSpPr>
      <p:sp>
        <p:nvSpPr>
          <p:cNvPr id="149" name="Google Shape;149;p59"/>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0" name="Google Shape;150;p59"/>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rgbClr val="C50F3C"/>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5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2" name="Google Shape;152;p5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53" name="Google Shape;153;p59"/>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59"/>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extLst>
    <p:ext uri="{DCECCB84-F9BA-43D5-87BE-67443E8EF086}">
      <p15:sldGuideLst>
        <p15:guide id="1" pos="3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Blue" showMasterSp="0">
  <p:cSld name="Key Comparison - Blue">
    <p:spTree>
      <p:nvGrpSpPr>
        <p:cNvPr id="155" name="Shape 155"/>
        <p:cNvGrpSpPr/>
        <p:nvPr/>
      </p:nvGrpSpPr>
      <p:grpSpPr>
        <a:xfrm>
          <a:off x="0" y="0"/>
          <a:ext cx="0" cy="0"/>
          <a:chOff x="0" y="0"/>
          <a:chExt cx="0" cy="0"/>
        </a:xfrm>
      </p:grpSpPr>
      <p:sp>
        <p:nvSpPr>
          <p:cNvPr id="156" name="Google Shape;156;p60"/>
          <p:cNvSpPr/>
          <p:nvPr/>
        </p:nvSpPr>
        <p:spPr>
          <a:xfrm>
            <a:off x="0" y="0"/>
            <a:ext cx="6096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7" name="Google Shape;157;p60"/>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6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9" name="Google Shape;159;p6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60" name="Google Shape;160;p60"/>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60"/>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plit" showMasterSp="0">
  <p:cSld name="Picture Split">
    <p:spTree>
      <p:nvGrpSpPr>
        <p:cNvPr id="162" name="Shape 162"/>
        <p:cNvGrpSpPr/>
        <p:nvPr/>
      </p:nvGrpSpPr>
      <p:grpSpPr>
        <a:xfrm>
          <a:off x="0" y="0"/>
          <a:ext cx="0" cy="0"/>
          <a:chOff x="0" y="0"/>
          <a:chExt cx="0" cy="0"/>
        </a:xfrm>
      </p:grpSpPr>
      <p:sp>
        <p:nvSpPr>
          <p:cNvPr id="163" name="Google Shape;163;p61"/>
          <p:cNvSpPr/>
          <p:nvPr>
            <p:ph idx="2" type="pic"/>
          </p:nvPr>
        </p:nvSpPr>
        <p:spPr>
          <a:xfrm>
            <a:off x="6095999" y="0"/>
            <a:ext cx="6095999" cy="6858000"/>
          </a:xfrm>
          <a:prstGeom prst="rect">
            <a:avLst/>
          </a:prstGeom>
          <a:noFill/>
          <a:ln>
            <a:noFill/>
          </a:ln>
        </p:spPr>
      </p:sp>
      <p:sp>
        <p:nvSpPr>
          <p:cNvPr id="164" name="Google Shape;164;p61"/>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65" name="Google Shape;165;p61"/>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66" name="Google Shape;166;p61"/>
          <p:cNvSpPr txBox="1"/>
          <p:nvPr/>
        </p:nvSpPr>
        <p:spPr>
          <a:xfrm>
            <a:off x="1707493"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pic>
        <p:nvPicPr>
          <p:cNvPr id="167" name="Google Shape;167;p61"/>
          <p:cNvPicPr preferRelativeResize="0"/>
          <p:nvPr/>
        </p:nvPicPr>
        <p:blipFill rotWithShape="1">
          <a:blip r:embed="rId2">
            <a:alphaModFix/>
          </a:blip>
          <a:srcRect b="0" l="0" r="0" t="0"/>
          <a:stretch/>
        </p:blipFill>
        <p:spPr>
          <a:xfrm>
            <a:off x="5594406" y="6408817"/>
            <a:ext cx="206592" cy="275456"/>
          </a:xfrm>
          <a:prstGeom prst="rect">
            <a:avLst/>
          </a:prstGeom>
          <a:noFill/>
          <a:ln>
            <a:noFill/>
          </a:ln>
        </p:spPr>
      </p:pic>
      <p:sp>
        <p:nvSpPr>
          <p:cNvPr id="168" name="Google Shape;168;p61"/>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Blue">
  <p:cSld name="Large Call Out + Image Blue">
    <p:spTree>
      <p:nvGrpSpPr>
        <p:cNvPr id="169" name="Shape 169"/>
        <p:cNvGrpSpPr/>
        <p:nvPr/>
      </p:nvGrpSpPr>
      <p:grpSpPr>
        <a:xfrm>
          <a:off x="0" y="0"/>
          <a:ext cx="0" cy="0"/>
          <a:chOff x="0" y="0"/>
          <a:chExt cx="0" cy="0"/>
        </a:xfrm>
      </p:grpSpPr>
      <p:pic>
        <p:nvPicPr>
          <p:cNvPr id="170" name="Google Shape;170;p62"/>
          <p:cNvPicPr preferRelativeResize="0"/>
          <p:nvPr/>
        </p:nvPicPr>
        <p:blipFill rotWithShape="1">
          <a:blip r:embed="rId2">
            <a:alphaModFix/>
          </a:blip>
          <a:srcRect b="0" l="0" r="0" t="0"/>
          <a:stretch/>
        </p:blipFill>
        <p:spPr>
          <a:xfrm>
            <a:off x="0" y="-10766"/>
            <a:ext cx="12191999" cy="6868766"/>
          </a:xfrm>
          <a:prstGeom prst="rect">
            <a:avLst/>
          </a:prstGeom>
          <a:noFill/>
          <a:ln>
            <a:noFill/>
          </a:ln>
        </p:spPr>
      </p:pic>
      <p:sp>
        <p:nvSpPr>
          <p:cNvPr id="171" name="Google Shape;171;p62"/>
          <p:cNvSpPr/>
          <p:nvPr/>
        </p:nvSpPr>
        <p:spPr>
          <a:xfrm>
            <a:off x="0" y="3896139"/>
            <a:ext cx="10980751"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62"/>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White" type="blank">
  <p:cSld name="BLANK">
    <p:spTree>
      <p:nvGrpSpPr>
        <p:cNvPr id="26" name="Shape 26"/>
        <p:cNvGrpSpPr/>
        <p:nvPr/>
      </p:nvGrpSpPr>
      <p:grpSpPr>
        <a:xfrm>
          <a:off x="0" y="0"/>
          <a:ext cx="0" cy="0"/>
          <a:chOff x="0" y="0"/>
          <a:chExt cx="0" cy="0"/>
        </a:xfrm>
      </p:grpSpPr>
      <p:sp>
        <p:nvSpPr>
          <p:cNvPr id="27" name="Google Shape;27;p3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rgbClr val="B8BABE"/>
                </a:solidFill>
                <a:latin typeface="Trebuchet MS"/>
                <a:ea typeface="Trebuchet MS"/>
                <a:cs typeface="Trebuchet MS"/>
                <a:sym typeface="Trebuchet MS"/>
              </a:defRPr>
            </a:lvl1pPr>
            <a:lvl2pPr indent="0" lvl="1" marL="0" algn="l">
              <a:spcBef>
                <a:spcPts val="0"/>
              </a:spcBef>
              <a:buNone/>
              <a:defRPr b="0" i="0" sz="800" u="none" cap="none" strike="noStrike">
                <a:solidFill>
                  <a:srgbClr val="B8BABE"/>
                </a:solidFill>
                <a:latin typeface="Trebuchet MS"/>
                <a:ea typeface="Trebuchet MS"/>
                <a:cs typeface="Trebuchet MS"/>
                <a:sym typeface="Trebuchet MS"/>
              </a:defRPr>
            </a:lvl2pPr>
            <a:lvl3pPr indent="0" lvl="2" marL="0" algn="l">
              <a:spcBef>
                <a:spcPts val="0"/>
              </a:spcBef>
              <a:buNone/>
              <a:defRPr b="0" i="0" sz="800" u="none" cap="none" strike="noStrike">
                <a:solidFill>
                  <a:srgbClr val="B8BABE"/>
                </a:solidFill>
                <a:latin typeface="Trebuchet MS"/>
                <a:ea typeface="Trebuchet MS"/>
                <a:cs typeface="Trebuchet MS"/>
                <a:sym typeface="Trebuchet MS"/>
              </a:defRPr>
            </a:lvl3pPr>
            <a:lvl4pPr indent="0" lvl="3" marL="0" algn="l">
              <a:spcBef>
                <a:spcPts val="0"/>
              </a:spcBef>
              <a:buNone/>
              <a:defRPr b="0" i="0" sz="800" u="none" cap="none" strike="noStrike">
                <a:solidFill>
                  <a:srgbClr val="B8BABE"/>
                </a:solidFill>
                <a:latin typeface="Trebuchet MS"/>
                <a:ea typeface="Trebuchet MS"/>
                <a:cs typeface="Trebuchet MS"/>
                <a:sym typeface="Trebuchet MS"/>
              </a:defRPr>
            </a:lvl4pPr>
            <a:lvl5pPr indent="0" lvl="4" marL="0" algn="l">
              <a:spcBef>
                <a:spcPts val="0"/>
              </a:spcBef>
              <a:buNone/>
              <a:defRPr b="0" i="0" sz="800" u="none" cap="none" strike="noStrike">
                <a:solidFill>
                  <a:srgbClr val="B8BABE"/>
                </a:solidFill>
                <a:latin typeface="Trebuchet MS"/>
                <a:ea typeface="Trebuchet MS"/>
                <a:cs typeface="Trebuchet MS"/>
                <a:sym typeface="Trebuchet MS"/>
              </a:defRPr>
            </a:lvl5pPr>
            <a:lvl6pPr indent="0" lvl="5" marL="0" algn="l">
              <a:spcBef>
                <a:spcPts val="0"/>
              </a:spcBef>
              <a:buNone/>
              <a:defRPr b="0" i="0" sz="800" u="none" cap="none" strike="noStrike">
                <a:solidFill>
                  <a:srgbClr val="B8BABE"/>
                </a:solidFill>
                <a:latin typeface="Trebuchet MS"/>
                <a:ea typeface="Trebuchet MS"/>
                <a:cs typeface="Trebuchet MS"/>
                <a:sym typeface="Trebuchet MS"/>
              </a:defRPr>
            </a:lvl6pPr>
            <a:lvl7pPr indent="0" lvl="6" marL="0" algn="l">
              <a:spcBef>
                <a:spcPts val="0"/>
              </a:spcBef>
              <a:buNone/>
              <a:defRPr b="0" i="0" sz="800" u="none" cap="none" strike="noStrike">
                <a:solidFill>
                  <a:srgbClr val="B8BABE"/>
                </a:solidFill>
                <a:latin typeface="Trebuchet MS"/>
                <a:ea typeface="Trebuchet MS"/>
                <a:cs typeface="Trebuchet MS"/>
                <a:sym typeface="Trebuchet MS"/>
              </a:defRPr>
            </a:lvl7pPr>
            <a:lvl8pPr indent="0" lvl="7" marL="0" algn="l">
              <a:spcBef>
                <a:spcPts val="0"/>
              </a:spcBef>
              <a:buNone/>
              <a:defRPr b="0" i="0" sz="800" u="none" cap="none" strike="noStrike">
                <a:solidFill>
                  <a:srgbClr val="B8BABE"/>
                </a:solidFill>
                <a:latin typeface="Trebuchet MS"/>
                <a:ea typeface="Trebuchet MS"/>
                <a:cs typeface="Trebuchet MS"/>
                <a:sym typeface="Trebuchet MS"/>
              </a:defRPr>
            </a:lvl8pPr>
            <a:lvl9pPr indent="0" lvl="8" marL="0" algn="l">
              <a:spcBef>
                <a:spcPts val="0"/>
              </a:spcBef>
              <a:buNone/>
              <a:defRPr b="0" i="0" sz="800" u="none" cap="none" strike="noStrike">
                <a:solidFill>
                  <a:srgbClr val="B8BABE"/>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8" name="Google Shape;28;p3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Red">
  <p:cSld name="Large Call Out + Image Red">
    <p:spTree>
      <p:nvGrpSpPr>
        <p:cNvPr id="173" name="Shape 173"/>
        <p:cNvGrpSpPr/>
        <p:nvPr/>
      </p:nvGrpSpPr>
      <p:grpSpPr>
        <a:xfrm>
          <a:off x="0" y="0"/>
          <a:ext cx="0" cy="0"/>
          <a:chOff x="0" y="0"/>
          <a:chExt cx="0" cy="0"/>
        </a:xfrm>
      </p:grpSpPr>
      <p:pic>
        <p:nvPicPr>
          <p:cNvPr id="174" name="Google Shape;174;p63"/>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75" name="Google Shape;175;p63"/>
          <p:cNvSpPr/>
          <p:nvPr/>
        </p:nvSpPr>
        <p:spPr>
          <a:xfrm>
            <a:off x="0" y="3896139"/>
            <a:ext cx="10980751"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6" name="Google Shape;176;p63"/>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ue">
  <p:cSld name="Thank You Blue">
    <p:spTree>
      <p:nvGrpSpPr>
        <p:cNvPr id="177" name="Shape 177"/>
        <p:cNvGrpSpPr/>
        <p:nvPr/>
      </p:nvGrpSpPr>
      <p:grpSpPr>
        <a:xfrm>
          <a:off x="0" y="0"/>
          <a:ext cx="0" cy="0"/>
          <a:chOff x="0" y="0"/>
          <a:chExt cx="0" cy="0"/>
        </a:xfrm>
      </p:grpSpPr>
      <p:pic>
        <p:nvPicPr>
          <p:cNvPr id="178" name="Google Shape;178;p64"/>
          <p:cNvPicPr preferRelativeResize="0"/>
          <p:nvPr/>
        </p:nvPicPr>
        <p:blipFill rotWithShape="1">
          <a:blip r:embed="rId2">
            <a:alphaModFix/>
          </a:blip>
          <a:srcRect b="0" l="0" r="0" t="0"/>
          <a:stretch/>
        </p:blipFill>
        <p:spPr>
          <a:xfrm>
            <a:off x="0" y="-10766"/>
            <a:ext cx="12192000" cy="6868766"/>
          </a:xfrm>
          <a:prstGeom prst="rect">
            <a:avLst/>
          </a:prstGeom>
          <a:noFill/>
          <a:ln>
            <a:noFill/>
          </a:ln>
        </p:spPr>
      </p:pic>
      <p:sp>
        <p:nvSpPr>
          <p:cNvPr id="179" name="Google Shape;179;p64"/>
          <p:cNvSpPr/>
          <p:nvPr/>
        </p:nvSpPr>
        <p:spPr>
          <a:xfrm>
            <a:off x="0" y="3896139"/>
            <a:ext cx="5709037"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 name="Google Shape;180;p64"/>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5400" u="none" cap="none" strike="noStrike">
                <a:solidFill>
                  <a:schemeClr val="lt1"/>
                </a:solidFill>
                <a:latin typeface="Trebuchet MS"/>
                <a:ea typeface="Trebuchet MS"/>
                <a:cs typeface="Trebuchet MS"/>
                <a:sym typeface="Trebuchet MS"/>
              </a:rPr>
              <a:t>Thank You</a:t>
            </a:r>
            <a:endParaRPr/>
          </a:p>
        </p:txBody>
      </p:sp>
      <p:sp>
        <p:nvSpPr>
          <p:cNvPr id="181" name="Google Shape;181;p64"/>
          <p:cNvSpPr/>
          <p:nvPr/>
        </p:nvSpPr>
        <p:spPr>
          <a:xfrm>
            <a:off x="10893287" y="-10766"/>
            <a:ext cx="1305813"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2" name="Google Shape;182;p64"/>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d">
  <p:cSld name="Thank You Red">
    <p:spTree>
      <p:nvGrpSpPr>
        <p:cNvPr id="183" name="Shape 183"/>
        <p:cNvGrpSpPr/>
        <p:nvPr/>
      </p:nvGrpSpPr>
      <p:grpSpPr>
        <a:xfrm>
          <a:off x="0" y="0"/>
          <a:ext cx="0" cy="0"/>
          <a:chOff x="0" y="0"/>
          <a:chExt cx="0" cy="0"/>
        </a:xfrm>
      </p:grpSpPr>
      <p:pic>
        <p:nvPicPr>
          <p:cNvPr id="184" name="Google Shape;184;p65"/>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85" name="Google Shape;185;p65"/>
          <p:cNvSpPr/>
          <p:nvPr/>
        </p:nvSpPr>
        <p:spPr>
          <a:xfrm>
            <a:off x="0" y="3896139"/>
            <a:ext cx="5709037"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65"/>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lt1"/>
                </a:solidFill>
                <a:latin typeface="Trebuchet MS"/>
                <a:ea typeface="Trebuchet MS"/>
                <a:cs typeface="Trebuchet MS"/>
                <a:sym typeface="Trebuchet MS"/>
              </a:rPr>
              <a:t>Thank You</a:t>
            </a:r>
            <a:endParaRPr/>
          </a:p>
        </p:txBody>
      </p:sp>
      <p:sp>
        <p:nvSpPr>
          <p:cNvPr id="187" name="Google Shape;187;p65"/>
          <p:cNvSpPr/>
          <p:nvPr/>
        </p:nvSpPr>
        <p:spPr>
          <a:xfrm>
            <a:off x="10893287" y="-10766"/>
            <a:ext cx="1305813"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8" name="Google Shape;188;p65"/>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solidFill>
          <a:srgbClr val="C50F3C"/>
        </a:solidFill>
      </p:bgPr>
    </p:bg>
    <p:spTree>
      <p:nvGrpSpPr>
        <p:cNvPr id="189" name="Shape 189"/>
        <p:cNvGrpSpPr/>
        <p:nvPr/>
      </p:nvGrpSpPr>
      <p:grpSpPr>
        <a:xfrm>
          <a:off x="0" y="0"/>
          <a:ext cx="0" cy="0"/>
          <a:chOff x="0" y="0"/>
          <a:chExt cx="0" cy="0"/>
        </a:xfrm>
      </p:grpSpPr>
      <p:sp>
        <p:nvSpPr>
          <p:cNvPr id="190" name="Google Shape;190;p6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66"/>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66"/>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3" name="Google Shape;193;p66"/>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94" name="Google Shape;194;p66"/>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pic>
        <p:nvPicPr>
          <p:cNvPr id="195" name="Google Shape;195;p66"/>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Red">
  <p:cSld name="Speaker Red">
    <p:bg>
      <p:bgPr>
        <a:solidFill>
          <a:srgbClr val="C50F3C"/>
        </a:solidFill>
      </p:bgPr>
    </p:bg>
    <p:spTree>
      <p:nvGrpSpPr>
        <p:cNvPr id="196" name="Shape 196"/>
        <p:cNvGrpSpPr/>
        <p:nvPr/>
      </p:nvGrpSpPr>
      <p:grpSpPr>
        <a:xfrm>
          <a:off x="0" y="0"/>
          <a:ext cx="0" cy="0"/>
          <a:chOff x="0" y="0"/>
          <a:chExt cx="0" cy="0"/>
        </a:xfrm>
      </p:grpSpPr>
      <p:sp>
        <p:nvSpPr>
          <p:cNvPr id="197" name="Google Shape;197;p67"/>
          <p:cNvSpPr/>
          <p:nvPr/>
        </p:nvSpPr>
        <p:spPr>
          <a:xfrm>
            <a:off x="10893287" y="5548152"/>
            <a:ext cx="1298714"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67"/>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67"/>
          <p:cNvSpPr/>
          <p:nvPr>
            <p:ph idx="2" type="pic"/>
          </p:nvPr>
        </p:nvSpPr>
        <p:spPr>
          <a:xfrm>
            <a:off x="7126778" y="1226241"/>
            <a:ext cx="2840182" cy="2840182"/>
          </a:xfrm>
          <a:prstGeom prst="ellipse">
            <a:avLst/>
          </a:prstGeom>
          <a:noFill/>
          <a:ln>
            <a:noFill/>
          </a:ln>
        </p:spPr>
      </p:sp>
      <p:sp>
        <p:nvSpPr>
          <p:cNvPr id="200" name="Google Shape;200;p67"/>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67"/>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67"/>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67"/>
          <p:cNvPicPr preferRelativeResize="0"/>
          <p:nvPr/>
        </p:nvPicPr>
        <p:blipFill rotWithShape="1">
          <a:blip r:embed="rId2">
            <a:alphaModFix/>
          </a:blip>
          <a:srcRect b="0" l="0" r="78432" t="0"/>
          <a:stretch/>
        </p:blipFill>
        <p:spPr>
          <a:xfrm>
            <a:off x="11422788" y="6061745"/>
            <a:ext cx="320473" cy="411477"/>
          </a:xfrm>
          <a:prstGeom prst="rect">
            <a:avLst/>
          </a:prstGeom>
          <a:noFill/>
          <a:ln>
            <a:noFill/>
          </a:ln>
        </p:spPr>
      </p:pic>
      <p:sp>
        <p:nvSpPr>
          <p:cNvPr id="204" name="Google Shape;204;p67"/>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5" name="Google Shape;205;p67"/>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206" name="Google Shape;206;p67"/>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67"/>
          <p:cNvSpPr/>
          <p:nvPr/>
        </p:nvSpPr>
        <p:spPr>
          <a:xfrm flipH="1">
            <a:off x="4973584" y="6012180"/>
            <a:ext cx="1109661" cy="84582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Blue">
  <p:cSld name="Speaker Blue">
    <p:bg>
      <p:bgPr>
        <a:solidFill>
          <a:schemeClr val="accent1"/>
        </a:solidFill>
      </p:bgPr>
    </p:bg>
    <p:spTree>
      <p:nvGrpSpPr>
        <p:cNvPr id="208" name="Shape 208"/>
        <p:cNvGrpSpPr/>
        <p:nvPr/>
      </p:nvGrpSpPr>
      <p:grpSpPr>
        <a:xfrm>
          <a:off x="0" y="0"/>
          <a:ext cx="0" cy="0"/>
          <a:chOff x="0" y="0"/>
          <a:chExt cx="0" cy="0"/>
        </a:xfrm>
      </p:grpSpPr>
      <p:sp>
        <p:nvSpPr>
          <p:cNvPr id="209" name="Google Shape;209;p68"/>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0" name="Google Shape;210;p68"/>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211" name="Google Shape;211;p68"/>
          <p:cNvSpPr/>
          <p:nvPr>
            <p:ph idx="2" type="pic"/>
          </p:nvPr>
        </p:nvSpPr>
        <p:spPr>
          <a:xfrm>
            <a:off x="7126778" y="1226241"/>
            <a:ext cx="2840182" cy="2840182"/>
          </a:xfrm>
          <a:prstGeom prst="ellipse">
            <a:avLst/>
          </a:prstGeom>
          <a:noFill/>
          <a:ln>
            <a:noFill/>
          </a:ln>
        </p:spPr>
      </p:sp>
      <p:sp>
        <p:nvSpPr>
          <p:cNvPr id="212" name="Google Shape;212;p68"/>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68"/>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68"/>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68"/>
          <p:cNvSpPr/>
          <p:nvPr/>
        </p:nvSpPr>
        <p:spPr>
          <a:xfrm flipH="1">
            <a:off x="4973584" y="6012180"/>
            <a:ext cx="1109661" cy="8458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68"/>
          <p:cNvSpPr/>
          <p:nvPr/>
        </p:nvSpPr>
        <p:spPr>
          <a:xfrm>
            <a:off x="10905299" y="5548152"/>
            <a:ext cx="1286701"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7" name="Google Shape;217;p68"/>
          <p:cNvPicPr preferRelativeResize="0"/>
          <p:nvPr/>
        </p:nvPicPr>
        <p:blipFill rotWithShape="1">
          <a:blip r:embed="rId3">
            <a:alphaModFix/>
          </a:blip>
          <a:srcRect b="0" l="0" r="78432" t="0"/>
          <a:stretch/>
        </p:blipFill>
        <p:spPr>
          <a:xfrm>
            <a:off x="11422788" y="6061745"/>
            <a:ext cx="320473" cy="411477"/>
          </a:xfrm>
          <a:prstGeom prst="rect">
            <a:avLst/>
          </a:prstGeom>
          <a:noFill/>
          <a:ln>
            <a:noFill/>
          </a:ln>
        </p:spPr>
      </p:pic>
      <p:sp>
        <p:nvSpPr>
          <p:cNvPr id="218" name="Google Shape;218;p68"/>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68"/>
          <p:cNvPicPr preferRelativeResize="0"/>
          <p:nvPr/>
        </p:nvPicPr>
        <p:blipFill rotWithShape="1">
          <a:blip r:embed="rId4">
            <a:alphaModFix/>
          </a:blip>
          <a:srcRect b="0" l="0" r="0" t="0"/>
          <a:stretch/>
        </p:blipFill>
        <p:spPr>
          <a:xfrm>
            <a:off x="733279" y="637899"/>
            <a:ext cx="1793826" cy="496752"/>
          </a:xfrm>
          <a:prstGeom prst="rect">
            <a:avLst/>
          </a:prstGeom>
          <a:noFill/>
          <a:ln>
            <a:noFill/>
          </a:ln>
        </p:spPr>
      </p:pic>
      <p:sp>
        <p:nvSpPr>
          <p:cNvPr id="220" name="Google Shape;220;p68"/>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White Background">
  <p:cSld name="List Red with White Background">
    <p:spTree>
      <p:nvGrpSpPr>
        <p:cNvPr id="221" name="Shape 221"/>
        <p:cNvGrpSpPr/>
        <p:nvPr/>
      </p:nvGrpSpPr>
      <p:grpSpPr>
        <a:xfrm>
          <a:off x="0" y="0"/>
          <a:ext cx="0" cy="0"/>
          <a:chOff x="0" y="0"/>
          <a:chExt cx="0" cy="0"/>
        </a:xfrm>
      </p:grpSpPr>
      <p:sp>
        <p:nvSpPr>
          <p:cNvPr id="222" name="Google Shape;222;p69"/>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69"/>
          <p:cNvSpPr txBox="1"/>
          <p:nvPr>
            <p:ph idx="1"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4" name="Google Shape;224;p6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25" name="Google Shape;225;p69"/>
          <p:cNvSpPr txBox="1"/>
          <p:nvPr>
            <p:ph idx="2"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69"/>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White Background">
  <p:cSld name="List Blue with White Background">
    <p:spTree>
      <p:nvGrpSpPr>
        <p:cNvPr id="227" name="Shape 227"/>
        <p:cNvGrpSpPr/>
        <p:nvPr/>
      </p:nvGrpSpPr>
      <p:grpSpPr>
        <a:xfrm>
          <a:off x="0" y="0"/>
          <a:ext cx="0" cy="0"/>
          <a:chOff x="0" y="0"/>
          <a:chExt cx="0" cy="0"/>
        </a:xfrm>
      </p:grpSpPr>
      <p:sp>
        <p:nvSpPr>
          <p:cNvPr id="228" name="Google Shape;228;p70"/>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29" name="Google Shape;229;p7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0" name="Google Shape;230;p70"/>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70"/>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2" name="Google Shape;232;p70"/>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Grey Background">
  <p:cSld name="List Red with Grey Background">
    <p:spTree>
      <p:nvGrpSpPr>
        <p:cNvPr id="233" name="Shape 233"/>
        <p:cNvGrpSpPr/>
        <p:nvPr/>
      </p:nvGrpSpPr>
      <p:grpSpPr>
        <a:xfrm>
          <a:off x="0" y="0"/>
          <a:ext cx="0" cy="0"/>
          <a:chOff x="0" y="0"/>
          <a:chExt cx="0" cy="0"/>
        </a:xfrm>
      </p:grpSpPr>
      <p:sp>
        <p:nvSpPr>
          <p:cNvPr id="234" name="Google Shape;234;p71"/>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71"/>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6" name="Google Shape;236;p7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7" name="Google Shape;237;p71"/>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7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9" name="Google Shape;239;p71"/>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Grey Background">
  <p:cSld name="List Blue with Grey Background">
    <p:spTree>
      <p:nvGrpSpPr>
        <p:cNvPr id="240" name="Shape 240"/>
        <p:cNvGrpSpPr/>
        <p:nvPr/>
      </p:nvGrpSpPr>
      <p:grpSpPr>
        <a:xfrm>
          <a:off x="0" y="0"/>
          <a:ext cx="0" cy="0"/>
          <a:chOff x="0" y="0"/>
          <a:chExt cx="0" cy="0"/>
        </a:xfrm>
      </p:grpSpPr>
      <p:sp>
        <p:nvSpPr>
          <p:cNvPr id="241" name="Google Shape;241;p72"/>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72"/>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43" name="Google Shape;243;p7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4" name="Google Shape;244;p72"/>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7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46" name="Google Shape;246;p72"/>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1" showMasterSp="0">
  <p:cSld name="Divider + Photo - 1">
    <p:spTree>
      <p:nvGrpSpPr>
        <p:cNvPr id="29" name="Shape 29"/>
        <p:cNvGrpSpPr/>
        <p:nvPr/>
      </p:nvGrpSpPr>
      <p:grpSpPr>
        <a:xfrm>
          <a:off x="0" y="0"/>
          <a:ext cx="0" cy="0"/>
          <a:chOff x="0" y="0"/>
          <a:chExt cx="0" cy="0"/>
        </a:xfrm>
      </p:grpSpPr>
      <p:pic>
        <p:nvPicPr>
          <p:cNvPr id="30" name="Google Shape;30;p37"/>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31" name="Google Shape;31;p37"/>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7"/>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Red" showMasterSp="0">
  <p:cSld name="Divider - Add Picture Red">
    <p:spTree>
      <p:nvGrpSpPr>
        <p:cNvPr id="247" name="Shape 247"/>
        <p:cNvGrpSpPr/>
        <p:nvPr/>
      </p:nvGrpSpPr>
      <p:grpSpPr>
        <a:xfrm>
          <a:off x="0" y="0"/>
          <a:ext cx="0" cy="0"/>
          <a:chOff x="0" y="0"/>
          <a:chExt cx="0" cy="0"/>
        </a:xfrm>
      </p:grpSpPr>
      <p:sp>
        <p:nvSpPr>
          <p:cNvPr id="248" name="Google Shape;248;p73"/>
          <p:cNvSpPr/>
          <p:nvPr>
            <p:ph idx="2" type="pic"/>
          </p:nvPr>
        </p:nvSpPr>
        <p:spPr>
          <a:xfrm>
            <a:off x="1" y="0"/>
            <a:ext cx="12191998" cy="6858000"/>
          </a:xfrm>
          <a:prstGeom prst="rect">
            <a:avLst/>
          </a:prstGeom>
          <a:noFill/>
          <a:ln>
            <a:noFill/>
          </a:ln>
        </p:spPr>
      </p:sp>
      <p:sp>
        <p:nvSpPr>
          <p:cNvPr id="249" name="Google Shape;249;p73"/>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73"/>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Blue" showMasterSp="0">
  <p:cSld name="Divider - Add Picture Blue">
    <p:spTree>
      <p:nvGrpSpPr>
        <p:cNvPr id="251" name="Shape 251"/>
        <p:cNvGrpSpPr/>
        <p:nvPr/>
      </p:nvGrpSpPr>
      <p:grpSpPr>
        <a:xfrm>
          <a:off x="0" y="0"/>
          <a:ext cx="0" cy="0"/>
          <a:chOff x="0" y="0"/>
          <a:chExt cx="0" cy="0"/>
        </a:xfrm>
      </p:grpSpPr>
      <p:sp>
        <p:nvSpPr>
          <p:cNvPr id="252" name="Google Shape;252;p74"/>
          <p:cNvSpPr/>
          <p:nvPr>
            <p:ph idx="2" type="pic"/>
          </p:nvPr>
        </p:nvSpPr>
        <p:spPr>
          <a:xfrm>
            <a:off x="1" y="0"/>
            <a:ext cx="12191998" cy="6858000"/>
          </a:xfrm>
          <a:prstGeom prst="rect">
            <a:avLst/>
          </a:prstGeom>
          <a:noFill/>
          <a:ln>
            <a:noFill/>
          </a:ln>
        </p:spPr>
      </p:sp>
      <p:sp>
        <p:nvSpPr>
          <p:cNvPr id="253" name="Google Shape;253;p74"/>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7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Red" showMasterSp="0">
  <p:cSld name="Key Comparison - Red">
    <p:spTree>
      <p:nvGrpSpPr>
        <p:cNvPr id="255" name="Shape 255"/>
        <p:cNvGrpSpPr/>
        <p:nvPr/>
      </p:nvGrpSpPr>
      <p:grpSpPr>
        <a:xfrm>
          <a:off x="0" y="0"/>
          <a:ext cx="0" cy="0"/>
          <a:chOff x="0" y="0"/>
          <a:chExt cx="0" cy="0"/>
        </a:xfrm>
      </p:grpSpPr>
      <p:sp>
        <p:nvSpPr>
          <p:cNvPr id="256" name="Google Shape;256;p75"/>
          <p:cNvSpPr/>
          <p:nvPr/>
        </p:nvSpPr>
        <p:spPr>
          <a:xfrm>
            <a:off x="0" y="0"/>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roxima Nova"/>
              <a:ea typeface="Proxima Nova"/>
              <a:cs typeface="Proxima Nova"/>
              <a:sym typeface="Proxima Nova"/>
            </a:endParaRPr>
          </a:p>
        </p:txBody>
      </p:sp>
      <p:sp>
        <p:nvSpPr>
          <p:cNvPr id="257" name="Google Shape;257;p75"/>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7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59" name="Google Shape;259;p7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0" name="Google Shape;260;p75"/>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75"/>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262" name="Shape 262"/>
        <p:cNvGrpSpPr/>
        <p:nvPr/>
      </p:nvGrpSpPr>
      <p:grpSpPr>
        <a:xfrm>
          <a:off x="0" y="0"/>
          <a:ext cx="0" cy="0"/>
          <a:chOff x="0" y="0"/>
          <a:chExt cx="0" cy="0"/>
        </a:xfrm>
      </p:grpSpPr>
      <p:sp>
        <p:nvSpPr>
          <p:cNvPr id="263" name="Google Shape;263;p7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4" name="Google Shape;264;p7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5" name="Google Shape;265;p7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66" name="Google Shape;266;p7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Gray">
  <p:cSld name="2 Columns - Gray">
    <p:spTree>
      <p:nvGrpSpPr>
        <p:cNvPr id="267" name="Shape 267"/>
        <p:cNvGrpSpPr/>
        <p:nvPr/>
      </p:nvGrpSpPr>
      <p:grpSpPr>
        <a:xfrm>
          <a:off x="0" y="0"/>
          <a:ext cx="0" cy="0"/>
          <a:chOff x="0" y="0"/>
          <a:chExt cx="0" cy="0"/>
        </a:xfrm>
      </p:grpSpPr>
      <p:sp>
        <p:nvSpPr>
          <p:cNvPr id="268" name="Google Shape;268;p7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7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0" name="Google Shape;270;p7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1" name="Google Shape;271;p7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72" name="Google Shape;272;p7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73" name="Google Shape;273;p7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7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Gray">
  <p:cSld name="3 Columns - Gray">
    <p:spTree>
      <p:nvGrpSpPr>
        <p:cNvPr id="275" name="Shape 275"/>
        <p:cNvGrpSpPr/>
        <p:nvPr/>
      </p:nvGrpSpPr>
      <p:grpSpPr>
        <a:xfrm>
          <a:off x="0" y="0"/>
          <a:ext cx="0" cy="0"/>
          <a:chOff x="0" y="0"/>
          <a:chExt cx="0" cy="0"/>
        </a:xfrm>
      </p:grpSpPr>
      <p:sp>
        <p:nvSpPr>
          <p:cNvPr id="276" name="Google Shape;276;p7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7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8" name="Google Shape;278;p7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9" name="Google Shape;279;p7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0" name="Google Shape;280;p7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81" name="Google Shape;281;p7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7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7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Gray">
  <p:cSld name="Just Footer - Gray">
    <p:spTree>
      <p:nvGrpSpPr>
        <p:cNvPr id="284" name="Shape 284"/>
        <p:cNvGrpSpPr/>
        <p:nvPr/>
      </p:nvGrpSpPr>
      <p:grpSpPr>
        <a:xfrm>
          <a:off x="0" y="0"/>
          <a:ext cx="0" cy="0"/>
          <a:chOff x="0" y="0"/>
          <a:chExt cx="0" cy="0"/>
        </a:xfrm>
      </p:grpSpPr>
      <p:sp>
        <p:nvSpPr>
          <p:cNvPr id="285" name="Google Shape;285;p79"/>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6" name="Google Shape;286;p7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87" name="Google Shape;287;p7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8" name="Google Shape;288;p7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solidFill>
          <a:srgbClr val="C50F3C"/>
        </a:solidFill>
      </p:bgPr>
    </p:bg>
    <p:spTree>
      <p:nvGrpSpPr>
        <p:cNvPr id="289" name="Shape 289"/>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Blue Background">
    <p:bg>
      <p:bgPr>
        <a:solidFill>
          <a:schemeClr val="accent1"/>
        </a:solidFill>
      </p:bgPr>
    </p:bg>
    <p:spTree>
      <p:nvGrpSpPr>
        <p:cNvPr id="290" name="Shape 290"/>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ackground">
  <p:cSld name="Black Background">
    <p:bg>
      <p:bgPr>
        <a:solidFill>
          <a:schemeClr val="accent6"/>
        </a:solidFill>
      </p:bgPr>
    </p:bg>
    <p:spTree>
      <p:nvGrpSpPr>
        <p:cNvPr id="291" name="Shape 2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2" showMasterSp="0">
  <p:cSld name="Divider + Photo - 2">
    <p:spTree>
      <p:nvGrpSpPr>
        <p:cNvPr id="33" name="Shape 33"/>
        <p:cNvGrpSpPr/>
        <p:nvPr/>
      </p:nvGrpSpPr>
      <p:grpSpPr>
        <a:xfrm>
          <a:off x="0" y="0"/>
          <a:ext cx="0" cy="0"/>
          <a:chOff x="0" y="0"/>
          <a:chExt cx="0" cy="0"/>
        </a:xfrm>
      </p:grpSpPr>
      <p:pic>
        <p:nvPicPr>
          <p:cNvPr id="34" name="Google Shape;34;p38"/>
          <p:cNvPicPr preferRelativeResize="0"/>
          <p:nvPr/>
        </p:nvPicPr>
        <p:blipFill rotWithShape="1">
          <a:blip r:embed="rId2">
            <a:alphaModFix/>
          </a:blip>
          <a:srcRect b="0" l="-7037" r="0" t="0"/>
          <a:stretch/>
        </p:blipFill>
        <p:spPr>
          <a:xfrm>
            <a:off x="1908053" y="0"/>
            <a:ext cx="10283947" cy="6858000"/>
          </a:xfrm>
          <a:prstGeom prst="rect">
            <a:avLst/>
          </a:prstGeom>
          <a:noFill/>
          <a:ln>
            <a:noFill/>
          </a:ln>
        </p:spPr>
      </p:pic>
      <p:sp>
        <p:nvSpPr>
          <p:cNvPr id="35" name="Google Shape;35;p38"/>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8"/>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bg>
      <p:bgPr>
        <a:solidFill>
          <a:schemeClr val="lt1"/>
        </a:solidFill>
      </p:bgPr>
    </p:bg>
    <p:spTree>
      <p:nvGrpSpPr>
        <p:cNvPr id="292" name="Shape 292"/>
        <p:cNvGrpSpPr/>
        <p:nvPr/>
      </p:nvGrpSpPr>
      <p:grpSpPr>
        <a:xfrm>
          <a:off x="0" y="0"/>
          <a:ext cx="0" cy="0"/>
          <a:chOff x="0" y="0"/>
          <a:chExt cx="0" cy="0"/>
        </a:xfrm>
      </p:grpSpPr>
      <p:sp>
        <p:nvSpPr>
          <p:cNvPr id="293" name="Google Shape;293;p83"/>
          <p:cNvSpPr/>
          <p:nvPr/>
        </p:nvSpPr>
        <p:spPr>
          <a:xfrm>
            <a:off x="0" y="5927834"/>
            <a:ext cx="12192000" cy="9301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showMasterSp="0">
  <p:cSld name="Content E - Power Statement 2">
    <p:bg>
      <p:bgPr>
        <a:solidFill>
          <a:schemeClr val="dk2"/>
        </a:solidFill>
      </p:bgPr>
    </p:bg>
    <p:spTree>
      <p:nvGrpSpPr>
        <p:cNvPr id="294" name="Shape 294"/>
        <p:cNvGrpSpPr/>
        <p:nvPr/>
      </p:nvGrpSpPr>
      <p:grpSpPr>
        <a:xfrm>
          <a:off x="0" y="0"/>
          <a:ext cx="0" cy="0"/>
          <a:chOff x="0" y="0"/>
          <a:chExt cx="0" cy="0"/>
        </a:xfrm>
      </p:grpSpPr>
      <p:pic>
        <p:nvPicPr>
          <p:cNvPr descr="A picture containing dark, lit, lamp&#10;&#10;Description automatically generated" id="295" name="Google Shape;295;g2770e6e974f_0_486"/>
          <p:cNvPicPr preferRelativeResize="0"/>
          <p:nvPr/>
        </p:nvPicPr>
        <p:blipFill rotWithShape="1">
          <a:blip r:embed="rId2">
            <a:alphaModFix/>
          </a:blip>
          <a:srcRect b="0" l="0" r="0" t="0"/>
          <a:stretch/>
        </p:blipFill>
        <p:spPr>
          <a:xfrm>
            <a:off x="0" y="893"/>
            <a:ext cx="12185340" cy="6839078"/>
          </a:xfrm>
          <a:prstGeom prst="rect">
            <a:avLst/>
          </a:prstGeom>
          <a:noFill/>
          <a:ln>
            <a:noFill/>
          </a:ln>
        </p:spPr>
      </p:pic>
      <p:sp>
        <p:nvSpPr>
          <p:cNvPr id="296" name="Google Shape;296;g2770e6e974f_0_486"/>
          <p:cNvSpPr txBox="1"/>
          <p:nvPr>
            <p:ph type="title"/>
          </p:nvPr>
        </p:nvSpPr>
        <p:spPr>
          <a:xfrm>
            <a:off x="1676368"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297" name="Google Shape;297;g2770e6e974f_0_486"/>
          <p:cNvPicPr preferRelativeResize="0"/>
          <p:nvPr/>
        </p:nvPicPr>
        <p:blipFill rotWithShape="1">
          <a:blip r:embed="rId3">
            <a:alphaModFix/>
          </a:blip>
          <a:srcRect b="0" l="0" r="0" t="0"/>
          <a:stretch/>
        </p:blipFill>
        <p:spPr>
          <a:xfrm>
            <a:off x="11742144" y="6473302"/>
            <a:ext cx="186666" cy="18625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_11 Content C - 3 Column">
    <p:spTree>
      <p:nvGrpSpPr>
        <p:cNvPr id="298" name="Shape 298"/>
        <p:cNvGrpSpPr/>
        <p:nvPr/>
      </p:nvGrpSpPr>
      <p:grpSpPr>
        <a:xfrm>
          <a:off x="0" y="0"/>
          <a:ext cx="0" cy="0"/>
          <a:chOff x="0" y="0"/>
          <a:chExt cx="0" cy="0"/>
        </a:xfrm>
      </p:grpSpPr>
      <p:sp>
        <p:nvSpPr>
          <p:cNvPr id="299" name="Google Shape;299;g2770e6e974f_0_49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00" name="Google Shape;300;g2770e6e974f_0_490"/>
          <p:cNvSpPr txBox="1"/>
          <p:nvPr>
            <p:ph idx="1" type="body"/>
          </p:nvPr>
        </p:nvSpPr>
        <p:spPr>
          <a:xfrm>
            <a:off x="762007"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1" name="Google Shape;301;g2770e6e974f_0_490"/>
          <p:cNvSpPr txBox="1"/>
          <p:nvPr>
            <p:ph idx="2" type="body"/>
          </p:nvPr>
        </p:nvSpPr>
        <p:spPr>
          <a:xfrm>
            <a:off x="4483646"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2" name="Google Shape;302;g2770e6e974f_0_490"/>
          <p:cNvSpPr txBox="1"/>
          <p:nvPr>
            <p:ph idx="3" type="body"/>
          </p:nvPr>
        </p:nvSpPr>
        <p:spPr>
          <a:xfrm>
            <a:off x="8169884"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3" name="Google Shape;303;g2770e6e974f_0_490"/>
          <p:cNvSpPr txBox="1"/>
          <p:nvPr>
            <p:ph idx="4"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04" name="Google Shape;304;g2770e6e974f_0_490"/>
          <p:cNvSpPr txBox="1"/>
          <p:nvPr>
            <p:ph idx="5"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05" name="Google Shape;305;g2770e6e974f_0_490"/>
          <p:cNvSpPr txBox="1"/>
          <p:nvPr>
            <p:ph idx="6"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06" name="Google Shape;306;g2770e6e974f_0_49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07" name="Google Shape;307;g2770e6e974f_0_490"/>
          <p:cNvSpPr txBox="1"/>
          <p:nvPr>
            <p:ph idx="7"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o"/>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308" name="Shape 308"/>
        <p:cNvGrpSpPr/>
        <p:nvPr/>
      </p:nvGrpSpPr>
      <p:grpSpPr>
        <a:xfrm>
          <a:off x="0" y="0"/>
          <a:ext cx="0" cy="0"/>
          <a:chOff x="0" y="0"/>
          <a:chExt cx="0" cy="0"/>
        </a:xfrm>
      </p:grpSpPr>
      <p:sp>
        <p:nvSpPr>
          <p:cNvPr id="309" name="Google Shape;309;g2770e6e974f_0_50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10" name="Google Shape;310;g2770e6e974f_0_500"/>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1" name="Google Shape;311;g2770e6e974f_0_50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g2770e6e974f_0_500"/>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o"/>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313" name="Shape 313"/>
        <p:cNvGrpSpPr/>
        <p:nvPr/>
      </p:nvGrpSpPr>
      <p:grpSpPr>
        <a:xfrm>
          <a:off x="0" y="0"/>
          <a:ext cx="0" cy="0"/>
          <a:chOff x="0" y="0"/>
          <a:chExt cx="0" cy="0"/>
        </a:xfrm>
      </p:grpSpPr>
      <p:sp>
        <p:nvSpPr>
          <p:cNvPr id="314" name="Google Shape;314;g2770e6e974f_0_50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15" name="Google Shape;315;g2770e6e974f_0_505"/>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16" name="Google Shape;316;g2770e6e974f_0_505"/>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7" name="Google Shape;317;g2770e6e974f_0_50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OBJECT_1_10">
    <p:bg>
      <p:bgPr>
        <a:solidFill>
          <a:schemeClr val="lt1"/>
        </a:solidFill>
      </p:bgPr>
    </p:bg>
    <p:spTree>
      <p:nvGrpSpPr>
        <p:cNvPr id="318" name="Shape 318"/>
        <p:cNvGrpSpPr/>
        <p:nvPr/>
      </p:nvGrpSpPr>
      <p:grpSpPr>
        <a:xfrm>
          <a:off x="0" y="0"/>
          <a:ext cx="0" cy="0"/>
          <a:chOff x="0" y="0"/>
          <a:chExt cx="0" cy="0"/>
        </a:xfrm>
      </p:grpSpPr>
      <p:sp>
        <p:nvSpPr>
          <p:cNvPr id="319" name="Google Shape;319;g2770e6e974f_0_51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20" name="Google Shape;320;g2770e6e974f_0_51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o"/>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21" name="Google Shape;321;g2770e6e974f_0_51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22" name="Google Shape;322;g2770e6e974f_0_51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1_Content E - Power Statement 3">
    <p:bg>
      <p:bgPr>
        <a:solidFill>
          <a:schemeClr val="accent4"/>
        </a:solidFill>
      </p:bgPr>
    </p:bg>
    <p:spTree>
      <p:nvGrpSpPr>
        <p:cNvPr id="323" name="Shape 323"/>
        <p:cNvGrpSpPr/>
        <p:nvPr/>
      </p:nvGrpSpPr>
      <p:grpSpPr>
        <a:xfrm>
          <a:off x="0" y="0"/>
          <a:ext cx="0" cy="0"/>
          <a:chOff x="0" y="0"/>
          <a:chExt cx="0" cy="0"/>
        </a:xfrm>
      </p:grpSpPr>
      <p:sp>
        <p:nvSpPr>
          <p:cNvPr id="324" name="Google Shape;324;g2770e6e974f_0_515"/>
          <p:cNvSpPr txBox="1"/>
          <p:nvPr>
            <p:ph type="title"/>
          </p:nvPr>
        </p:nvSpPr>
        <p:spPr>
          <a:xfrm>
            <a:off x="762191" y="535625"/>
            <a:ext cx="10662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25" name="Google Shape;325;g2770e6e974f_0_51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326" name="Shape 326"/>
        <p:cNvGrpSpPr/>
        <p:nvPr/>
      </p:nvGrpSpPr>
      <p:grpSpPr>
        <a:xfrm>
          <a:off x="0" y="0"/>
          <a:ext cx="0" cy="0"/>
          <a:chOff x="0" y="0"/>
          <a:chExt cx="0" cy="0"/>
        </a:xfrm>
      </p:grpSpPr>
      <p:sp>
        <p:nvSpPr>
          <p:cNvPr id="327" name="Google Shape;327;g2770e6e974f_0_51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28" name="Google Shape;328;g2770e6e974f_0_518"/>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9" name="Shape 329"/>
        <p:cNvGrpSpPr/>
        <p:nvPr/>
      </p:nvGrpSpPr>
      <p:grpSpPr>
        <a:xfrm>
          <a:off x="0" y="0"/>
          <a:ext cx="0" cy="0"/>
          <a:chOff x="0" y="0"/>
          <a:chExt cx="0" cy="0"/>
        </a:xfrm>
      </p:grpSpPr>
      <p:sp>
        <p:nvSpPr>
          <p:cNvPr id="330" name="Google Shape;330;g2770e6e974f_0_521"/>
          <p:cNvSpPr txBox="1"/>
          <p:nvPr>
            <p:ph type="title"/>
          </p:nvPr>
        </p:nvSpPr>
        <p:spPr>
          <a:xfrm>
            <a:off x="415600" y="593367"/>
            <a:ext cx="11360700" cy="763500"/>
          </a:xfrm>
          <a:prstGeom prst="rect">
            <a:avLst/>
          </a:prstGeom>
        </p:spPr>
        <p:txBody>
          <a:bodyPr anchorCtr="0" anchor="b" bIns="45700" lIns="91425" spcFirstLastPara="1" rIns="91425" wrap="square" tIns="45700">
            <a:no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1" name="Google Shape;331;g2770e6e974f_0_521"/>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lvl1pPr indent="-311150" lvl="0" marL="457200" rtl="0">
              <a:spcBef>
                <a:spcPts val="0"/>
              </a:spcBef>
              <a:spcAft>
                <a:spcPts val="0"/>
              </a:spcAft>
              <a:buSzPts val="1300"/>
              <a:buChar char="⎻"/>
              <a:defRPr/>
            </a:lvl1pPr>
            <a:lvl2pPr indent="-317500" lvl="1" marL="914400" rtl="0">
              <a:spcBef>
                <a:spcPts val="600"/>
              </a:spcBef>
              <a:spcAft>
                <a:spcPts val="0"/>
              </a:spcAft>
              <a:buSzPts val="1400"/>
              <a:buChar char="•"/>
              <a:defRPr/>
            </a:lvl2pPr>
            <a:lvl3pPr indent="-295275" lvl="2" marL="1371600" rtl="0">
              <a:spcBef>
                <a:spcPts val="600"/>
              </a:spcBef>
              <a:spcAft>
                <a:spcPts val="0"/>
              </a:spcAft>
              <a:buSzPts val="1050"/>
              <a:buChar char="o"/>
              <a:defRPr/>
            </a:lvl3pPr>
            <a:lvl4pPr indent="-295275" lvl="3" marL="1828800" rtl="0">
              <a:spcBef>
                <a:spcPts val="600"/>
              </a:spcBef>
              <a:spcAft>
                <a:spcPts val="0"/>
              </a:spcAft>
              <a:buSzPts val="1050"/>
              <a:buChar char="▪"/>
              <a:defRPr/>
            </a:lvl4pPr>
            <a:lvl5pPr indent="-295275" lvl="4" marL="2286000" rtl="0">
              <a:spcBef>
                <a:spcPts val="600"/>
              </a:spcBef>
              <a:spcAft>
                <a:spcPts val="0"/>
              </a:spcAft>
              <a:buSzPts val="1050"/>
              <a:buChar char="⎺"/>
              <a:defRPr/>
            </a:lvl5pPr>
            <a:lvl6pPr indent="-295275" lvl="5" marL="2743200" rtl="0">
              <a:spcBef>
                <a:spcPts val="600"/>
              </a:spcBef>
              <a:spcAft>
                <a:spcPts val="0"/>
              </a:spcAft>
              <a:buSzPts val="105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32" name="Google Shape;332;g2770e6e974f_0_52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_3">
    <p:bg>
      <p:bgPr>
        <a:solidFill>
          <a:schemeClr val="lt1"/>
        </a:solidFill>
      </p:bgPr>
    </p:bg>
    <p:spTree>
      <p:nvGrpSpPr>
        <p:cNvPr id="333" name="Shape 333"/>
        <p:cNvGrpSpPr/>
        <p:nvPr/>
      </p:nvGrpSpPr>
      <p:grpSpPr>
        <a:xfrm>
          <a:off x="0" y="0"/>
          <a:ext cx="0" cy="0"/>
          <a:chOff x="0" y="0"/>
          <a:chExt cx="0" cy="0"/>
        </a:xfrm>
      </p:grpSpPr>
      <p:sp>
        <p:nvSpPr>
          <p:cNvPr id="334" name="Google Shape;334;g2770e6e974f_0_52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35" name="Google Shape;335;g2770e6e974f_0_525"/>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36" name="Google Shape;336;g2770e6e974f_0_52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37" name="Google Shape;337;g2770e6e974f_0_525"/>
          <p:cNvSpPr txBox="1"/>
          <p:nvPr>
            <p:ph idx="12" type="sldNum"/>
          </p:nvPr>
        </p:nvSpPr>
        <p:spPr>
          <a:xfrm>
            <a:off x="11100446" y="6473300"/>
            <a:ext cx="324300" cy="1863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3" showMasterSp="0">
  <p:cSld name="Divider + Photo - 3">
    <p:spTree>
      <p:nvGrpSpPr>
        <p:cNvPr id="37" name="Shape 37"/>
        <p:cNvGrpSpPr/>
        <p:nvPr/>
      </p:nvGrpSpPr>
      <p:grpSpPr>
        <a:xfrm>
          <a:off x="0" y="0"/>
          <a:ext cx="0" cy="0"/>
          <a:chOff x="0" y="0"/>
          <a:chExt cx="0" cy="0"/>
        </a:xfrm>
      </p:grpSpPr>
      <p:sp>
        <p:nvSpPr>
          <p:cNvPr id="38" name="Google Shape;38;p39"/>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 name="Google Shape;39;p39"/>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0" name="Google Shape;40;p39"/>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7 Content A - Basic_2">
    <p:bg>
      <p:bgPr>
        <a:solidFill>
          <a:schemeClr val="lt1"/>
        </a:solidFill>
      </p:bgPr>
    </p:bg>
    <p:spTree>
      <p:nvGrpSpPr>
        <p:cNvPr id="338" name="Shape 338"/>
        <p:cNvGrpSpPr/>
        <p:nvPr/>
      </p:nvGrpSpPr>
      <p:grpSpPr>
        <a:xfrm>
          <a:off x="0" y="0"/>
          <a:ext cx="0" cy="0"/>
          <a:chOff x="0" y="0"/>
          <a:chExt cx="0" cy="0"/>
        </a:xfrm>
      </p:grpSpPr>
      <p:sp>
        <p:nvSpPr>
          <p:cNvPr id="339" name="Google Shape;339;g2770e6e974f_0_99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340" name="Google Shape;340;g2770e6e974f_0_99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341" name="Google Shape;341;g2770e6e974f_0_99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342" name="Shape 342"/>
        <p:cNvGrpSpPr/>
        <p:nvPr/>
      </p:nvGrpSpPr>
      <p:grpSpPr>
        <a:xfrm>
          <a:off x="0" y="0"/>
          <a:ext cx="0" cy="0"/>
          <a:chOff x="0" y="0"/>
          <a:chExt cx="0" cy="0"/>
        </a:xfrm>
      </p:grpSpPr>
      <p:sp>
        <p:nvSpPr>
          <p:cNvPr id="343" name="Google Shape;343;g2770e6e974f_0_137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344" name="Shape 344"/>
        <p:cNvGrpSpPr/>
        <p:nvPr/>
      </p:nvGrpSpPr>
      <p:grpSpPr>
        <a:xfrm>
          <a:off x="0" y="0"/>
          <a:ext cx="0" cy="0"/>
          <a:chOff x="0" y="0"/>
          <a:chExt cx="0" cy="0"/>
        </a:xfrm>
      </p:grpSpPr>
      <p:sp>
        <p:nvSpPr>
          <p:cNvPr id="345" name="Google Shape;345;g2770e6e974f_0_137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6" name="Google Shape;346;g2770e6e974f_0_1373"/>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lgn="l">
              <a:lnSpc>
                <a:spcPct val="90000"/>
              </a:lnSpc>
              <a:spcBef>
                <a:spcPts val="500"/>
              </a:spcBef>
              <a:spcAft>
                <a:spcPts val="0"/>
              </a:spcAft>
              <a:buClr>
                <a:schemeClr val="accent5"/>
              </a:buClr>
              <a:buSzPts val="2000"/>
              <a:buNone/>
              <a:defRPr>
                <a:solidFill>
                  <a:schemeClr val="accent5"/>
                </a:solidFill>
              </a:defRPr>
            </a:lvl2pPr>
            <a:lvl3pPr lvl="2" rtl="0" algn="l">
              <a:lnSpc>
                <a:spcPct val="90000"/>
              </a:lnSpc>
              <a:spcBef>
                <a:spcPts val="500"/>
              </a:spcBef>
              <a:spcAft>
                <a:spcPts val="0"/>
              </a:spcAft>
              <a:buClr>
                <a:schemeClr val="accent5"/>
              </a:buClr>
              <a:buSzPts val="1600"/>
              <a:buNone/>
              <a:defRPr>
                <a:solidFill>
                  <a:schemeClr val="accent5"/>
                </a:solidFill>
              </a:defRPr>
            </a:lvl3pPr>
            <a:lvl4pPr lvl="3" rtl="0" algn="l">
              <a:lnSpc>
                <a:spcPct val="90000"/>
              </a:lnSpc>
              <a:spcBef>
                <a:spcPts val="500"/>
              </a:spcBef>
              <a:spcAft>
                <a:spcPts val="0"/>
              </a:spcAft>
              <a:buClr>
                <a:schemeClr val="accent5"/>
              </a:buClr>
              <a:buSzPts val="1600"/>
              <a:buNone/>
              <a:defRPr>
                <a:solidFill>
                  <a:schemeClr val="accent5"/>
                </a:solidFill>
              </a:defRPr>
            </a:lvl4pPr>
            <a:lvl5pPr lvl="4" rtl="0" algn="l">
              <a:lnSpc>
                <a:spcPct val="90000"/>
              </a:lnSpc>
              <a:spcBef>
                <a:spcPts val="500"/>
              </a:spcBef>
              <a:spcAft>
                <a:spcPts val="0"/>
              </a:spcAft>
              <a:buClr>
                <a:schemeClr val="accent5"/>
              </a:buClr>
              <a:buSzPts val="1600"/>
              <a:buNone/>
              <a:defRPr>
                <a:solidFill>
                  <a:schemeClr val="accent5"/>
                </a:solidFill>
              </a:defRPr>
            </a:lvl5pPr>
            <a:lvl6pPr lvl="5" rtl="0" algn="l">
              <a:lnSpc>
                <a:spcPct val="90000"/>
              </a:lnSpc>
              <a:spcBef>
                <a:spcPts val="500"/>
              </a:spcBef>
              <a:spcAft>
                <a:spcPts val="0"/>
              </a:spcAft>
              <a:buClr>
                <a:schemeClr val="accent5"/>
              </a:buClr>
              <a:buSzPts val="1600"/>
              <a:buNone/>
              <a:defRPr>
                <a:solidFill>
                  <a:schemeClr val="accent5"/>
                </a:solidFill>
              </a:defRPr>
            </a:lvl6pPr>
            <a:lvl7pPr lvl="6" rtl="0" algn="l">
              <a:lnSpc>
                <a:spcPct val="90000"/>
              </a:lnSpc>
              <a:spcBef>
                <a:spcPts val="500"/>
              </a:spcBef>
              <a:spcAft>
                <a:spcPts val="0"/>
              </a:spcAft>
              <a:buClr>
                <a:schemeClr val="accent5"/>
              </a:buClr>
              <a:buSzPts val="1600"/>
              <a:buNone/>
              <a:defRPr>
                <a:solidFill>
                  <a:schemeClr val="accent5"/>
                </a:solidFill>
              </a:defRPr>
            </a:lvl7pPr>
            <a:lvl8pPr lvl="7" rtl="0" algn="l">
              <a:lnSpc>
                <a:spcPct val="90000"/>
              </a:lnSpc>
              <a:spcBef>
                <a:spcPts val="500"/>
              </a:spcBef>
              <a:spcAft>
                <a:spcPts val="0"/>
              </a:spcAft>
              <a:buClr>
                <a:schemeClr val="accent5"/>
              </a:buClr>
              <a:buSzPts val="1600"/>
              <a:buNone/>
              <a:defRPr>
                <a:solidFill>
                  <a:schemeClr val="accent5"/>
                </a:solidFill>
              </a:defRPr>
            </a:lvl8pPr>
            <a:lvl9pPr lvl="8" rtl="0" algn="l">
              <a:lnSpc>
                <a:spcPct val="90000"/>
              </a:lnSpc>
              <a:spcBef>
                <a:spcPts val="500"/>
              </a:spcBef>
              <a:spcAft>
                <a:spcPts val="0"/>
              </a:spcAft>
              <a:buClr>
                <a:schemeClr val="accent5"/>
              </a:buClr>
              <a:buSzPts val="1600"/>
              <a:buNone/>
              <a:defRPr>
                <a:solidFill>
                  <a:schemeClr val="accent5"/>
                </a:solidFill>
              </a:defRPr>
            </a:lvl9pPr>
          </a:lstStyle>
          <a:p/>
        </p:txBody>
      </p:sp>
      <p:sp>
        <p:nvSpPr>
          <p:cNvPr id="347" name="Google Shape;347;g2770e6e974f_0_1373"/>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48" name="Shape 348"/>
        <p:cNvGrpSpPr/>
        <p:nvPr/>
      </p:nvGrpSpPr>
      <p:grpSpPr>
        <a:xfrm>
          <a:off x="0" y="0"/>
          <a:ext cx="0" cy="0"/>
          <a:chOff x="0" y="0"/>
          <a:chExt cx="0" cy="0"/>
        </a:xfrm>
      </p:grpSpPr>
      <p:sp>
        <p:nvSpPr>
          <p:cNvPr id="349" name="Google Shape;349;g2770e6e974f_0_137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0" name="Google Shape;350;g2770e6e974f_0_137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11">
    <p:bg>
      <p:bgPr>
        <a:solidFill>
          <a:schemeClr val="lt1"/>
        </a:solidFill>
      </p:bgPr>
    </p:bg>
    <p:spTree>
      <p:nvGrpSpPr>
        <p:cNvPr id="351" name="Shape 351"/>
        <p:cNvGrpSpPr/>
        <p:nvPr/>
      </p:nvGrpSpPr>
      <p:grpSpPr>
        <a:xfrm>
          <a:off x="0" y="0"/>
          <a:ext cx="0" cy="0"/>
          <a:chOff x="0" y="0"/>
          <a:chExt cx="0" cy="0"/>
        </a:xfrm>
      </p:grpSpPr>
      <p:sp>
        <p:nvSpPr>
          <p:cNvPr id="352" name="Google Shape;352;g2770e6e974f_0_4780"/>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3" name="Google Shape;353;g2770e6e974f_0_4780"/>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54" name="Google Shape;354;g2770e6e974f_0_4780"/>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5" name="Google Shape;355;g2770e6e974f_0_478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1">
  <p:cSld name="7 Content A - Basic_4">
    <p:spTree>
      <p:nvGrpSpPr>
        <p:cNvPr id="356" name="Shape 356"/>
        <p:cNvGrpSpPr/>
        <p:nvPr/>
      </p:nvGrpSpPr>
      <p:grpSpPr>
        <a:xfrm>
          <a:off x="0" y="0"/>
          <a:ext cx="0" cy="0"/>
          <a:chOff x="0" y="0"/>
          <a:chExt cx="0" cy="0"/>
        </a:xfrm>
      </p:grpSpPr>
      <p:sp>
        <p:nvSpPr>
          <p:cNvPr id="357" name="Google Shape;357;g2770e6e974f_0_478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358" name="Google Shape;358;g2770e6e974f_0_478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359" name="Google Shape;359;g2770e6e974f_0_478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360" name="Google Shape;360;g2770e6e974f_0_478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12">
    <p:bg>
      <p:bgPr>
        <a:solidFill>
          <a:schemeClr val="lt1"/>
        </a:solidFill>
      </p:bgPr>
    </p:bg>
    <p:spTree>
      <p:nvGrpSpPr>
        <p:cNvPr id="361" name="Shape 361"/>
        <p:cNvGrpSpPr/>
        <p:nvPr/>
      </p:nvGrpSpPr>
      <p:grpSpPr>
        <a:xfrm>
          <a:off x="0" y="0"/>
          <a:ext cx="0" cy="0"/>
          <a:chOff x="0" y="0"/>
          <a:chExt cx="0" cy="0"/>
        </a:xfrm>
      </p:grpSpPr>
      <p:sp>
        <p:nvSpPr>
          <p:cNvPr id="362" name="Google Shape;362;g2770e6e974f_0_479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63" name="Google Shape;363;g2770e6e974f_0_4790"/>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364" name="Google Shape;364;g2770e6e974f_0_479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65" name="Google Shape;365;g2770e6e974f_0_4790"/>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_3">
    <p:bg>
      <p:bgPr>
        <a:solidFill>
          <a:schemeClr val="lt1"/>
        </a:solidFill>
      </p:bgPr>
    </p:bg>
    <p:spTree>
      <p:nvGrpSpPr>
        <p:cNvPr id="366" name="Shape 366"/>
        <p:cNvGrpSpPr/>
        <p:nvPr/>
      </p:nvGrpSpPr>
      <p:grpSpPr>
        <a:xfrm>
          <a:off x="0" y="0"/>
          <a:ext cx="0" cy="0"/>
          <a:chOff x="0" y="0"/>
          <a:chExt cx="0" cy="0"/>
        </a:xfrm>
      </p:grpSpPr>
      <p:sp>
        <p:nvSpPr>
          <p:cNvPr id="367" name="Google Shape;367;g2770e6e974f_0_479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8" name="Google Shape;368;g2770e6e974f_0_4795"/>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69" name="Shape 369"/>
        <p:cNvGrpSpPr/>
        <p:nvPr/>
      </p:nvGrpSpPr>
      <p:grpSpPr>
        <a:xfrm>
          <a:off x="0" y="0"/>
          <a:ext cx="0" cy="0"/>
          <a:chOff x="0" y="0"/>
          <a:chExt cx="0" cy="0"/>
        </a:xfrm>
      </p:grpSpPr>
      <p:sp>
        <p:nvSpPr>
          <p:cNvPr id="370" name="Google Shape;370;g2770e6e974f_0_479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71" name="Google Shape;371;g2770e6e974f_0_4798"/>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372" name="Google Shape;372;g2770e6e974f_0_479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73" name="Google Shape;373;g2770e6e974f_0_4798"/>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1">
  <p:cSld name="OBJECT_1_2_1_4">
    <p:bg>
      <p:bgPr>
        <a:solidFill>
          <a:schemeClr val="lt1"/>
        </a:solidFill>
      </p:bgPr>
    </p:bg>
    <p:spTree>
      <p:nvGrpSpPr>
        <p:cNvPr id="374" name="Shape 374"/>
        <p:cNvGrpSpPr/>
        <p:nvPr/>
      </p:nvGrpSpPr>
      <p:grpSpPr>
        <a:xfrm>
          <a:off x="0" y="0"/>
          <a:ext cx="0" cy="0"/>
          <a:chOff x="0" y="0"/>
          <a:chExt cx="0" cy="0"/>
        </a:xfrm>
      </p:grpSpPr>
      <p:sp>
        <p:nvSpPr>
          <p:cNvPr id="375" name="Google Shape;375;g2770e6e974f_0_480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6" name="Google Shape;376;g2770e6e974f_0_4803"/>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4" showMasterSp="0">
  <p:cSld name="Divider + Photo - 4">
    <p:spTree>
      <p:nvGrpSpPr>
        <p:cNvPr id="41" name="Shape 41"/>
        <p:cNvGrpSpPr/>
        <p:nvPr/>
      </p:nvGrpSpPr>
      <p:grpSpPr>
        <a:xfrm>
          <a:off x="0" y="0"/>
          <a:ext cx="0" cy="0"/>
          <a:chOff x="0" y="0"/>
          <a:chExt cx="0" cy="0"/>
        </a:xfrm>
      </p:grpSpPr>
      <p:sp>
        <p:nvSpPr>
          <p:cNvPr id="42" name="Google Shape;42;p40"/>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 name="Google Shape;43;p40"/>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4" name="Google Shape;44;p40"/>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1">
  <p:cSld name="OBJECT_1_1_1">
    <p:bg>
      <p:bgPr>
        <a:solidFill>
          <a:srgbClr val="FFFFFF"/>
        </a:solidFill>
      </p:bgPr>
    </p:bg>
    <p:spTree>
      <p:nvGrpSpPr>
        <p:cNvPr id="377" name="Shape 377"/>
        <p:cNvGrpSpPr/>
        <p:nvPr/>
      </p:nvGrpSpPr>
      <p:grpSpPr>
        <a:xfrm>
          <a:off x="0" y="0"/>
          <a:ext cx="0" cy="0"/>
          <a:chOff x="0" y="0"/>
          <a:chExt cx="0" cy="0"/>
        </a:xfrm>
      </p:grpSpPr>
      <p:sp>
        <p:nvSpPr>
          <p:cNvPr id="378" name="Google Shape;378;g2770e6e974f_0_480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79" name="Google Shape;379;g2770e6e974f_0_4806"/>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380" name="Google Shape;380;g2770e6e974f_0_480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81" name="Google Shape;381;g2770e6e974f_0_4806"/>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3">
    <p:bg>
      <p:bgPr>
        <a:solidFill>
          <a:schemeClr val="lt1"/>
        </a:solidFill>
      </p:bgPr>
    </p:bg>
    <p:spTree>
      <p:nvGrpSpPr>
        <p:cNvPr id="382" name="Shape 382"/>
        <p:cNvGrpSpPr/>
        <p:nvPr/>
      </p:nvGrpSpPr>
      <p:grpSpPr>
        <a:xfrm>
          <a:off x="0" y="0"/>
          <a:ext cx="0" cy="0"/>
          <a:chOff x="0" y="0"/>
          <a:chExt cx="0" cy="0"/>
        </a:xfrm>
      </p:grpSpPr>
      <p:sp>
        <p:nvSpPr>
          <p:cNvPr id="383" name="Google Shape;383;g2770e6e974f_0_481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84" name="Google Shape;384;g2770e6e974f_0_4811"/>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385" name="Google Shape;385;g2770e6e974f_0_481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86" name="Google Shape;386;g2770e6e974f_0_4811"/>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1_7 Content A - Basic_1">
    <p:bg>
      <p:bgPr>
        <a:solidFill>
          <a:schemeClr val="lt1"/>
        </a:solidFill>
      </p:bgPr>
    </p:bg>
    <p:spTree>
      <p:nvGrpSpPr>
        <p:cNvPr id="387" name="Shape 387"/>
        <p:cNvGrpSpPr/>
        <p:nvPr/>
      </p:nvGrpSpPr>
      <p:grpSpPr>
        <a:xfrm>
          <a:off x="0" y="0"/>
          <a:ext cx="0" cy="0"/>
          <a:chOff x="0" y="0"/>
          <a:chExt cx="0" cy="0"/>
        </a:xfrm>
      </p:grpSpPr>
      <p:sp>
        <p:nvSpPr>
          <p:cNvPr id="388" name="Google Shape;388;g2770e6e974f_0_481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89" name="Google Shape;389;g2770e6e974f_0_4816"/>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o"/>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90" name="Google Shape;390;g2770e6e974f_0_481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91" name="Shape 391"/>
        <p:cNvGrpSpPr/>
        <p:nvPr/>
      </p:nvGrpSpPr>
      <p:grpSpPr>
        <a:xfrm>
          <a:off x="0" y="0"/>
          <a:ext cx="0" cy="0"/>
          <a:chOff x="0" y="0"/>
          <a:chExt cx="0" cy="0"/>
        </a:xfrm>
      </p:grpSpPr>
      <p:sp>
        <p:nvSpPr>
          <p:cNvPr id="392" name="Google Shape;392;g2770e6e974f_0_482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93" name="Google Shape;393;g2770e6e974f_0_4820"/>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4" name="Google Shape;394;g2770e6e974f_0_4820"/>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
        <p:nvSpPr>
          <p:cNvPr id="395" name="Google Shape;395;g2770e6e974f_0_4820"/>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6" name="Google Shape;396;g2770e6e974f_0_4820"/>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g2770e6e974f_0_4820"/>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g2770e6e974f_0_4820"/>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399" name="Google Shape;399;g2770e6e974f_0_4820"/>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g2770e6e974f_0_4820"/>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g2770e6e974f_0_4820"/>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1">
  <p:cSld name="OBJECT_2_1_1_2_1_1_1_1_1_1_1_2_1">
    <p:bg>
      <p:bgPr>
        <a:solidFill>
          <a:schemeClr val="dk1"/>
        </a:solidFill>
      </p:bgPr>
    </p:bg>
    <p:spTree>
      <p:nvGrpSpPr>
        <p:cNvPr id="402" name="Shape 402"/>
        <p:cNvGrpSpPr/>
        <p:nvPr/>
      </p:nvGrpSpPr>
      <p:grpSpPr>
        <a:xfrm>
          <a:off x="0" y="0"/>
          <a:ext cx="0" cy="0"/>
          <a:chOff x="0" y="0"/>
          <a:chExt cx="0" cy="0"/>
        </a:xfrm>
      </p:grpSpPr>
      <p:sp>
        <p:nvSpPr>
          <p:cNvPr id="403" name="Google Shape;403;g2770e6e974f_0_483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4" name="Google Shape;404;g2770e6e974f_0_4831"/>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g2770e6e974f_0_4831"/>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
        <p:nvSpPr>
          <p:cNvPr id="406" name="Google Shape;406;g2770e6e974f_0_4831"/>
          <p:cNvSpPr/>
          <p:nvPr/>
        </p:nvSpPr>
        <p:spPr>
          <a:xfrm>
            <a:off x="10207767" y="0"/>
            <a:ext cx="19893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g2770e6e974f_0_4831"/>
          <p:cNvSpPr/>
          <p:nvPr/>
        </p:nvSpPr>
        <p:spPr>
          <a:xfrm rot="10800000">
            <a:off x="10208067" y="4258800"/>
            <a:ext cx="19893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g2770e6e974f_0_4831"/>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g2770e6e974f_0_4831"/>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410" name="Google Shape;410;g2770e6e974f_0_4831"/>
          <p:cNvSpPr/>
          <p:nvPr/>
        </p:nvSpPr>
        <p:spPr>
          <a:xfrm>
            <a:off x="8241900" y="975600"/>
            <a:ext cx="4815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g2770e6e974f_0_4831"/>
          <p:cNvSpPr/>
          <p:nvPr/>
        </p:nvSpPr>
        <p:spPr>
          <a:xfrm>
            <a:off x="8871100" y="5767200"/>
            <a:ext cx="4815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g2770e6e974f_0_4831"/>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OBJECT_1_14">
    <p:bg>
      <p:bgPr>
        <a:solidFill>
          <a:schemeClr val="lt1"/>
        </a:solidFill>
      </p:bgPr>
    </p:bg>
    <p:spTree>
      <p:nvGrpSpPr>
        <p:cNvPr id="413" name="Shape 413"/>
        <p:cNvGrpSpPr/>
        <p:nvPr/>
      </p:nvGrpSpPr>
      <p:grpSpPr>
        <a:xfrm>
          <a:off x="0" y="0"/>
          <a:ext cx="0" cy="0"/>
          <a:chOff x="0" y="0"/>
          <a:chExt cx="0" cy="0"/>
        </a:xfrm>
      </p:grpSpPr>
      <p:sp>
        <p:nvSpPr>
          <p:cNvPr id="414" name="Google Shape;414;g2770e6e974f_0_484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15" name="Google Shape;415;g2770e6e974f_0_4842"/>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16" name="Google Shape;416;g2770e6e974f_0_484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17" name="Google Shape;417;g2770e6e974f_0_4842"/>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18" name="Shape 418"/>
        <p:cNvGrpSpPr/>
        <p:nvPr/>
      </p:nvGrpSpPr>
      <p:grpSpPr>
        <a:xfrm>
          <a:off x="0" y="0"/>
          <a:ext cx="0" cy="0"/>
          <a:chOff x="0" y="0"/>
          <a:chExt cx="0" cy="0"/>
        </a:xfrm>
      </p:grpSpPr>
      <p:sp>
        <p:nvSpPr>
          <p:cNvPr id="419" name="Google Shape;419;g2770e6e974f_0_484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0" name="Google Shape;420;g2770e6e974f_0_484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cxnSp>
        <p:nvCxnSpPr>
          <p:cNvPr id="421" name="Google Shape;421;g2770e6e974f_0_4847"/>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22" name="Google Shape;422;g2770e6e974f_0_4847"/>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23" name="Google Shape;423;g2770e6e974f_0_4847"/>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24" name="Google Shape;424;g2770e6e974f_0_4847"/>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100"/>
              <a:buNone/>
              <a:defRPr b="1" sz="21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25" name="Google Shape;425;g2770e6e974f_0_4847"/>
          <p:cNvSpPr txBox="1"/>
          <p:nvPr>
            <p:ph idx="5" type="subTitle"/>
          </p:nvPr>
        </p:nvSpPr>
        <p:spPr>
          <a:xfrm>
            <a:off x="6935300" y="1970333"/>
            <a:ext cx="44859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100"/>
              <a:buNone/>
              <a:defRPr b="1" sz="21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26" name="Google Shape;426;g2770e6e974f_0_4847"/>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2">
  <p:cSld name="OBJECT_1_2_1_5">
    <p:bg>
      <p:bgPr>
        <a:solidFill>
          <a:schemeClr val="lt1"/>
        </a:solidFill>
      </p:bgPr>
    </p:bg>
    <p:spTree>
      <p:nvGrpSpPr>
        <p:cNvPr id="427" name="Shape 427"/>
        <p:cNvGrpSpPr/>
        <p:nvPr/>
      </p:nvGrpSpPr>
      <p:grpSpPr>
        <a:xfrm>
          <a:off x="0" y="0"/>
          <a:ext cx="0" cy="0"/>
          <a:chOff x="0" y="0"/>
          <a:chExt cx="0" cy="0"/>
        </a:xfrm>
      </p:grpSpPr>
      <p:sp>
        <p:nvSpPr>
          <p:cNvPr id="428" name="Google Shape;428;g2770e6e974f_0_485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9" name="Google Shape;429;g2770e6e974f_0_4856"/>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1">
    <p:spTree>
      <p:nvGrpSpPr>
        <p:cNvPr id="430" name="Shape 430"/>
        <p:cNvGrpSpPr/>
        <p:nvPr/>
      </p:nvGrpSpPr>
      <p:grpSpPr>
        <a:xfrm>
          <a:off x="0" y="0"/>
          <a:ext cx="0" cy="0"/>
          <a:chOff x="0" y="0"/>
          <a:chExt cx="0" cy="0"/>
        </a:xfrm>
      </p:grpSpPr>
      <p:sp>
        <p:nvSpPr>
          <p:cNvPr id="431" name="Google Shape;431;g2770e6e974f_0_48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2" name="Google Shape;432;g2770e6e974f_0_4859"/>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cxnSp>
        <p:nvCxnSpPr>
          <p:cNvPr id="433" name="Google Shape;433;g2770e6e974f_0_4859"/>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34" name="Google Shape;434;g2770e6e974f_0_4859"/>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35" name="Google Shape;435;g2770e6e974f_0_4859"/>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36" name="Google Shape;436;g2770e6e974f_0_4859"/>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37" name="Google Shape;437;g2770e6e974f_0_4859"/>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38" name="Google Shape;438;g2770e6e974f_0_4859"/>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OBJECT_1_15">
    <p:bg>
      <p:bgPr>
        <a:solidFill>
          <a:schemeClr val="lt1"/>
        </a:solidFill>
      </p:bgPr>
    </p:bg>
    <p:spTree>
      <p:nvGrpSpPr>
        <p:cNvPr id="439" name="Shape 439"/>
        <p:cNvGrpSpPr/>
        <p:nvPr/>
      </p:nvGrpSpPr>
      <p:grpSpPr>
        <a:xfrm>
          <a:off x="0" y="0"/>
          <a:ext cx="0" cy="0"/>
          <a:chOff x="0" y="0"/>
          <a:chExt cx="0" cy="0"/>
        </a:xfrm>
      </p:grpSpPr>
      <p:sp>
        <p:nvSpPr>
          <p:cNvPr id="440" name="Google Shape;440;g2770e6e974f_0_48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41" name="Google Shape;441;g2770e6e974f_0_4868"/>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42" name="Google Shape;442;g2770e6e974f_0_486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43" name="Google Shape;443;g2770e6e974f_0_4868"/>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5" showMasterSp="0">
  <p:cSld name="Divider + Photo - 5">
    <p:spTree>
      <p:nvGrpSpPr>
        <p:cNvPr id="45" name="Shape 45"/>
        <p:cNvGrpSpPr/>
        <p:nvPr/>
      </p:nvGrpSpPr>
      <p:grpSpPr>
        <a:xfrm>
          <a:off x="0" y="0"/>
          <a:ext cx="0" cy="0"/>
          <a:chOff x="0" y="0"/>
          <a:chExt cx="0" cy="0"/>
        </a:xfrm>
      </p:grpSpPr>
      <p:sp>
        <p:nvSpPr>
          <p:cNvPr id="46" name="Google Shape;46;p41"/>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 name="Google Shape;47;p41"/>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8" name="Google Shape;48;p41"/>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4" name="Shape 444"/>
        <p:cNvGrpSpPr/>
        <p:nvPr/>
      </p:nvGrpSpPr>
      <p:grpSpPr>
        <a:xfrm>
          <a:off x="0" y="0"/>
          <a:ext cx="0" cy="0"/>
          <a:chOff x="0" y="0"/>
          <a:chExt cx="0" cy="0"/>
        </a:xfrm>
      </p:grpSpPr>
      <p:sp>
        <p:nvSpPr>
          <p:cNvPr id="445" name="Google Shape;445;g2770e6e974f_0_487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46" name="Google Shape;446;g2770e6e974f_0_4873"/>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1" showMasterSp="0">
  <p:cSld name="1_7 Content A - Basic 2_5">
    <p:bg>
      <p:bgPr>
        <a:solidFill>
          <a:schemeClr val="lt1"/>
        </a:solidFill>
      </p:bgPr>
    </p:bg>
    <p:spTree>
      <p:nvGrpSpPr>
        <p:cNvPr id="447" name="Shape 447"/>
        <p:cNvGrpSpPr/>
        <p:nvPr/>
      </p:nvGrpSpPr>
      <p:grpSpPr>
        <a:xfrm>
          <a:off x="0" y="0"/>
          <a:ext cx="0" cy="0"/>
          <a:chOff x="0" y="0"/>
          <a:chExt cx="0" cy="0"/>
        </a:xfrm>
      </p:grpSpPr>
      <p:sp>
        <p:nvSpPr>
          <p:cNvPr id="448" name="Google Shape;448;g2770e6e974f_0_543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showMasterSp="0">
  <p:cSld name="1_7 Content A - Basic 3_3">
    <p:bg>
      <p:bgPr>
        <a:solidFill>
          <a:schemeClr val="dk2"/>
        </a:solidFill>
      </p:bgPr>
    </p:bg>
    <p:spTree>
      <p:nvGrpSpPr>
        <p:cNvPr id="449" name="Shape 449"/>
        <p:cNvGrpSpPr/>
        <p:nvPr/>
      </p:nvGrpSpPr>
      <p:grpSpPr>
        <a:xfrm>
          <a:off x="0" y="0"/>
          <a:ext cx="0" cy="0"/>
          <a:chOff x="0" y="0"/>
          <a:chExt cx="0" cy="0"/>
        </a:xfrm>
      </p:grpSpPr>
      <p:sp>
        <p:nvSpPr>
          <p:cNvPr id="450" name="Google Shape;450;g2770e6e974f_0_54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6">
    <p:bg>
      <p:bgPr>
        <a:solidFill>
          <a:schemeClr val="lt1"/>
        </a:solidFill>
      </p:bgPr>
    </p:bg>
    <p:spTree>
      <p:nvGrpSpPr>
        <p:cNvPr id="451" name="Shape 451"/>
        <p:cNvGrpSpPr/>
        <p:nvPr/>
      </p:nvGrpSpPr>
      <p:grpSpPr>
        <a:xfrm>
          <a:off x="0" y="0"/>
          <a:ext cx="0" cy="0"/>
          <a:chOff x="0" y="0"/>
          <a:chExt cx="0" cy="0"/>
        </a:xfrm>
      </p:grpSpPr>
      <p:sp>
        <p:nvSpPr>
          <p:cNvPr id="452" name="Google Shape;452;g2770e6e974f_0_544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53" name="Google Shape;453;g2770e6e974f_0_5441"/>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54" name="Google Shape;454;g2770e6e974f_0_544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5" name="Google Shape;455;g2770e6e974f_0_5441"/>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1">
  <p:cSld name="1_7 Content A - Basic_1_1">
    <p:bg>
      <p:bgPr>
        <a:solidFill>
          <a:schemeClr val="lt1"/>
        </a:solidFill>
      </p:bgPr>
    </p:bg>
    <p:spTree>
      <p:nvGrpSpPr>
        <p:cNvPr id="456" name="Shape 456"/>
        <p:cNvGrpSpPr/>
        <p:nvPr/>
      </p:nvGrpSpPr>
      <p:grpSpPr>
        <a:xfrm>
          <a:off x="0" y="0"/>
          <a:ext cx="0" cy="0"/>
          <a:chOff x="0" y="0"/>
          <a:chExt cx="0" cy="0"/>
        </a:xfrm>
      </p:grpSpPr>
      <p:sp>
        <p:nvSpPr>
          <p:cNvPr id="457" name="Google Shape;457;g2770e6e974f_0_544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58" name="Google Shape;458;g2770e6e974f_0_5446"/>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9" name="Google Shape;459;g2770e6e974f_0_544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60" name="Google Shape;460;g2770e6e974f_0_5446"/>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o"/>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1">
  <p:cSld name="7 Content A - Basic_2_1">
    <p:spTree>
      <p:nvGrpSpPr>
        <p:cNvPr id="461" name="Shape 461"/>
        <p:cNvGrpSpPr/>
        <p:nvPr/>
      </p:nvGrpSpPr>
      <p:grpSpPr>
        <a:xfrm>
          <a:off x="0" y="0"/>
          <a:ext cx="0" cy="0"/>
          <a:chOff x="0" y="0"/>
          <a:chExt cx="0" cy="0"/>
        </a:xfrm>
      </p:grpSpPr>
      <p:sp>
        <p:nvSpPr>
          <p:cNvPr id="462" name="Google Shape;462;g2770e6e974f_0_5451"/>
          <p:cNvSpPr txBox="1"/>
          <p:nvPr>
            <p:ph idx="1" type="body"/>
          </p:nvPr>
        </p:nvSpPr>
        <p:spPr>
          <a:xfrm>
            <a:off x="304801" y="2073267"/>
            <a:ext cx="11582400" cy="38895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rtl="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463" name="Google Shape;463;g2770e6e974f_0_5451"/>
          <p:cNvSpPr txBox="1"/>
          <p:nvPr>
            <p:ph type="title"/>
          </p:nvPr>
        </p:nvSpPr>
        <p:spPr>
          <a:xfrm>
            <a:off x="304802" y="304800"/>
            <a:ext cx="11582400" cy="6156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3600"/>
              <a:buFont typeface="DM Mono"/>
              <a:buNone/>
              <a:defRPr/>
            </a:lvl1pPr>
            <a:lvl2pPr lvl="1" rtl="0" algn="l">
              <a:lnSpc>
                <a:spcPct val="100000"/>
              </a:lnSpc>
              <a:spcBef>
                <a:spcPts val="0"/>
              </a:spcBef>
              <a:spcAft>
                <a:spcPts val="0"/>
              </a:spcAft>
              <a:buSzPts val="1400"/>
              <a:buFont typeface="DM Mono"/>
              <a:buNone/>
              <a:defRPr>
                <a:latin typeface="DM Mono"/>
                <a:ea typeface="DM Mono"/>
                <a:cs typeface="DM Mono"/>
                <a:sym typeface="DM Mono"/>
              </a:defRPr>
            </a:lvl2pPr>
            <a:lvl3pPr lvl="2" rtl="0" algn="l">
              <a:lnSpc>
                <a:spcPct val="100000"/>
              </a:lnSpc>
              <a:spcBef>
                <a:spcPts val="0"/>
              </a:spcBef>
              <a:spcAft>
                <a:spcPts val="0"/>
              </a:spcAft>
              <a:buSzPts val="1400"/>
              <a:buFont typeface="DM Mono"/>
              <a:buNone/>
              <a:defRPr>
                <a:latin typeface="DM Mono"/>
                <a:ea typeface="DM Mono"/>
                <a:cs typeface="DM Mono"/>
                <a:sym typeface="DM Mono"/>
              </a:defRPr>
            </a:lvl3pPr>
            <a:lvl4pPr lvl="3" rtl="0" algn="l">
              <a:lnSpc>
                <a:spcPct val="100000"/>
              </a:lnSpc>
              <a:spcBef>
                <a:spcPts val="0"/>
              </a:spcBef>
              <a:spcAft>
                <a:spcPts val="0"/>
              </a:spcAft>
              <a:buSzPts val="1400"/>
              <a:buFont typeface="DM Mono"/>
              <a:buNone/>
              <a:defRPr>
                <a:latin typeface="DM Mono"/>
                <a:ea typeface="DM Mono"/>
                <a:cs typeface="DM Mono"/>
                <a:sym typeface="DM Mono"/>
              </a:defRPr>
            </a:lvl4pPr>
            <a:lvl5pPr lvl="4" rtl="0" algn="l">
              <a:lnSpc>
                <a:spcPct val="100000"/>
              </a:lnSpc>
              <a:spcBef>
                <a:spcPts val="0"/>
              </a:spcBef>
              <a:spcAft>
                <a:spcPts val="0"/>
              </a:spcAft>
              <a:buSzPts val="1400"/>
              <a:buFont typeface="DM Mono"/>
              <a:buNone/>
              <a:defRPr>
                <a:latin typeface="DM Mono"/>
                <a:ea typeface="DM Mono"/>
                <a:cs typeface="DM Mono"/>
                <a:sym typeface="DM Mono"/>
              </a:defRPr>
            </a:lvl5pPr>
            <a:lvl6pPr lvl="5" rtl="0" algn="l">
              <a:lnSpc>
                <a:spcPct val="100000"/>
              </a:lnSpc>
              <a:spcBef>
                <a:spcPts val="0"/>
              </a:spcBef>
              <a:spcAft>
                <a:spcPts val="0"/>
              </a:spcAft>
              <a:buSzPts val="1400"/>
              <a:buFont typeface="DM Mono"/>
              <a:buNone/>
              <a:defRPr>
                <a:latin typeface="DM Mono"/>
                <a:ea typeface="DM Mono"/>
                <a:cs typeface="DM Mono"/>
                <a:sym typeface="DM Mono"/>
              </a:defRPr>
            </a:lvl6pPr>
            <a:lvl7pPr lvl="6" rtl="0" algn="l">
              <a:lnSpc>
                <a:spcPct val="100000"/>
              </a:lnSpc>
              <a:spcBef>
                <a:spcPts val="0"/>
              </a:spcBef>
              <a:spcAft>
                <a:spcPts val="0"/>
              </a:spcAft>
              <a:buSzPts val="1400"/>
              <a:buFont typeface="DM Mono"/>
              <a:buNone/>
              <a:defRPr>
                <a:latin typeface="DM Mono"/>
                <a:ea typeface="DM Mono"/>
                <a:cs typeface="DM Mono"/>
                <a:sym typeface="DM Mono"/>
              </a:defRPr>
            </a:lvl7pPr>
            <a:lvl8pPr lvl="7" rtl="0" algn="l">
              <a:lnSpc>
                <a:spcPct val="100000"/>
              </a:lnSpc>
              <a:spcBef>
                <a:spcPts val="0"/>
              </a:spcBef>
              <a:spcAft>
                <a:spcPts val="0"/>
              </a:spcAft>
              <a:buSzPts val="1400"/>
              <a:buFont typeface="DM Mono"/>
              <a:buNone/>
              <a:defRPr>
                <a:latin typeface="DM Mono"/>
                <a:ea typeface="DM Mono"/>
                <a:cs typeface="DM Mono"/>
                <a:sym typeface="DM Mono"/>
              </a:defRPr>
            </a:lvl8pPr>
            <a:lvl9pPr lvl="8" rtl="0" algn="l">
              <a:lnSpc>
                <a:spcPct val="100000"/>
              </a:lnSpc>
              <a:spcBef>
                <a:spcPts val="0"/>
              </a:spcBef>
              <a:spcAft>
                <a:spcPts val="0"/>
              </a:spcAft>
              <a:buSzPts val="1400"/>
              <a:buFont typeface="DM Mono"/>
              <a:buNone/>
              <a:defRPr>
                <a:latin typeface="DM Mono"/>
                <a:ea typeface="DM Mono"/>
                <a:cs typeface="DM Mono"/>
                <a:sym typeface="DM Mono"/>
              </a:defRPr>
            </a:lvl9pPr>
          </a:lstStyle>
          <a:p/>
        </p:txBody>
      </p:sp>
      <p:sp>
        <p:nvSpPr>
          <p:cNvPr id="464" name="Google Shape;464;g2770e6e974f_0_5451"/>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i="0" sz="1100" u="none" cap="none" strike="noStrike"/>
            </a:lvl1pPr>
            <a:lvl2pPr indent="0" lvl="1" marL="0" marR="0" rtl="0" algn="r">
              <a:lnSpc>
                <a:spcPct val="100000"/>
              </a:lnSpc>
              <a:spcBef>
                <a:spcPts val="0"/>
              </a:spcBef>
              <a:spcAft>
                <a:spcPts val="0"/>
              </a:spcAft>
              <a:buClr>
                <a:srgbClr val="000000"/>
              </a:buClr>
              <a:buSzPts val="1100"/>
              <a:buFont typeface="Arial"/>
              <a:buNone/>
              <a:defRPr i="0" sz="1100" u="none" cap="none" strike="noStrike"/>
            </a:lvl2pPr>
            <a:lvl3pPr indent="0" lvl="2" marL="0" marR="0" rtl="0" algn="r">
              <a:lnSpc>
                <a:spcPct val="100000"/>
              </a:lnSpc>
              <a:spcBef>
                <a:spcPts val="0"/>
              </a:spcBef>
              <a:spcAft>
                <a:spcPts val="0"/>
              </a:spcAft>
              <a:buClr>
                <a:srgbClr val="000000"/>
              </a:buClr>
              <a:buSzPts val="1100"/>
              <a:buFont typeface="Arial"/>
              <a:buNone/>
              <a:defRPr i="0" sz="1100" u="none" cap="none" strike="noStrike"/>
            </a:lvl3pPr>
            <a:lvl4pPr indent="0" lvl="3" marL="0" marR="0" rtl="0" algn="r">
              <a:lnSpc>
                <a:spcPct val="100000"/>
              </a:lnSpc>
              <a:spcBef>
                <a:spcPts val="0"/>
              </a:spcBef>
              <a:spcAft>
                <a:spcPts val="0"/>
              </a:spcAft>
              <a:buClr>
                <a:srgbClr val="000000"/>
              </a:buClr>
              <a:buSzPts val="1100"/>
              <a:buFont typeface="Arial"/>
              <a:buNone/>
              <a:defRPr i="0" sz="1100" u="none" cap="none" strike="noStrike"/>
            </a:lvl4pPr>
            <a:lvl5pPr indent="0" lvl="4" marL="0" marR="0" rtl="0" algn="r">
              <a:lnSpc>
                <a:spcPct val="100000"/>
              </a:lnSpc>
              <a:spcBef>
                <a:spcPts val="0"/>
              </a:spcBef>
              <a:spcAft>
                <a:spcPts val="0"/>
              </a:spcAft>
              <a:buClr>
                <a:srgbClr val="000000"/>
              </a:buClr>
              <a:buSzPts val="1100"/>
              <a:buFont typeface="Arial"/>
              <a:buNone/>
              <a:defRPr i="0" sz="1100" u="none" cap="none" strike="noStrike"/>
            </a:lvl5pPr>
            <a:lvl6pPr indent="0" lvl="5" marL="0" marR="0" rtl="0" algn="r">
              <a:lnSpc>
                <a:spcPct val="100000"/>
              </a:lnSpc>
              <a:spcBef>
                <a:spcPts val="0"/>
              </a:spcBef>
              <a:spcAft>
                <a:spcPts val="0"/>
              </a:spcAft>
              <a:buClr>
                <a:srgbClr val="000000"/>
              </a:buClr>
              <a:buSzPts val="1100"/>
              <a:buFont typeface="Arial"/>
              <a:buNone/>
              <a:defRPr i="0" sz="1100" u="none" cap="none" strike="noStrike"/>
            </a:lvl6pPr>
            <a:lvl7pPr indent="0" lvl="6" marL="0" marR="0" rtl="0" algn="r">
              <a:lnSpc>
                <a:spcPct val="100000"/>
              </a:lnSpc>
              <a:spcBef>
                <a:spcPts val="0"/>
              </a:spcBef>
              <a:spcAft>
                <a:spcPts val="0"/>
              </a:spcAft>
              <a:buClr>
                <a:srgbClr val="000000"/>
              </a:buClr>
              <a:buSzPts val="1100"/>
              <a:buFont typeface="Arial"/>
              <a:buNone/>
              <a:defRPr i="0" sz="1100" u="none" cap="none" strike="noStrike"/>
            </a:lvl7pPr>
            <a:lvl8pPr indent="0" lvl="7" marL="0" marR="0" rtl="0" algn="r">
              <a:lnSpc>
                <a:spcPct val="100000"/>
              </a:lnSpc>
              <a:spcBef>
                <a:spcPts val="0"/>
              </a:spcBef>
              <a:spcAft>
                <a:spcPts val="0"/>
              </a:spcAft>
              <a:buClr>
                <a:srgbClr val="000000"/>
              </a:buClr>
              <a:buSzPts val="1100"/>
              <a:buFont typeface="Arial"/>
              <a:buNone/>
              <a:defRPr i="0" sz="1100" u="none" cap="none" strike="noStrike"/>
            </a:lvl8pPr>
            <a:lvl9pPr indent="0" lvl="8" marL="0" marR="0" rtl="0" algn="r">
              <a:lnSpc>
                <a:spcPct val="100000"/>
              </a:lnSpc>
              <a:spcBef>
                <a:spcPts val="0"/>
              </a:spcBef>
              <a:spcAft>
                <a:spcPts val="0"/>
              </a:spcAft>
              <a:buClr>
                <a:srgbClr val="000000"/>
              </a:buClr>
              <a:buSzPts val="1100"/>
              <a:buFont typeface="Arial"/>
              <a:buNone/>
              <a:defRPr i="0" sz="1100" u="none" cap="none" strike="noStrike"/>
            </a:lvl9pPr>
          </a:lstStyle>
          <a:p>
            <a:pPr indent="0" lvl="0" marL="0" rtl="0" algn="r">
              <a:spcBef>
                <a:spcPts val="0"/>
              </a:spcBef>
              <a:spcAft>
                <a:spcPts val="0"/>
              </a:spcAft>
              <a:buNone/>
            </a:pPr>
            <a:fld id="{00000000-1234-1234-1234-123412341234}" type="slidenum">
              <a:rPr lang="en-US"/>
              <a:t>‹#›</a:t>
            </a:fld>
            <a:endParaRPr/>
          </a:p>
        </p:txBody>
      </p:sp>
      <p:sp>
        <p:nvSpPr>
          <p:cNvPr id="465" name="Google Shape;465;g2770e6e974f_0_5451"/>
          <p:cNvSpPr txBox="1"/>
          <p:nvPr>
            <p:ph idx="2" type="subTitle"/>
          </p:nvPr>
        </p:nvSpPr>
        <p:spPr>
          <a:xfrm>
            <a:off x="308433" y="1064533"/>
            <a:ext cx="11578800" cy="429900"/>
          </a:xfrm>
          <a:prstGeom prst="rect">
            <a:avLst/>
          </a:prstGeom>
        </p:spPr>
        <p:txBody>
          <a:bodyPr anchorCtr="0" anchor="t" bIns="0" lIns="0" spcFirstLastPara="1" rIns="0" wrap="square" tIns="0">
            <a:spAutoFit/>
          </a:bodyPr>
          <a:lstStyle>
            <a:lvl1pPr lvl="0" rtl="0">
              <a:spcBef>
                <a:spcPts val="0"/>
              </a:spcBef>
              <a:spcAft>
                <a:spcPts val="0"/>
              </a:spcAft>
              <a:buClr>
                <a:schemeClr val="accent1"/>
              </a:buClr>
              <a:buSzPts val="1300"/>
              <a:buNone/>
              <a:defRPr b="1">
                <a:solidFill>
                  <a:schemeClr val="accent1"/>
                </a:solidFill>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466" name="Shape 466"/>
        <p:cNvGrpSpPr/>
        <p:nvPr/>
      </p:nvGrpSpPr>
      <p:grpSpPr>
        <a:xfrm>
          <a:off x="0" y="0"/>
          <a:ext cx="0" cy="0"/>
          <a:chOff x="0" y="0"/>
          <a:chExt cx="0" cy="0"/>
        </a:xfrm>
      </p:grpSpPr>
      <p:sp>
        <p:nvSpPr>
          <p:cNvPr id="467" name="Google Shape;467;g2770e6e974f_0_5456"/>
          <p:cNvSpPr/>
          <p:nvPr>
            <p:ph idx="2" type="pic"/>
          </p:nvPr>
        </p:nvSpPr>
        <p:spPr>
          <a:xfrm>
            <a:off x="2351339" y="1969394"/>
            <a:ext cx="7488900" cy="29181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wo Content_1">
    <p:bg>
      <p:bgPr>
        <a:solidFill>
          <a:schemeClr val="dk1"/>
        </a:solidFill>
      </p:bgPr>
    </p:bg>
    <p:spTree>
      <p:nvGrpSpPr>
        <p:cNvPr id="468" name="Shape 468"/>
        <p:cNvGrpSpPr/>
        <p:nvPr/>
      </p:nvGrpSpPr>
      <p:grpSpPr>
        <a:xfrm>
          <a:off x="0" y="0"/>
          <a:ext cx="0" cy="0"/>
          <a:chOff x="0" y="0"/>
          <a:chExt cx="0" cy="0"/>
        </a:xfrm>
      </p:grpSpPr>
      <p:sp>
        <p:nvSpPr>
          <p:cNvPr id="469" name="Google Shape;469;g2770e6e974f_0_6322"/>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9pPr>
          </a:lstStyle>
          <a:p/>
        </p:txBody>
      </p:sp>
      <p:pic>
        <p:nvPicPr>
          <p:cNvPr id="470" name="Google Shape;470;g2770e6e974f_0_6322"/>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471" name="Shape 471"/>
        <p:cNvGrpSpPr/>
        <p:nvPr/>
      </p:nvGrpSpPr>
      <p:grpSpPr>
        <a:xfrm>
          <a:off x="0" y="0"/>
          <a:ext cx="0" cy="0"/>
          <a:chOff x="0" y="0"/>
          <a:chExt cx="0" cy="0"/>
        </a:xfrm>
      </p:grpSpPr>
      <p:sp>
        <p:nvSpPr>
          <p:cNvPr id="472" name="Google Shape;472;g2770e6e974f_0_6325"/>
          <p:cNvSpPr txBox="1"/>
          <p:nvPr>
            <p:ph type="title"/>
          </p:nvPr>
        </p:nvSpPr>
        <p:spPr>
          <a:xfrm>
            <a:off x="460979" y="365125"/>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Font typeface="Barlow"/>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473" name="Shape 473"/>
        <p:cNvGrpSpPr/>
        <p:nvPr/>
      </p:nvGrpSpPr>
      <p:grpSpPr>
        <a:xfrm>
          <a:off x="0" y="0"/>
          <a:ext cx="0" cy="0"/>
          <a:chOff x="0" y="0"/>
          <a:chExt cx="0" cy="0"/>
        </a:xfrm>
      </p:grpSpPr>
      <p:sp>
        <p:nvSpPr>
          <p:cNvPr id="474" name="Google Shape;474;g2770e6e974f_0_632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6" showMasterSp="0">
  <p:cSld name="Divider + Photo - 6">
    <p:spTree>
      <p:nvGrpSpPr>
        <p:cNvPr id="49" name="Shape 49"/>
        <p:cNvGrpSpPr/>
        <p:nvPr/>
      </p:nvGrpSpPr>
      <p:grpSpPr>
        <a:xfrm>
          <a:off x="0" y="0"/>
          <a:ext cx="0" cy="0"/>
          <a:chOff x="0" y="0"/>
          <a:chExt cx="0" cy="0"/>
        </a:xfrm>
      </p:grpSpPr>
      <p:sp>
        <p:nvSpPr>
          <p:cNvPr id="50" name="Google Shape;50;p42"/>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 name="Google Shape;51;p42"/>
          <p:cNvPicPr preferRelativeResize="0"/>
          <p:nvPr/>
        </p:nvPicPr>
        <p:blipFill rotWithShape="1">
          <a:blip r:embed="rId2">
            <a:alphaModFix/>
          </a:blip>
          <a:srcRect b="0" l="0" r="0" t="0"/>
          <a:stretch/>
        </p:blipFill>
        <p:spPr>
          <a:xfrm>
            <a:off x="5886450" y="-1"/>
            <a:ext cx="6305550" cy="6858001"/>
          </a:xfrm>
          <a:prstGeom prst="rect">
            <a:avLst/>
          </a:prstGeom>
          <a:noFill/>
          <a:ln>
            <a:noFill/>
          </a:ln>
        </p:spPr>
      </p:pic>
      <p:sp>
        <p:nvSpPr>
          <p:cNvPr id="52" name="Google Shape;52;p42"/>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_2">
    <p:bg>
      <p:bgPr>
        <a:solidFill>
          <a:schemeClr val="dk1"/>
        </a:solidFill>
      </p:bgPr>
    </p:bg>
    <p:spTree>
      <p:nvGrpSpPr>
        <p:cNvPr id="475" name="Shape 475"/>
        <p:cNvGrpSpPr/>
        <p:nvPr/>
      </p:nvGrpSpPr>
      <p:grpSpPr>
        <a:xfrm>
          <a:off x="0" y="0"/>
          <a:ext cx="0" cy="0"/>
          <a:chOff x="0" y="0"/>
          <a:chExt cx="0" cy="0"/>
        </a:xfrm>
      </p:grpSpPr>
      <p:sp>
        <p:nvSpPr>
          <p:cNvPr id="476" name="Google Shape;476;g2770e6e974f_0_6329"/>
          <p:cNvSpPr txBox="1"/>
          <p:nvPr>
            <p:ph idx="1" type="body"/>
          </p:nvPr>
        </p:nvSpPr>
        <p:spPr>
          <a:xfrm>
            <a:off x="339680" y="1764283"/>
            <a:ext cx="5651700" cy="3951300"/>
          </a:xfrm>
          <a:prstGeom prst="rect">
            <a:avLst/>
          </a:prstGeom>
          <a:noFill/>
          <a:ln>
            <a:noFill/>
          </a:ln>
        </p:spPr>
        <p:txBody>
          <a:bodyPr anchorCtr="0" anchor="t" bIns="60925" lIns="121900" spcFirstLastPara="1" rIns="121900" wrap="square" tIns="60925">
            <a:noAutofit/>
          </a:bodyPr>
          <a:lstStyle>
            <a:lvl1pPr indent="-381000" lvl="0" marL="4572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1pPr>
            <a:lvl2pPr indent="-368300" lvl="1" marL="914400" marR="0" rtl="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323850" lvl="2" marL="1371600" marR="0" rtl="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Source Sans Pro"/>
                <a:ea typeface="Source Sans Pro"/>
                <a:cs typeface="Source Sans Pro"/>
                <a:sym typeface="Source Sans Pro"/>
              </a:defRPr>
            </a:lvl3pPr>
            <a:lvl4pPr indent="-317500" lvl="3" marL="1828800" marR="0" rtl="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311150" lvl="4" marL="2286000" marR="0" rtl="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Source Sans Pro"/>
                <a:ea typeface="Source Sans Pro"/>
                <a:cs typeface="Source Sans Pro"/>
                <a:sym typeface="Source Sans Pro"/>
              </a:defRPr>
            </a:lvl5pPr>
            <a:lvl6pPr indent="-361950" lvl="5" marL="27432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sp>
        <p:nvSpPr>
          <p:cNvPr id="477" name="Google Shape;477;g2770e6e974f_0_6329"/>
          <p:cNvSpPr txBox="1"/>
          <p:nvPr>
            <p:ph type="title"/>
          </p:nvPr>
        </p:nvSpPr>
        <p:spPr>
          <a:xfrm>
            <a:off x="339680" y="275167"/>
            <a:ext cx="11414100" cy="11433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SzPts val="1900"/>
              <a:buNone/>
              <a:defRPr b="0" i="0" sz="53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9pPr>
          </a:lstStyle>
          <a:p/>
        </p:txBody>
      </p:sp>
      <p:sp>
        <p:nvSpPr>
          <p:cNvPr id="478" name="Google Shape;478;g2770e6e974f_0_6329"/>
          <p:cNvSpPr txBox="1"/>
          <p:nvPr>
            <p:ph idx="2" type="body"/>
          </p:nvPr>
        </p:nvSpPr>
        <p:spPr>
          <a:xfrm>
            <a:off x="6096000" y="1764283"/>
            <a:ext cx="5657700" cy="3951300"/>
          </a:xfrm>
          <a:prstGeom prst="rect">
            <a:avLst/>
          </a:prstGeom>
          <a:noFill/>
          <a:ln>
            <a:noFill/>
          </a:ln>
        </p:spPr>
        <p:txBody>
          <a:bodyPr anchorCtr="0" anchor="t" bIns="60925" lIns="121900" spcFirstLastPara="1" rIns="121900" wrap="square" tIns="60925">
            <a:noAutofit/>
          </a:bodyPr>
          <a:lstStyle>
            <a:lvl1pPr indent="-381000" lvl="0" marL="4572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1pPr>
            <a:lvl2pPr indent="-368300" lvl="1" marL="914400" marR="0" rtl="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323850" lvl="2" marL="1371600" marR="0" rtl="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Source Sans Pro"/>
                <a:ea typeface="Source Sans Pro"/>
                <a:cs typeface="Source Sans Pro"/>
                <a:sym typeface="Source Sans Pro"/>
              </a:defRPr>
            </a:lvl3pPr>
            <a:lvl4pPr indent="-317500" lvl="3" marL="1828800" marR="0" rtl="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311150" lvl="4" marL="2286000" marR="0" rtl="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Source Sans Pro"/>
                <a:ea typeface="Source Sans Pro"/>
                <a:cs typeface="Source Sans Pro"/>
                <a:sym typeface="Source Sans Pro"/>
              </a:defRPr>
            </a:lvl5pPr>
            <a:lvl6pPr indent="-361950" lvl="5" marL="27432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pic>
        <p:nvPicPr>
          <p:cNvPr id="479" name="Google Shape;479;g2770e6e974f_0_6329"/>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480" name="Shape 480"/>
        <p:cNvGrpSpPr/>
        <p:nvPr/>
      </p:nvGrpSpPr>
      <p:grpSpPr>
        <a:xfrm>
          <a:off x="0" y="0"/>
          <a:ext cx="0" cy="0"/>
          <a:chOff x="0" y="0"/>
          <a:chExt cx="0" cy="0"/>
        </a:xfrm>
      </p:grpSpPr>
      <p:sp>
        <p:nvSpPr>
          <p:cNvPr id="481" name="Google Shape;481;g2770e6e974f_0_7554"/>
          <p:cNvSpPr/>
          <p:nvPr/>
        </p:nvSpPr>
        <p:spPr>
          <a:xfrm rot="10800000">
            <a:off x="10362883"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 name="Google Shape;482;g2770e6e974f_0_7554"/>
          <p:cNvSpPr/>
          <p:nvPr/>
        </p:nvSpPr>
        <p:spPr>
          <a:xfrm rot="10800000">
            <a:off x="10511683"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 name="Google Shape;483;g2770e6e974f_0_7554"/>
          <p:cNvSpPr/>
          <p:nvPr/>
        </p:nvSpPr>
        <p:spPr>
          <a:xfrm rot="10800000">
            <a:off x="10655649"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484" name="Google Shape;484;g2770e6e974f_0_7554"/>
          <p:cNvCxnSpPr>
            <a:stCxn id="483" idx="2"/>
          </p:cNvCxnSpPr>
          <p:nvPr/>
        </p:nvCxnSpPr>
        <p:spPr>
          <a:xfrm rot="10800000">
            <a:off x="106556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485" name="Google Shape;485;g2770e6e974f_0_7554"/>
          <p:cNvCxnSpPr>
            <a:stCxn id="481" idx="2"/>
          </p:cNvCxnSpPr>
          <p:nvPr/>
        </p:nvCxnSpPr>
        <p:spPr>
          <a:xfrm rot="10800000">
            <a:off x="10362883"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486" name="Google Shape;486;g2770e6e974f_0_7554"/>
          <p:cNvCxnSpPr>
            <a:stCxn id="482" idx="2"/>
          </p:cNvCxnSpPr>
          <p:nvPr/>
        </p:nvCxnSpPr>
        <p:spPr>
          <a:xfrm rot="10800000">
            <a:off x="10511683"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487" name="Google Shape;487;g2770e6e974f_0_7554"/>
          <p:cNvCxnSpPr>
            <a:stCxn id="483" idx="0"/>
          </p:cNvCxnSpPr>
          <p:nvPr/>
        </p:nvCxnSpPr>
        <p:spPr>
          <a:xfrm>
            <a:off x="10941699"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488" name="Google Shape;488;g2770e6e974f_0_7554"/>
          <p:cNvCxnSpPr>
            <a:stCxn id="482" idx="0"/>
          </p:cNvCxnSpPr>
          <p:nvPr/>
        </p:nvCxnSpPr>
        <p:spPr>
          <a:xfrm>
            <a:off x="10870033"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489" name="Google Shape;489;g2770e6e974f_0_7554"/>
          <p:cNvCxnSpPr>
            <a:stCxn id="481" idx="0"/>
          </p:cNvCxnSpPr>
          <p:nvPr/>
        </p:nvCxnSpPr>
        <p:spPr>
          <a:xfrm>
            <a:off x="10795633" y="2855267"/>
            <a:ext cx="456900" cy="0"/>
          </a:xfrm>
          <a:prstGeom prst="straightConnector1">
            <a:avLst/>
          </a:prstGeom>
          <a:noFill/>
          <a:ln cap="flat" cmpd="sng" w="9525">
            <a:solidFill>
              <a:schemeClr val="dk2"/>
            </a:solidFill>
            <a:prstDash val="solid"/>
            <a:round/>
            <a:headEnd len="sm" w="sm" type="none"/>
            <a:tailEnd len="sm" w="sm" type="none"/>
          </a:ln>
        </p:spPr>
      </p:cxnSp>
      <p:sp>
        <p:nvSpPr>
          <p:cNvPr id="490" name="Google Shape;490;g2770e6e974f_0_7554"/>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1" name="Google Shape;491;g2770e6e974f_0_7554"/>
          <p:cNvSpPr/>
          <p:nvPr/>
        </p:nvSpPr>
        <p:spPr>
          <a:xfrm>
            <a:off x="1025277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2" name="Google Shape;492;g2770e6e974f_0_755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93" name="Google Shape;493;g2770e6e974f_0_7554"/>
          <p:cNvSpPr/>
          <p:nvPr/>
        </p:nvSpPr>
        <p:spPr>
          <a:xfrm>
            <a:off x="10207871"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4" name="Google Shape;494;g2770e6e974f_0_7554"/>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5" name="Google Shape;495;g2770e6e974f_0_7554"/>
          <p:cNvSpPr/>
          <p:nvPr/>
        </p:nvSpPr>
        <p:spPr>
          <a:xfrm>
            <a:off x="11228383"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6" name="Google Shape;496;g2770e6e974f_0_7554"/>
          <p:cNvSpPr/>
          <p:nvPr/>
        </p:nvSpPr>
        <p:spPr>
          <a:xfrm rot="-5400000">
            <a:off x="11219881"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7" name="Google Shape;497;g2770e6e974f_0_7554"/>
          <p:cNvSpPr/>
          <p:nvPr/>
        </p:nvSpPr>
        <p:spPr>
          <a:xfrm>
            <a:off x="9726665"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8" name="Google Shape;498;g2770e6e974f_0_7554"/>
          <p:cNvSpPr/>
          <p:nvPr/>
        </p:nvSpPr>
        <p:spPr>
          <a:xfrm>
            <a:off x="8871191"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9" name="Google Shape;499;g2770e6e974f_0_7554"/>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00" name="Shape 500"/>
        <p:cNvGrpSpPr/>
        <p:nvPr/>
      </p:nvGrpSpPr>
      <p:grpSpPr>
        <a:xfrm>
          <a:off x="0" y="0"/>
          <a:ext cx="0" cy="0"/>
          <a:chOff x="0" y="0"/>
          <a:chExt cx="0" cy="0"/>
        </a:xfrm>
      </p:grpSpPr>
      <p:sp>
        <p:nvSpPr>
          <p:cNvPr id="501" name="Google Shape;501;g2770e6e974f_0_757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17">
    <p:bg>
      <p:bgPr>
        <a:solidFill>
          <a:schemeClr val="lt1"/>
        </a:solidFill>
      </p:bgPr>
    </p:bg>
    <p:spTree>
      <p:nvGrpSpPr>
        <p:cNvPr id="502" name="Shape 502"/>
        <p:cNvGrpSpPr/>
        <p:nvPr/>
      </p:nvGrpSpPr>
      <p:grpSpPr>
        <a:xfrm>
          <a:off x="0" y="0"/>
          <a:ext cx="0" cy="0"/>
          <a:chOff x="0" y="0"/>
          <a:chExt cx="0" cy="0"/>
        </a:xfrm>
      </p:grpSpPr>
      <p:sp>
        <p:nvSpPr>
          <p:cNvPr id="503" name="Google Shape;503;g2770e6e974f_0_757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4" name="Google Shape;504;g2770e6e974f_0_7576"/>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05" name="Google Shape;505;g2770e6e974f_0_7576"/>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06" name="Google Shape;506;g2770e6e974f_0_757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OBJECT_1_18">
    <p:bg>
      <p:bgPr>
        <a:solidFill>
          <a:schemeClr val="lt1"/>
        </a:solidFill>
      </p:bgPr>
    </p:bg>
    <p:spTree>
      <p:nvGrpSpPr>
        <p:cNvPr id="507" name="Shape 507"/>
        <p:cNvGrpSpPr/>
        <p:nvPr/>
      </p:nvGrpSpPr>
      <p:grpSpPr>
        <a:xfrm>
          <a:off x="0" y="0"/>
          <a:ext cx="0" cy="0"/>
          <a:chOff x="0" y="0"/>
          <a:chExt cx="0" cy="0"/>
        </a:xfrm>
      </p:grpSpPr>
      <p:sp>
        <p:nvSpPr>
          <p:cNvPr id="508" name="Google Shape;508;g2770e6e974f_0_758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9" name="Google Shape;509;g2770e6e974f_0_7581"/>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0" name="Google Shape;510;g2770e6e974f_0_7581"/>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95" Type="http://schemas.openxmlformats.org/officeDocument/2006/relationships/theme" Target="../theme/theme2.xml"/><Relationship Id="rId50" Type="http://schemas.openxmlformats.org/officeDocument/2006/relationships/slideLayout" Target="../slideLayouts/slideLayout50.xml"/><Relationship Id="rId94" Type="http://schemas.openxmlformats.org/officeDocument/2006/relationships/slideLayout" Target="../slideLayouts/slideLayout9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09600" y="365126"/>
            <a:ext cx="10924674" cy="967564"/>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accent1"/>
              </a:buClr>
              <a:buSzPts val="3600"/>
              <a:buFont typeface="Trebuchet MS"/>
              <a:buNone/>
              <a:defRPr b="1" i="0" sz="3600" u="none" cap="none" strike="noStrike">
                <a:solidFill>
                  <a:schemeClr val="accen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609600" y="1942677"/>
            <a:ext cx="10924674" cy="4234286"/>
          </a:xfrm>
          <a:prstGeom prst="rect">
            <a:avLst/>
          </a:prstGeom>
          <a:noFill/>
          <a:ln>
            <a:noFill/>
          </a:ln>
        </p:spPr>
        <p:txBody>
          <a:bodyPr anchorCtr="0" anchor="t" bIns="45700" lIns="91425" spcFirstLastPara="1" rIns="91425" wrap="square" tIns="45700">
            <a:noAutofit/>
          </a:bodyPr>
          <a:lstStyle>
            <a:lvl1pPr indent="-311150" lvl="0" marL="457200" marR="0" rtl="0" algn="l">
              <a:lnSpc>
                <a:spcPct val="114000"/>
              </a:lnSpc>
              <a:spcBef>
                <a:spcPts val="0"/>
              </a:spcBef>
              <a:spcAft>
                <a:spcPts val="0"/>
              </a:spcAft>
              <a:buClr>
                <a:schemeClr val="dk2"/>
              </a:buClr>
              <a:buSzPts val="1300"/>
              <a:buFont typeface="Arial"/>
              <a:buChar char="⎻"/>
              <a:defRPr b="0" i="0" sz="2000" u="none" cap="none" strike="noStrike">
                <a:solidFill>
                  <a:schemeClr val="dk1"/>
                </a:solidFill>
                <a:latin typeface="Trebuchet MS"/>
                <a:ea typeface="Trebuchet MS"/>
                <a:cs typeface="Trebuchet MS"/>
                <a:sym typeface="Trebuchet MS"/>
              </a:defRPr>
            </a:lvl1pPr>
            <a:lvl2pPr indent="-317500" lvl="1" marL="914400" marR="0" rtl="0" algn="l">
              <a:lnSpc>
                <a:spcPct val="114000"/>
              </a:lnSpc>
              <a:spcBef>
                <a:spcPts val="600"/>
              </a:spcBef>
              <a:spcAft>
                <a:spcPts val="0"/>
              </a:spcAft>
              <a:buClr>
                <a:schemeClr val="dk2"/>
              </a:buClr>
              <a:buSzPts val="1400"/>
              <a:buFont typeface="Arial"/>
              <a:buChar char="•"/>
              <a:defRPr b="0" i="1" sz="1400" u="none" cap="none" strike="noStrike">
                <a:solidFill>
                  <a:schemeClr val="dk1"/>
                </a:solidFill>
                <a:latin typeface="Georgia"/>
                <a:ea typeface="Georgia"/>
                <a:cs typeface="Georgia"/>
                <a:sym typeface="Georgia"/>
              </a:defRPr>
            </a:lvl2pPr>
            <a:lvl3pPr indent="-295275" lvl="2" marL="1371600" marR="0" rtl="0" algn="l">
              <a:lnSpc>
                <a:spcPct val="114000"/>
              </a:lnSpc>
              <a:spcBef>
                <a:spcPts val="600"/>
              </a:spcBef>
              <a:spcAft>
                <a:spcPts val="0"/>
              </a:spcAft>
              <a:buClr>
                <a:schemeClr val="dk2"/>
              </a:buClr>
              <a:buSzPts val="1050"/>
              <a:buFont typeface="Courier New"/>
              <a:buChar char="o"/>
              <a:defRPr b="0" i="0" sz="1050" u="none" cap="none" strike="noStrike">
                <a:solidFill>
                  <a:schemeClr val="dk1"/>
                </a:solidFill>
                <a:latin typeface="Trebuchet MS"/>
                <a:ea typeface="Trebuchet MS"/>
                <a:cs typeface="Trebuchet MS"/>
                <a:sym typeface="Trebuchet MS"/>
              </a:defRPr>
            </a:lvl3pPr>
            <a:lvl4pPr indent="-295275" lvl="3" marL="1828800" marR="0" rtl="0" algn="l">
              <a:lnSpc>
                <a:spcPct val="114000"/>
              </a:lnSpc>
              <a:spcBef>
                <a:spcPts val="600"/>
              </a:spcBef>
              <a:spcAft>
                <a:spcPts val="0"/>
              </a:spcAft>
              <a:buClr>
                <a:srgbClr val="C50E3C"/>
              </a:buClr>
              <a:buSzPts val="1050"/>
              <a:buFont typeface="Noto Sans Symbols"/>
              <a:buChar char="▪"/>
              <a:defRPr b="0" i="0" sz="1050" u="none" cap="none" strike="noStrike">
                <a:solidFill>
                  <a:schemeClr val="dk1"/>
                </a:solidFill>
                <a:latin typeface="Trebuchet MS"/>
                <a:ea typeface="Trebuchet MS"/>
                <a:cs typeface="Trebuchet MS"/>
                <a:sym typeface="Trebuchet MS"/>
              </a:defRPr>
            </a:lvl4pPr>
            <a:lvl5pPr indent="-295275" lvl="4" marL="2286000" marR="0" rtl="0" algn="l">
              <a:lnSpc>
                <a:spcPct val="114000"/>
              </a:lnSpc>
              <a:spcBef>
                <a:spcPts val="600"/>
              </a:spcBef>
              <a:spcAft>
                <a:spcPts val="0"/>
              </a:spcAft>
              <a:buClr>
                <a:schemeClr val="dk2"/>
              </a:buClr>
              <a:buSzPts val="1050"/>
              <a:buFont typeface="Noto Sans Symbols"/>
              <a:buChar char="⎺"/>
              <a:defRPr b="0" i="0" sz="1050" u="none" cap="none" strike="noStrike">
                <a:solidFill>
                  <a:schemeClr val="dk1"/>
                </a:solidFill>
                <a:latin typeface="Georgia"/>
                <a:ea typeface="Georgia"/>
                <a:cs typeface="Georgia"/>
                <a:sym typeface="Georgia"/>
              </a:defRPr>
            </a:lvl5pPr>
            <a:lvl6pPr indent="-295275" lvl="5" marL="2743200" marR="0" rtl="0" algn="l">
              <a:lnSpc>
                <a:spcPct val="90000"/>
              </a:lnSpc>
              <a:spcBef>
                <a:spcPts val="600"/>
              </a:spcBef>
              <a:spcAft>
                <a:spcPts val="0"/>
              </a:spcAft>
              <a:buClr>
                <a:schemeClr val="dk2"/>
              </a:buClr>
              <a:buSzPts val="1050"/>
              <a:buFont typeface="Noto Sans Symbols"/>
              <a:buChar char="⎺"/>
              <a:defRPr b="0" i="1" sz="1050" u="none" cap="none" strike="noStrike">
                <a:solidFill>
                  <a:schemeClr val="dk1"/>
                </a:solidFill>
                <a:latin typeface="Georgia"/>
                <a:ea typeface="Georgia"/>
                <a:cs typeface="Georgia"/>
                <a:sym typeface="Georg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marR="0" rt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marR="0" rt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marR="0" rt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marR="0" rt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marR="0" rt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marR="0" rt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marR="0" rt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marR="0" rt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xml"/><Relationship Id="rId3" Type="http://schemas.openxmlformats.org/officeDocument/2006/relationships/image" Target="../media/image32.gif"/><Relationship Id="rId4" Type="http://schemas.openxmlformats.org/officeDocument/2006/relationships/image" Target="../media/image28.png"/><Relationship Id="rId5" Type="http://schemas.openxmlformats.org/officeDocument/2006/relationships/image" Target="../media/image3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0.xml"/><Relationship Id="rId3" Type="http://schemas.openxmlformats.org/officeDocument/2006/relationships/image" Target="../media/image158.png"/><Relationship Id="rId4" Type="http://schemas.openxmlformats.org/officeDocument/2006/relationships/image" Target="../media/image172.png"/><Relationship Id="rId5" Type="http://schemas.openxmlformats.org/officeDocument/2006/relationships/image" Target="../media/image180.png"/><Relationship Id="rId6" Type="http://schemas.openxmlformats.org/officeDocument/2006/relationships/image" Target="../media/image177.png"/><Relationship Id="rId7" Type="http://schemas.openxmlformats.org/officeDocument/2006/relationships/image" Target="../media/image178.png"/><Relationship Id="rId8" Type="http://schemas.openxmlformats.org/officeDocument/2006/relationships/image" Target="../media/image18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1.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7.png"/><Relationship Id="rId7" Type="http://schemas.openxmlformats.org/officeDocument/2006/relationships/image" Target="../media/image6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2.xml"/><Relationship Id="rId3" Type="http://schemas.openxmlformats.org/officeDocument/2006/relationships/image" Target="../media/image15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3.xml"/><Relationship Id="rId3" Type="http://schemas.openxmlformats.org/officeDocument/2006/relationships/image" Target="../media/image15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4.xml"/><Relationship Id="rId3" Type="http://schemas.openxmlformats.org/officeDocument/2006/relationships/image" Target="../media/image210.png"/><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5.xml"/><Relationship Id="rId3" Type="http://schemas.openxmlformats.org/officeDocument/2006/relationships/image" Target="../media/image192.png"/><Relationship Id="rId4" Type="http://schemas.openxmlformats.org/officeDocument/2006/relationships/image" Target="../media/image211.png"/><Relationship Id="rId9" Type="http://schemas.openxmlformats.org/officeDocument/2006/relationships/image" Target="../media/image158.png"/><Relationship Id="rId5" Type="http://schemas.openxmlformats.org/officeDocument/2006/relationships/image" Target="../media/image89.png"/><Relationship Id="rId6" Type="http://schemas.openxmlformats.org/officeDocument/2006/relationships/image" Target="../media/image196.png"/><Relationship Id="rId7" Type="http://schemas.openxmlformats.org/officeDocument/2006/relationships/image" Target="../media/image191.png"/><Relationship Id="rId8" Type="http://schemas.openxmlformats.org/officeDocument/2006/relationships/image" Target="../media/image19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6.xml"/><Relationship Id="rId3" Type="http://schemas.openxmlformats.org/officeDocument/2006/relationships/image" Target="../media/image158.png"/><Relationship Id="rId4" Type="http://schemas.openxmlformats.org/officeDocument/2006/relationships/image" Target="../media/image193.png"/><Relationship Id="rId5" Type="http://schemas.openxmlformats.org/officeDocument/2006/relationships/image" Target="../media/image20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94.png"/><Relationship Id="rId4" Type="http://schemas.openxmlformats.org/officeDocument/2006/relationships/image" Target="../media/image15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8.xml"/><Relationship Id="rId3" Type="http://schemas.openxmlformats.org/officeDocument/2006/relationships/image" Target="../media/image20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09.xml"/><Relationship Id="rId3" Type="http://schemas.openxmlformats.org/officeDocument/2006/relationships/image" Target="../media/image2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59.gif"/><Relationship Id="rId4" Type="http://schemas.openxmlformats.org/officeDocument/2006/relationships/image" Target="../media/image3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0.xml"/><Relationship Id="rId3" Type="http://schemas.openxmlformats.org/officeDocument/2006/relationships/hyperlink" Target="https://docs.databricks.com/sql/language-manual/sql-ref-syntax-ddl-create-catalog.html#:~:text=by%20provider_name.-,MANAGED%20LOCATION%20%27location_path%27,-Optionally%20specifies%20the" TargetMode="External"/><Relationship Id="rId4" Type="http://schemas.openxmlformats.org/officeDocument/2006/relationships/hyperlink" Target="https://docs.databricks.com/sql/language-manual/sql-ref-syntax-ddl-create-schema.html#:~:text=nothing%20will%20happen.-,LOCATION%20%27schema_directory%27,-LOCATION%20is%20not" TargetMode="External"/><Relationship Id="rId5" Type="http://schemas.openxmlformats.org/officeDocument/2006/relationships/hyperlink" Target="https://docs.databricks.com/sql/language-manual/sql-ref-syntax-aux-sync.html"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4.xml"/><Relationship Id="rId3" Type="http://schemas.openxmlformats.org/officeDocument/2006/relationships/image" Target="../media/image202.png"/><Relationship Id="rId4" Type="http://schemas.openxmlformats.org/officeDocument/2006/relationships/image" Target="../media/image198.png"/><Relationship Id="rId5" Type="http://schemas.openxmlformats.org/officeDocument/2006/relationships/image" Target="../media/image203.png"/><Relationship Id="rId6" Type="http://schemas.openxmlformats.org/officeDocument/2006/relationships/image" Target="../media/image207.png"/><Relationship Id="rId7" Type="http://schemas.openxmlformats.org/officeDocument/2006/relationships/image" Target="../media/image20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image" Target="../media/image59.gif"/><Relationship Id="rId4" Type="http://schemas.openxmlformats.org/officeDocument/2006/relationships/image" Target="../media/image40.gif"/><Relationship Id="rId5" Type="http://schemas.openxmlformats.org/officeDocument/2006/relationships/image" Target="../media/image32.gif"/><Relationship Id="rId6" Type="http://schemas.openxmlformats.org/officeDocument/2006/relationships/image" Target="../media/image35.gif"/><Relationship Id="rId7" Type="http://schemas.openxmlformats.org/officeDocument/2006/relationships/image" Target="../media/image3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6.xml"/><Relationship Id="rId3" Type="http://schemas.openxmlformats.org/officeDocument/2006/relationships/chart" Target="../charts/char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34.gif"/><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6.xml"/><Relationship Id="rId3" Type="http://schemas.openxmlformats.org/officeDocument/2006/relationships/image" Target="../media/image41.gif"/><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 Id="rId3" Type="http://schemas.openxmlformats.org/officeDocument/2006/relationships/image" Target="../media/image38.gif"/><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8.xml"/><Relationship Id="rId3" Type="http://schemas.openxmlformats.org/officeDocument/2006/relationships/image" Target="../media/image43.gif"/><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5.png"/><Relationship Id="rId7"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7.png"/><Relationship Id="rId9"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0.png"/><Relationship Id="rId7" Type="http://schemas.openxmlformats.org/officeDocument/2006/relationships/image" Target="../media/image57.png"/><Relationship Id="rId8"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 Id="rId3" Type="http://schemas.openxmlformats.org/officeDocument/2006/relationships/hyperlink" Target="https://docs.databricks.com/dev-tools/vscode-ext.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6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1.xml"/><Relationship Id="rId3" Type="http://schemas.openxmlformats.org/officeDocument/2006/relationships/image" Target="../media/image171.png"/><Relationship Id="rId4" Type="http://schemas.openxmlformats.org/officeDocument/2006/relationships/image" Target="../media/image55.png"/><Relationship Id="rId5"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2.xml"/><Relationship Id="rId3" Type="http://schemas.openxmlformats.org/officeDocument/2006/relationships/image" Target="../media/image209.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4.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7.png"/><Relationship Id="rId7"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5.xml"/><Relationship Id="rId3" Type="http://schemas.openxmlformats.org/officeDocument/2006/relationships/image" Target="../media/image68.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 Id="rId3"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3.xml"/><Relationship Id="rId3"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 Id="rId3" Type="http://schemas.openxmlformats.org/officeDocument/2006/relationships/image" Target="../media/image72.png"/><Relationship Id="rId4" Type="http://schemas.openxmlformats.org/officeDocument/2006/relationships/image" Target="../media/image74.png"/><Relationship Id="rId5"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hyperlink" Target="https://databricks.com/blog/2019/09/24/diving-into-delta-lake-schema-enforcement-evolution.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7.xml"/><Relationship Id="rId3" Type="http://schemas.openxmlformats.org/officeDocument/2006/relationships/image" Target="../media/image10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8.xml"/><Relationship Id="rId3" Type="http://schemas.openxmlformats.org/officeDocument/2006/relationships/hyperlink" Target="https://pdfs.semanticscholar.org/6c15/13e2823131a319dbcce4780bdb3e3563c089.pdf" TargetMode="External"/><Relationship Id="rId4" Type="http://schemas.openxmlformats.org/officeDocument/2006/relationships/hyperlink" Target="https://docs.oracle.com/database/121/DWHSG/zone_maps.htm#DWHSG8935" TargetMode="External"/><Relationship Id="rId5" Type="http://schemas.openxmlformats.org/officeDocument/2006/relationships/hyperlink" Target="https://docs.microsoft.com/en-us/sql/relational-databases/indexes/columnstore-indexes-query-performanc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36.png"/><Relationship Id="rId4" Type="http://schemas.openxmlformats.org/officeDocument/2006/relationships/hyperlink" Target="https://beetroot.co/ai-ml/how-will-ai-affect-software-development/" TargetMode="External"/><Relationship Id="rId5" Type="http://schemas.openxmlformats.org/officeDocument/2006/relationships/hyperlink" Target="https://github.blog/2023-06-13-survey-reveals-ais-impact-on-the-developer-experienc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2.xml"/><Relationship Id="rId3" Type="http://schemas.openxmlformats.org/officeDocument/2006/relationships/image" Target="../media/image8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3.xml"/><Relationship Id="rId3" Type="http://schemas.openxmlformats.org/officeDocument/2006/relationships/hyperlink" Target="https://databricks.com/blog/2020/09/15/easily-clone-your-delta-lake-for-testing-sharing-and-ml-reproducibility.html" TargetMode="Externa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4.xml"/><Relationship Id="rId3" Type="http://schemas.openxmlformats.org/officeDocument/2006/relationships/image" Target="../media/image76.png"/><Relationship Id="rId4"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83.png"/><Relationship Id="rId7"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5.xml"/><Relationship Id="rId3"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92.png"/><Relationship Id="rId5" Type="http://schemas.openxmlformats.org/officeDocument/2006/relationships/image" Target="../media/image86.png"/><Relationship Id="rId6" Type="http://schemas.openxmlformats.org/officeDocument/2006/relationships/image" Target="../media/image89.png"/><Relationship Id="rId7" Type="http://schemas.openxmlformats.org/officeDocument/2006/relationships/image" Target="../media/image96.png"/><Relationship Id="rId8" Type="http://schemas.openxmlformats.org/officeDocument/2006/relationships/image" Target="../media/image88.png"/><Relationship Id="rId11" Type="http://schemas.openxmlformats.org/officeDocument/2006/relationships/image" Target="../media/image94.png"/><Relationship Id="rId10" Type="http://schemas.openxmlformats.org/officeDocument/2006/relationships/image" Target="../media/image91.png"/><Relationship Id="rId13" Type="http://schemas.openxmlformats.org/officeDocument/2006/relationships/image" Target="../media/image97.png"/><Relationship Id="rId12" Type="http://schemas.openxmlformats.org/officeDocument/2006/relationships/image" Target="../media/image98.png"/><Relationship Id="rId14"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7.xml"/><Relationship Id="rId3" Type="http://schemas.openxmlformats.org/officeDocument/2006/relationships/image" Target="../media/image1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8.xml"/><Relationship Id="rId3" Type="http://schemas.openxmlformats.org/officeDocument/2006/relationships/image" Target="../media/image93.png"/><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9.xml"/><Relationship Id="rId3"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0.xml"/><Relationship Id="rId3" Type="http://schemas.openxmlformats.org/officeDocument/2006/relationships/image" Target="../media/image7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1.xml"/><Relationship Id="rId3" Type="http://schemas.openxmlformats.org/officeDocument/2006/relationships/image" Target="../media/image10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63.xml"/><Relationship Id="rId3" Type="http://schemas.openxmlformats.org/officeDocument/2006/relationships/image" Target="../media/image141.png"/><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8.xml"/><Relationship Id="rId3" Type="http://schemas.openxmlformats.org/officeDocument/2006/relationships/hyperlink" Target="https://docs.databricks.com/delta/clustering.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 Id="rId3" Type="http://schemas.openxmlformats.org/officeDocument/2006/relationships/image" Target="../media/image71.png"/><Relationship Id="rId4" Type="http://schemas.openxmlformats.org/officeDocument/2006/relationships/image" Target="../media/image58.png"/><Relationship Id="rId5" Type="http://schemas.openxmlformats.org/officeDocument/2006/relationships/image" Target="../media/image1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9.png"/><Relationship Id="rId11" Type="http://schemas.openxmlformats.org/officeDocument/2006/relationships/image" Target="../media/image58.png"/><Relationship Id="rId10" Type="http://schemas.openxmlformats.org/officeDocument/2006/relationships/image" Target="../media/image71.png"/><Relationship Id="rId13" Type="http://schemas.openxmlformats.org/officeDocument/2006/relationships/image" Target="../media/image208.png"/><Relationship Id="rId12" Type="http://schemas.openxmlformats.org/officeDocument/2006/relationships/image" Target="../media/image116.png"/><Relationship Id="rId14" Type="http://schemas.openxmlformats.org/officeDocument/2006/relationships/image" Target="../media/image20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8.xml"/><Relationship Id="rId3" Type="http://schemas.openxmlformats.org/officeDocument/2006/relationships/image" Target="../media/image101.png"/><Relationship Id="rId4" Type="http://schemas.openxmlformats.org/officeDocument/2006/relationships/image" Target="../media/image100.png"/><Relationship Id="rId5" Type="http://schemas.openxmlformats.org/officeDocument/2006/relationships/image" Target="../media/image10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9.xml"/><Relationship Id="rId3" Type="http://schemas.openxmlformats.org/officeDocument/2006/relationships/image" Target="../media/image101.png"/><Relationship Id="rId4" Type="http://schemas.openxmlformats.org/officeDocument/2006/relationships/image" Target="../media/image105.png"/><Relationship Id="rId9" Type="http://schemas.openxmlformats.org/officeDocument/2006/relationships/image" Target="../media/image112.png"/><Relationship Id="rId5" Type="http://schemas.openxmlformats.org/officeDocument/2006/relationships/image" Target="../media/image100.png"/><Relationship Id="rId6" Type="http://schemas.openxmlformats.org/officeDocument/2006/relationships/image" Target="../media/image103.png"/><Relationship Id="rId7" Type="http://schemas.openxmlformats.org/officeDocument/2006/relationships/image" Target="../media/image125.png"/><Relationship Id="rId8" Type="http://schemas.openxmlformats.org/officeDocument/2006/relationships/image" Target="../media/image110.png"/><Relationship Id="rId20" Type="http://schemas.openxmlformats.org/officeDocument/2006/relationships/image" Target="../media/image126.png"/><Relationship Id="rId21" Type="http://schemas.openxmlformats.org/officeDocument/2006/relationships/image" Target="../media/image129.png"/><Relationship Id="rId11" Type="http://schemas.openxmlformats.org/officeDocument/2006/relationships/image" Target="../media/image114.png"/><Relationship Id="rId10" Type="http://schemas.openxmlformats.org/officeDocument/2006/relationships/image" Target="../media/image113.png"/><Relationship Id="rId13" Type="http://schemas.openxmlformats.org/officeDocument/2006/relationships/image" Target="../media/image120.png"/><Relationship Id="rId12" Type="http://schemas.openxmlformats.org/officeDocument/2006/relationships/image" Target="../media/image115.png"/><Relationship Id="rId15" Type="http://schemas.openxmlformats.org/officeDocument/2006/relationships/image" Target="../media/image117.png"/><Relationship Id="rId14" Type="http://schemas.openxmlformats.org/officeDocument/2006/relationships/image" Target="../media/image118.png"/><Relationship Id="rId17" Type="http://schemas.openxmlformats.org/officeDocument/2006/relationships/image" Target="../media/image121.png"/><Relationship Id="rId16" Type="http://schemas.openxmlformats.org/officeDocument/2006/relationships/image" Target="../media/image119.png"/><Relationship Id="rId19" Type="http://schemas.openxmlformats.org/officeDocument/2006/relationships/image" Target="../media/image122.png"/><Relationship Id="rId18" Type="http://schemas.openxmlformats.org/officeDocument/2006/relationships/image" Target="../media/image1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39.gif"/><Relationship Id="rId4" Type="http://schemas.openxmlformats.org/officeDocument/2006/relationships/image" Target="../media/image33.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90.xml"/><Relationship Id="rId3" Type="http://schemas.openxmlformats.org/officeDocument/2006/relationships/image" Target="../media/image101.png"/><Relationship Id="rId4" Type="http://schemas.openxmlformats.org/officeDocument/2006/relationships/image" Target="../media/image105.png"/><Relationship Id="rId9" Type="http://schemas.openxmlformats.org/officeDocument/2006/relationships/image" Target="../media/image114.png"/><Relationship Id="rId5" Type="http://schemas.openxmlformats.org/officeDocument/2006/relationships/image" Target="../media/image125.png"/><Relationship Id="rId6" Type="http://schemas.openxmlformats.org/officeDocument/2006/relationships/image" Target="../media/image110.png"/><Relationship Id="rId7" Type="http://schemas.openxmlformats.org/officeDocument/2006/relationships/image" Target="../media/image112.png"/><Relationship Id="rId8" Type="http://schemas.openxmlformats.org/officeDocument/2006/relationships/image" Target="../media/image113.png"/><Relationship Id="rId20" Type="http://schemas.openxmlformats.org/officeDocument/2006/relationships/image" Target="../media/image103.png"/><Relationship Id="rId21" Type="http://schemas.openxmlformats.org/officeDocument/2006/relationships/image" Target="../media/image100.png"/><Relationship Id="rId11" Type="http://schemas.openxmlformats.org/officeDocument/2006/relationships/image" Target="../media/image120.png"/><Relationship Id="rId10" Type="http://schemas.openxmlformats.org/officeDocument/2006/relationships/image" Target="../media/image115.png"/><Relationship Id="rId13" Type="http://schemas.openxmlformats.org/officeDocument/2006/relationships/image" Target="../media/image117.png"/><Relationship Id="rId12" Type="http://schemas.openxmlformats.org/officeDocument/2006/relationships/image" Target="../media/image118.png"/><Relationship Id="rId15" Type="http://schemas.openxmlformats.org/officeDocument/2006/relationships/image" Target="../media/image121.png"/><Relationship Id="rId14" Type="http://schemas.openxmlformats.org/officeDocument/2006/relationships/image" Target="../media/image119.png"/><Relationship Id="rId17" Type="http://schemas.openxmlformats.org/officeDocument/2006/relationships/image" Target="../media/image122.png"/><Relationship Id="rId16" Type="http://schemas.openxmlformats.org/officeDocument/2006/relationships/image" Target="../media/image137.png"/><Relationship Id="rId19" Type="http://schemas.openxmlformats.org/officeDocument/2006/relationships/image" Target="../media/image129.png"/><Relationship Id="rId18" Type="http://schemas.openxmlformats.org/officeDocument/2006/relationships/image" Target="../media/image12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91.xml"/><Relationship Id="rId3" Type="http://schemas.openxmlformats.org/officeDocument/2006/relationships/image" Target="../media/image101.png"/><Relationship Id="rId4" Type="http://schemas.openxmlformats.org/officeDocument/2006/relationships/image" Target="../media/image103.png"/><Relationship Id="rId5"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93.xml"/><Relationship Id="rId3" Type="http://schemas.openxmlformats.org/officeDocument/2006/relationships/image" Target="../media/image1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94.xml"/><Relationship Id="rId3" Type="http://schemas.openxmlformats.org/officeDocument/2006/relationships/image" Target="../media/image101.png"/><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95.xml"/><Relationship Id="rId3" Type="http://schemas.openxmlformats.org/officeDocument/2006/relationships/image" Target="../media/image1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9.xml"/><Relationship Id="rId3" Type="http://schemas.openxmlformats.org/officeDocument/2006/relationships/image" Target="../media/image148.png"/><Relationship Id="rId4" Type="http://schemas.openxmlformats.org/officeDocument/2006/relationships/image" Target="../media/image153.png"/><Relationship Id="rId9" Type="http://schemas.openxmlformats.org/officeDocument/2006/relationships/image" Target="../media/image157.png"/><Relationship Id="rId5" Type="http://schemas.openxmlformats.org/officeDocument/2006/relationships/image" Target="../media/image164.png"/><Relationship Id="rId6" Type="http://schemas.openxmlformats.org/officeDocument/2006/relationships/image" Target="../media/image169.png"/><Relationship Id="rId7" Type="http://schemas.openxmlformats.org/officeDocument/2006/relationships/image" Target="../media/image159.png"/><Relationship Id="rId8" Type="http://schemas.openxmlformats.org/officeDocument/2006/relationships/image" Target="../media/image155.png"/><Relationship Id="rId20" Type="http://schemas.openxmlformats.org/officeDocument/2006/relationships/image" Target="../media/image173.png"/><Relationship Id="rId22" Type="http://schemas.openxmlformats.org/officeDocument/2006/relationships/image" Target="../media/image188.png"/><Relationship Id="rId21" Type="http://schemas.openxmlformats.org/officeDocument/2006/relationships/image" Target="../media/image168.png"/><Relationship Id="rId24" Type="http://schemas.openxmlformats.org/officeDocument/2006/relationships/image" Target="../media/image174.png"/><Relationship Id="rId23" Type="http://schemas.openxmlformats.org/officeDocument/2006/relationships/image" Target="../media/image175.png"/><Relationship Id="rId11" Type="http://schemas.openxmlformats.org/officeDocument/2006/relationships/image" Target="../media/image158.png"/><Relationship Id="rId10" Type="http://schemas.openxmlformats.org/officeDocument/2006/relationships/image" Target="../media/image156.png"/><Relationship Id="rId13" Type="http://schemas.openxmlformats.org/officeDocument/2006/relationships/image" Target="../media/image163.png"/><Relationship Id="rId12" Type="http://schemas.openxmlformats.org/officeDocument/2006/relationships/image" Target="../media/image161.png"/><Relationship Id="rId15" Type="http://schemas.openxmlformats.org/officeDocument/2006/relationships/image" Target="../media/image162.png"/><Relationship Id="rId14" Type="http://schemas.openxmlformats.org/officeDocument/2006/relationships/image" Target="../media/image160.png"/><Relationship Id="rId17" Type="http://schemas.openxmlformats.org/officeDocument/2006/relationships/image" Target="../media/image165.png"/><Relationship Id="rId16" Type="http://schemas.openxmlformats.org/officeDocument/2006/relationships/image" Target="../media/image166.png"/><Relationship Id="rId19" Type="http://schemas.openxmlformats.org/officeDocument/2006/relationships/image" Target="../media/image170.png"/><Relationship Id="rId18" Type="http://schemas.openxmlformats.org/officeDocument/2006/relationships/image" Target="../media/image16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
          <p:cNvSpPr txBox="1"/>
          <p:nvPr>
            <p:ph type="ctrTitle"/>
          </p:nvPr>
        </p:nvSpPr>
        <p:spPr>
          <a:xfrm>
            <a:off x="609600" y="1880605"/>
            <a:ext cx="10058400"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000"/>
              <a:buFont typeface="Trebuchet MS"/>
              <a:buNone/>
            </a:pPr>
            <a:r>
              <a:rPr lang="en-US">
                <a:latin typeface="Trebuchet MS"/>
                <a:ea typeface="Trebuchet MS"/>
                <a:cs typeface="Trebuchet MS"/>
                <a:sym typeface="Trebuchet MS"/>
              </a:rPr>
              <a:t>3. Experiment and Develop DE/ML workflow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pSp>
        <p:nvGrpSpPr>
          <p:cNvPr id="677" name="Google Shape;677;g2770e6e974f_0_104"/>
          <p:cNvGrpSpPr/>
          <p:nvPr/>
        </p:nvGrpSpPr>
        <p:grpSpPr>
          <a:xfrm>
            <a:off x="5219486" y="1788218"/>
            <a:ext cx="6438468" cy="3621643"/>
            <a:chOff x="5226819" y="1298750"/>
            <a:chExt cx="3441926" cy="1936086"/>
          </a:xfrm>
        </p:grpSpPr>
        <p:pic>
          <p:nvPicPr>
            <p:cNvPr id="678" name="Google Shape;678;g2770e6e974f_0_104"/>
            <p:cNvPicPr preferRelativeResize="0"/>
            <p:nvPr/>
          </p:nvPicPr>
          <p:blipFill>
            <a:blip r:embed="rId3">
              <a:alphaModFix/>
            </a:blip>
            <a:stretch>
              <a:fillRect/>
            </a:stretch>
          </p:blipFill>
          <p:spPr>
            <a:xfrm>
              <a:off x="5226819" y="1298750"/>
              <a:ext cx="3441926" cy="1936086"/>
            </a:xfrm>
            <a:prstGeom prst="rect">
              <a:avLst/>
            </a:prstGeom>
            <a:noFill/>
            <a:ln>
              <a:noFill/>
            </a:ln>
            <a:effectLst>
              <a:outerShdw blurRad="57150" rotWithShape="0" algn="bl" dir="5400000" dist="19050">
                <a:srgbClr val="000000">
                  <a:alpha val="50000"/>
                </a:srgbClr>
              </a:outerShdw>
              <a:reflection blurRad="0" dir="5400000" dist="38100" endA="0" endPos="16000" fadeDir="5400012" kx="0" rotWithShape="0" algn="bl" stA="27000" stPos="0" sy="-100000" ky="0"/>
            </a:effectLst>
          </p:spPr>
        </p:pic>
        <p:pic>
          <p:nvPicPr>
            <p:cNvPr id="679" name="Google Shape;679;g2770e6e974f_0_104"/>
            <p:cNvPicPr preferRelativeResize="0"/>
            <p:nvPr/>
          </p:nvPicPr>
          <p:blipFill>
            <a:blip r:embed="rId4">
              <a:alphaModFix/>
            </a:blip>
            <a:stretch>
              <a:fillRect/>
            </a:stretch>
          </p:blipFill>
          <p:spPr>
            <a:xfrm>
              <a:off x="5233650" y="1309675"/>
              <a:ext cx="346800" cy="102525"/>
            </a:xfrm>
            <a:prstGeom prst="rect">
              <a:avLst/>
            </a:prstGeom>
            <a:noFill/>
            <a:ln>
              <a:noFill/>
            </a:ln>
          </p:spPr>
        </p:pic>
      </p:grpSp>
      <p:sp>
        <p:nvSpPr>
          <p:cNvPr id="680" name="Google Shape;680;g2770e6e974f_0_104"/>
          <p:cNvSpPr txBox="1"/>
          <p:nvPr>
            <p:ph idx="2" type="body"/>
          </p:nvPr>
        </p:nvSpPr>
        <p:spPr>
          <a:xfrm>
            <a:off x="777007" y="2293633"/>
            <a:ext cx="3921600" cy="2515500"/>
          </a:xfrm>
          <a:prstGeom prst="rect">
            <a:avLst/>
          </a:prstGeom>
        </p:spPr>
        <p:txBody>
          <a:bodyPr anchorCtr="0" anchor="t" bIns="0" lIns="0" spcFirstLastPara="1" rIns="0" wrap="square" tIns="0">
            <a:spAutoFit/>
          </a:bodyPr>
          <a:lstStyle/>
          <a:p>
            <a:pPr indent="-298450" lvl="0" marL="317500" rtl="0" algn="l">
              <a:spcBef>
                <a:spcPts val="1300"/>
              </a:spcBef>
              <a:spcAft>
                <a:spcPts val="0"/>
              </a:spcAft>
              <a:buClr>
                <a:schemeClr val="dk2"/>
              </a:buClr>
              <a:buSzPts val="2100"/>
              <a:buChar char="●"/>
            </a:pPr>
            <a:r>
              <a:rPr lang="en-US" sz="2100"/>
              <a:t>Generate, explain, and fix code with natural language</a:t>
            </a:r>
            <a:endParaRPr sz="2100"/>
          </a:p>
          <a:p>
            <a:pPr indent="-298450" lvl="0" marL="317500" rtl="0" algn="l">
              <a:spcBef>
                <a:spcPts val="1300"/>
              </a:spcBef>
              <a:spcAft>
                <a:spcPts val="0"/>
              </a:spcAft>
              <a:buClr>
                <a:schemeClr val="dk2"/>
              </a:buClr>
              <a:buSzPts val="2100"/>
              <a:buChar char="●"/>
            </a:pPr>
            <a:r>
              <a:rPr lang="en-US" sz="2100"/>
              <a:t>AI assistance in every user experience</a:t>
            </a:r>
            <a:endParaRPr sz="2100"/>
          </a:p>
          <a:p>
            <a:pPr indent="-298450" lvl="0" marL="317500" rtl="0" algn="l">
              <a:spcBef>
                <a:spcPts val="1300"/>
              </a:spcBef>
              <a:spcAft>
                <a:spcPts val="1300"/>
              </a:spcAft>
              <a:buClr>
                <a:schemeClr val="dk2"/>
              </a:buClr>
              <a:buSzPts val="2100"/>
              <a:buChar char="●"/>
            </a:pPr>
            <a:r>
              <a:rPr lang="en-US" sz="2100"/>
              <a:t>Powered by DatabricksIQ for highly relevant answers</a:t>
            </a:r>
            <a:endParaRPr sz="2100"/>
          </a:p>
        </p:txBody>
      </p:sp>
      <p:sp>
        <p:nvSpPr>
          <p:cNvPr id="681" name="Google Shape;681;g2770e6e974f_0_104"/>
          <p:cNvSpPr txBox="1"/>
          <p:nvPr>
            <p:ph type="title"/>
          </p:nvPr>
        </p:nvSpPr>
        <p:spPr>
          <a:xfrm>
            <a:off x="749435" y="535600"/>
            <a:ext cx="8661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Databricks Assistant</a:t>
            </a:r>
            <a:endParaRPr/>
          </a:p>
        </p:txBody>
      </p:sp>
      <p:sp>
        <p:nvSpPr>
          <p:cNvPr id="682" name="Google Shape;682;g2770e6e974f_0_104"/>
          <p:cNvSpPr txBox="1"/>
          <p:nvPr>
            <p:ph idx="1" type="subTitle"/>
          </p:nvPr>
        </p:nvSpPr>
        <p:spPr>
          <a:xfrm>
            <a:off x="765001" y="1174700"/>
            <a:ext cx="8945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dk2"/>
                </a:solidFill>
              </a:rPr>
              <a:t>Boost productivity with your context-aware AI assistant</a:t>
            </a:r>
            <a:endParaRPr>
              <a:solidFill>
                <a:schemeClr val="dk2"/>
              </a:solidFill>
            </a:endParaRPr>
          </a:p>
        </p:txBody>
      </p:sp>
      <p:sp>
        <p:nvSpPr>
          <p:cNvPr id="683" name="Google Shape;683;g2770e6e974f_0_104"/>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684" name="Google Shape;684;g2770e6e974f_0_104"/>
          <p:cNvSpPr txBox="1"/>
          <p:nvPr/>
        </p:nvSpPr>
        <p:spPr>
          <a:xfrm>
            <a:off x="0" y="6071200"/>
            <a:ext cx="12192000" cy="7917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2700">
                <a:solidFill>
                  <a:schemeClr val="lt1"/>
                </a:solidFill>
                <a:latin typeface="DM Sans"/>
                <a:ea typeface="DM Sans"/>
                <a:cs typeface="DM Sans"/>
                <a:sym typeface="DM Sans"/>
              </a:rPr>
              <a:t>🚀 Over 100K users assisted every month! 🚀</a:t>
            </a:r>
            <a:endParaRPr b="1" sz="2700">
              <a:solidFill>
                <a:schemeClr val="lt1"/>
              </a:solidFill>
              <a:latin typeface="DM Sans"/>
              <a:ea typeface="DM Sans"/>
              <a:cs typeface="DM Sans"/>
              <a:sym typeface="DM Sans"/>
            </a:endParaRPr>
          </a:p>
        </p:txBody>
      </p:sp>
      <p:pic>
        <p:nvPicPr>
          <p:cNvPr id="685" name="Google Shape;685;g2770e6e974f_0_104"/>
          <p:cNvPicPr preferRelativeResize="0"/>
          <p:nvPr/>
        </p:nvPicPr>
        <p:blipFill>
          <a:blip r:embed="rId5">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g2770e6e974f_0_1447"/>
          <p:cNvSpPr txBox="1"/>
          <p:nvPr/>
        </p:nvSpPr>
        <p:spPr>
          <a:xfrm>
            <a:off x="3518360" y="1625925"/>
            <a:ext cx="5155200" cy="1593000"/>
          </a:xfrm>
          <a:prstGeom prst="rect">
            <a:avLst/>
          </a:prstGeom>
          <a:noFill/>
          <a:ln>
            <a:noFill/>
          </a:ln>
        </p:spPr>
        <p:txBody>
          <a:bodyPr anchorCtr="0" anchor="t" bIns="34275" lIns="0" spcFirstLastPara="1" rIns="68575" wrap="square" tIns="34275">
            <a:spAutoFit/>
          </a:bodyPr>
          <a:lstStyle/>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Unified visibility into data and AI </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Single permission model for data and AI</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AI-powered monitoring and observability</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Open data sharing</a:t>
            </a:r>
            <a:endParaRPr sz="1800">
              <a:solidFill>
                <a:schemeClr val="dk2"/>
              </a:solidFill>
              <a:latin typeface="DM Sans Medium"/>
              <a:ea typeface="DM Sans Medium"/>
              <a:cs typeface="DM Sans Medium"/>
              <a:sym typeface="DM Sans Medium"/>
            </a:endParaRPr>
          </a:p>
        </p:txBody>
      </p:sp>
      <p:sp>
        <p:nvSpPr>
          <p:cNvPr id="2382" name="Google Shape;2382;g2770e6e974f_0_1447"/>
          <p:cNvSpPr txBox="1"/>
          <p:nvPr/>
        </p:nvSpPr>
        <p:spPr>
          <a:xfrm>
            <a:off x="762316" y="535597"/>
            <a:ext cx="10667400" cy="583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Databricks Unity Catalog</a:t>
            </a:r>
            <a:endParaRPr sz="4000">
              <a:solidFill>
                <a:schemeClr val="dk1"/>
              </a:solidFill>
              <a:latin typeface="DM Sans Medium"/>
              <a:ea typeface="DM Sans Medium"/>
              <a:cs typeface="DM Sans Medium"/>
              <a:sym typeface="DM Sans Medium"/>
            </a:endParaRPr>
          </a:p>
          <a:p>
            <a:pPr indent="0" lvl="0" marL="0" rtl="0" algn="ctr">
              <a:lnSpc>
                <a:spcPct val="90000"/>
              </a:lnSpc>
              <a:spcBef>
                <a:spcPts val="0"/>
              </a:spcBef>
              <a:spcAft>
                <a:spcPts val="0"/>
              </a:spcAft>
              <a:buNone/>
            </a:pPr>
            <a:r>
              <a:rPr lang="en-US" sz="3000">
                <a:solidFill>
                  <a:schemeClr val="dk1"/>
                </a:solidFill>
                <a:latin typeface="DM Sans Medium"/>
                <a:ea typeface="DM Sans Medium"/>
                <a:cs typeface="DM Sans Medium"/>
                <a:sym typeface="DM Sans Medium"/>
              </a:rPr>
              <a:t>Unified governance for data and AI</a:t>
            </a:r>
            <a:endParaRPr sz="3000">
              <a:solidFill>
                <a:srgbClr val="1B3139"/>
              </a:solidFill>
              <a:latin typeface="DM Sans Medium"/>
              <a:ea typeface="DM Sans Medium"/>
              <a:cs typeface="DM Sans Medium"/>
              <a:sym typeface="DM Sans Medium"/>
            </a:endParaRPr>
          </a:p>
        </p:txBody>
      </p:sp>
      <p:sp>
        <p:nvSpPr>
          <p:cNvPr id="2383" name="Google Shape;2383;g2770e6e974f_0_1447"/>
          <p:cNvSpPr/>
          <p:nvPr/>
        </p:nvSpPr>
        <p:spPr>
          <a:xfrm>
            <a:off x="1997350" y="3429001"/>
            <a:ext cx="8197112" cy="1484579"/>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80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None/>
            </a:pPr>
            <a:r>
              <a:t/>
            </a:r>
            <a:endParaRPr b="0" i="0" sz="1600" u="none" cap="none" strike="noStrike">
              <a:solidFill>
                <a:schemeClr val="dk1"/>
              </a:solidFill>
              <a:latin typeface="DM Sans"/>
              <a:ea typeface="DM Sans"/>
              <a:cs typeface="DM Sans"/>
              <a:sym typeface="DM Sans"/>
            </a:endParaRPr>
          </a:p>
        </p:txBody>
      </p:sp>
      <p:sp>
        <p:nvSpPr>
          <p:cNvPr id="2384" name="Google Shape;2384;g2770e6e974f_0_1447"/>
          <p:cNvSpPr/>
          <p:nvPr/>
        </p:nvSpPr>
        <p:spPr>
          <a:xfrm>
            <a:off x="3532544" y="3987104"/>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Access </a:t>
            </a:r>
            <a:endParaRPr sz="12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Controls</a:t>
            </a:r>
            <a:endParaRPr sz="1200">
              <a:solidFill>
                <a:srgbClr val="FFFFFF"/>
              </a:solidFill>
              <a:latin typeface="DM Sans"/>
              <a:ea typeface="DM Sans"/>
              <a:cs typeface="DM Sans"/>
              <a:sym typeface="DM Sans"/>
            </a:endParaRPr>
          </a:p>
        </p:txBody>
      </p:sp>
      <p:sp>
        <p:nvSpPr>
          <p:cNvPr id="2385" name="Google Shape;2385;g2770e6e974f_0_1447"/>
          <p:cNvSpPr/>
          <p:nvPr/>
        </p:nvSpPr>
        <p:spPr>
          <a:xfrm>
            <a:off x="4845673" y="3987104"/>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Lineage</a:t>
            </a:r>
            <a:endParaRPr sz="1200">
              <a:solidFill>
                <a:srgbClr val="FFFFFF"/>
              </a:solidFill>
              <a:latin typeface="DM Sans"/>
              <a:ea typeface="DM Sans"/>
              <a:cs typeface="DM Sans"/>
              <a:sym typeface="DM Sans"/>
            </a:endParaRPr>
          </a:p>
        </p:txBody>
      </p:sp>
      <p:sp>
        <p:nvSpPr>
          <p:cNvPr id="2386" name="Google Shape;2386;g2770e6e974f_0_1447"/>
          <p:cNvSpPr/>
          <p:nvPr/>
        </p:nvSpPr>
        <p:spPr>
          <a:xfrm>
            <a:off x="2219414" y="3982353"/>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Discovery</a:t>
            </a:r>
            <a:endParaRPr sz="1200">
              <a:solidFill>
                <a:srgbClr val="FFFFFF"/>
              </a:solidFill>
              <a:latin typeface="DM Sans"/>
              <a:ea typeface="DM Sans"/>
              <a:cs typeface="DM Sans"/>
              <a:sym typeface="DM Sans"/>
            </a:endParaRPr>
          </a:p>
        </p:txBody>
      </p:sp>
      <p:sp>
        <p:nvSpPr>
          <p:cNvPr id="2387" name="Google Shape;2387;g2770e6e974f_0_1447"/>
          <p:cNvSpPr/>
          <p:nvPr/>
        </p:nvSpPr>
        <p:spPr>
          <a:xfrm>
            <a:off x="6158803" y="3981871"/>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Monitoring</a:t>
            </a:r>
            <a:endParaRPr sz="1200">
              <a:solidFill>
                <a:srgbClr val="FFFFFF"/>
              </a:solidFill>
              <a:latin typeface="DM Sans"/>
              <a:ea typeface="DM Sans"/>
              <a:cs typeface="DM Sans"/>
              <a:sym typeface="DM Sans"/>
            </a:endParaRPr>
          </a:p>
        </p:txBody>
      </p:sp>
      <p:sp>
        <p:nvSpPr>
          <p:cNvPr id="2388" name="Google Shape;2388;g2770e6e974f_0_1447"/>
          <p:cNvSpPr/>
          <p:nvPr/>
        </p:nvSpPr>
        <p:spPr>
          <a:xfrm>
            <a:off x="8785062" y="3982353"/>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Data</a:t>
            </a:r>
            <a:endParaRPr sz="12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Sharing</a:t>
            </a:r>
            <a:endParaRPr sz="1200">
              <a:solidFill>
                <a:srgbClr val="FFFFFF"/>
              </a:solidFill>
              <a:latin typeface="DM Sans"/>
              <a:ea typeface="DM Sans"/>
              <a:cs typeface="DM Sans"/>
              <a:sym typeface="DM Sans"/>
            </a:endParaRPr>
          </a:p>
        </p:txBody>
      </p:sp>
      <p:pic>
        <p:nvPicPr>
          <p:cNvPr descr="Databricks · GitHub" id="2389" name="Google Shape;2389;g2770e6e974f_0_1447"/>
          <p:cNvPicPr preferRelativeResize="0"/>
          <p:nvPr/>
        </p:nvPicPr>
        <p:blipFill>
          <a:blip r:embed="rId3">
            <a:alphaModFix/>
          </a:blip>
          <a:stretch>
            <a:fillRect/>
          </a:stretch>
        </p:blipFill>
        <p:spPr>
          <a:xfrm>
            <a:off x="4459977" y="3538280"/>
            <a:ext cx="324381" cy="347228"/>
          </a:xfrm>
          <a:prstGeom prst="rect">
            <a:avLst/>
          </a:prstGeom>
          <a:noFill/>
          <a:ln>
            <a:noFill/>
          </a:ln>
        </p:spPr>
      </p:pic>
      <p:sp>
        <p:nvSpPr>
          <p:cNvPr id="2390" name="Google Shape;2390;g2770e6e974f_0_1447"/>
          <p:cNvSpPr txBox="1"/>
          <p:nvPr/>
        </p:nvSpPr>
        <p:spPr>
          <a:xfrm>
            <a:off x="4388987" y="3496341"/>
            <a:ext cx="3361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latin typeface="DM Sans"/>
                <a:ea typeface="DM Sans"/>
                <a:cs typeface="DM Sans"/>
                <a:sym typeface="DM Sans"/>
              </a:rPr>
              <a:t>Databricks Unity Catalog</a:t>
            </a:r>
            <a:endParaRPr b="1" sz="1600">
              <a:solidFill>
                <a:schemeClr val="dk1"/>
              </a:solidFill>
              <a:latin typeface="DM Sans"/>
              <a:ea typeface="DM Sans"/>
              <a:cs typeface="DM Sans"/>
              <a:sym typeface="DM Sans"/>
            </a:endParaRPr>
          </a:p>
        </p:txBody>
      </p:sp>
      <p:sp>
        <p:nvSpPr>
          <p:cNvPr id="2391" name="Google Shape;2391;g2770e6e974f_0_1447"/>
          <p:cNvSpPr/>
          <p:nvPr/>
        </p:nvSpPr>
        <p:spPr>
          <a:xfrm>
            <a:off x="7471932" y="3981871"/>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Auditing</a:t>
            </a:r>
            <a:endParaRPr sz="1200">
              <a:solidFill>
                <a:srgbClr val="FFFFFF"/>
              </a:solidFill>
              <a:latin typeface="DM Sans"/>
              <a:ea typeface="DM Sans"/>
              <a:cs typeface="DM Sans"/>
              <a:sym typeface="DM Sans"/>
            </a:endParaRPr>
          </a:p>
        </p:txBody>
      </p:sp>
      <p:pic>
        <p:nvPicPr>
          <p:cNvPr id="2392" name="Google Shape;2392;g2770e6e974f_0_1447"/>
          <p:cNvPicPr preferRelativeResize="0"/>
          <p:nvPr/>
        </p:nvPicPr>
        <p:blipFill>
          <a:blip r:embed="rId4">
            <a:alphaModFix/>
          </a:blip>
          <a:stretch>
            <a:fillRect/>
          </a:stretch>
        </p:blipFill>
        <p:spPr>
          <a:xfrm>
            <a:off x="3724433" y="5658177"/>
            <a:ext cx="420255" cy="439346"/>
          </a:xfrm>
          <a:prstGeom prst="rect">
            <a:avLst/>
          </a:prstGeom>
          <a:noFill/>
          <a:ln>
            <a:noFill/>
          </a:ln>
        </p:spPr>
      </p:pic>
      <p:sp>
        <p:nvSpPr>
          <p:cNvPr id="2393" name="Google Shape;2393;g2770e6e974f_0_1447"/>
          <p:cNvSpPr txBox="1"/>
          <p:nvPr/>
        </p:nvSpPr>
        <p:spPr>
          <a:xfrm>
            <a:off x="3593535" y="5407980"/>
            <a:ext cx="67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Tables</a:t>
            </a:r>
            <a:endParaRPr b="1" sz="1200">
              <a:latin typeface="DM Sans"/>
              <a:ea typeface="DM Sans"/>
              <a:cs typeface="DM Sans"/>
              <a:sym typeface="DM Sans"/>
            </a:endParaRPr>
          </a:p>
        </p:txBody>
      </p:sp>
      <p:pic>
        <p:nvPicPr>
          <p:cNvPr id="2394" name="Google Shape;2394;g2770e6e974f_0_1447"/>
          <p:cNvPicPr preferRelativeResize="0"/>
          <p:nvPr/>
        </p:nvPicPr>
        <p:blipFill>
          <a:blip r:embed="rId5">
            <a:alphaModFix/>
          </a:blip>
          <a:stretch>
            <a:fillRect/>
          </a:stretch>
        </p:blipFill>
        <p:spPr>
          <a:xfrm>
            <a:off x="4784347" y="5653150"/>
            <a:ext cx="452025" cy="449400"/>
          </a:xfrm>
          <a:prstGeom prst="rect">
            <a:avLst/>
          </a:prstGeom>
          <a:noFill/>
          <a:ln>
            <a:noFill/>
          </a:ln>
        </p:spPr>
      </p:pic>
      <p:sp>
        <p:nvSpPr>
          <p:cNvPr id="2395" name="Google Shape;2395;g2770e6e974f_0_1447"/>
          <p:cNvSpPr txBox="1"/>
          <p:nvPr/>
        </p:nvSpPr>
        <p:spPr>
          <a:xfrm>
            <a:off x="4657334" y="5407980"/>
            <a:ext cx="67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Files</a:t>
            </a:r>
            <a:endParaRPr b="1" sz="1200">
              <a:latin typeface="DM Sans"/>
              <a:ea typeface="DM Sans"/>
              <a:cs typeface="DM Sans"/>
              <a:sym typeface="DM Sans"/>
            </a:endParaRPr>
          </a:p>
        </p:txBody>
      </p:sp>
      <p:pic>
        <p:nvPicPr>
          <p:cNvPr id="2396" name="Google Shape;2396;g2770e6e974f_0_1447"/>
          <p:cNvPicPr preferRelativeResize="0"/>
          <p:nvPr/>
        </p:nvPicPr>
        <p:blipFill>
          <a:blip r:embed="rId6">
            <a:alphaModFix/>
          </a:blip>
          <a:stretch>
            <a:fillRect/>
          </a:stretch>
        </p:blipFill>
        <p:spPr>
          <a:xfrm>
            <a:off x="5846913" y="5653150"/>
            <a:ext cx="420255" cy="449400"/>
          </a:xfrm>
          <a:prstGeom prst="rect">
            <a:avLst/>
          </a:prstGeom>
          <a:noFill/>
          <a:ln>
            <a:noFill/>
          </a:ln>
        </p:spPr>
      </p:pic>
      <p:sp>
        <p:nvSpPr>
          <p:cNvPr id="2397" name="Google Shape;2397;g2770e6e974f_0_1447"/>
          <p:cNvSpPr txBox="1"/>
          <p:nvPr/>
        </p:nvSpPr>
        <p:spPr>
          <a:xfrm>
            <a:off x="5564294" y="5407980"/>
            <a:ext cx="98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Models</a:t>
            </a:r>
            <a:endParaRPr b="1" sz="1200">
              <a:latin typeface="DM Sans"/>
              <a:ea typeface="DM Sans"/>
              <a:cs typeface="DM Sans"/>
              <a:sym typeface="DM Sans"/>
            </a:endParaRPr>
          </a:p>
        </p:txBody>
      </p:sp>
      <p:pic>
        <p:nvPicPr>
          <p:cNvPr id="2398" name="Google Shape;2398;g2770e6e974f_0_1447"/>
          <p:cNvPicPr preferRelativeResize="0"/>
          <p:nvPr/>
        </p:nvPicPr>
        <p:blipFill>
          <a:blip r:embed="rId7">
            <a:alphaModFix/>
          </a:blip>
          <a:stretch>
            <a:fillRect/>
          </a:stretch>
        </p:blipFill>
        <p:spPr>
          <a:xfrm>
            <a:off x="6934685" y="5664001"/>
            <a:ext cx="399550" cy="427698"/>
          </a:xfrm>
          <a:prstGeom prst="rect">
            <a:avLst/>
          </a:prstGeom>
          <a:noFill/>
          <a:ln>
            <a:noFill/>
          </a:ln>
        </p:spPr>
      </p:pic>
      <p:sp>
        <p:nvSpPr>
          <p:cNvPr id="2399" name="Google Shape;2399;g2770e6e974f_0_1447"/>
          <p:cNvSpPr txBox="1"/>
          <p:nvPr/>
        </p:nvSpPr>
        <p:spPr>
          <a:xfrm>
            <a:off x="6627503" y="5407980"/>
            <a:ext cx="985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Notebooks</a:t>
            </a:r>
            <a:endParaRPr b="1" sz="1200">
              <a:latin typeface="DM Sans"/>
              <a:ea typeface="DM Sans"/>
              <a:cs typeface="DM Sans"/>
              <a:sym typeface="DM Sans"/>
            </a:endParaRPr>
          </a:p>
        </p:txBody>
      </p:sp>
      <p:pic>
        <p:nvPicPr>
          <p:cNvPr id="2400" name="Google Shape;2400;g2770e6e974f_0_1447"/>
          <p:cNvPicPr preferRelativeResize="0"/>
          <p:nvPr/>
        </p:nvPicPr>
        <p:blipFill>
          <a:blip r:embed="rId8">
            <a:alphaModFix/>
          </a:blip>
          <a:stretch>
            <a:fillRect/>
          </a:stretch>
        </p:blipFill>
        <p:spPr>
          <a:xfrm>
            <a:off x="7958591" y="5664006"/>
            <a:ext cx="399550" cy="427687"/>
          </a:xfrm>
          <a:prstGeom prst="rect">
            <a:avLst/>
          </a:prstGeom>
          <a:noFill/>
          <a:ln>
            <a:noFill/>
          </a:ln>
        </p:spPr>
      </p:pic>
      <p:sp>
        <p:nvSpPr>
          <p:cNvPr id="2401" name="Google Shape;2401;g2770e6e974f_0_1447"/>
          <p:cNvSpPr txBox="1"/>
          <p:nvPr/>
        </p:nvSpPr>
        <p:spPr>
          <a:xfrm>
            <a:off x="7627810" y="540798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Dashboards</a:t>
            </a:r>
            <a:endParaRPr b="1" sz="1200">
              <a:latin typeface="DM Sans"/>
              <a:ea typeface="DM Sans"/>
              <a:cs typeface="DM Sans"/>
              <a:sym typeface="DM Sans"/>
            </a:endParaRPr>
          </a:p>
        </p:txBody>
      </p:sp>
      <p:cxnSp>
        <p:nvCxnSpPr>
          <p:cNvPr id="2402" name="Google Shape;2402;g2770e6e974f_0_1447"/>
          <p:cNvCxnSpPr/>
          <p:nvPr/>
        </p:nvCxnSpPr>
        <p:spPr>
          <a:xfrm>
            <a:off x="3930658"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403" name="Google Shape;2403;g2770e6e974f_0_1447"/>
          <p:cNvCxnSpPr/>
          <p:nvPr/>
        </p:nvCxnSpPr>
        <p:spPr>
          <a:xfrm>
            <a:off x="6057028"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404" name="Google Shape;2404;g2770e6e974f_0_1447"/>
          <p:cNvCxnSpPr/>
          <p:nvPr/>
        </p:nvCxnSpPr>
        <p:spPr>
          <a:xfrm>
            <a:off x="8183397"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405" name="Google Shape;2405;g2770e6e974f_0_1447"/>
          <p:cNvCxnSpPr/>
          <p:nvPr/>
        </p:nvCxnSpPr>
        <p:spPr>
          <a:xfrm>
            <a:off x="4993843"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406" name="Google Shape;2406;g2770e6e974f_0_1447"/>
          <p:cNvCxnSpPr/>
          <p:nvPr/>
        </p:nvCxnSpPr>
        <p:spPr>
          <a:xfrm>
            <a:off x="7120212" y="4913525"/>
            <a:ext cx="0" cy="530700"/>
          </a:xfrm>
          <a:prstGeom prst="straightConnector1">
            <a:avLst/>
          </a:prstGeom>
          <a:noFill/>
          <a:ln cap="flat" cmpd="sng" w="9525">
            <a:solidFill>
              <a:schemeClr val="dk1"/>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81"/>
                                        </p:tgtEl>
                                        <p:attrNameLst>
                                          <p:attrName>style.visibility</p:attrName>
                                        </p:attrNameLst>
                                      </p:cBhvr>
                                      <p:to>
                                        <p:strVal val="visible"/>
                                      </p:to>
                                    </p:set>
                                    <p:animEffect filter="fade" transition="in">
                                      <p:cBhvr>
                                        <p:cTn dur="1000"/>
                                        <p:tgtEl>
                                          <p:spTgt spid="2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g2770e6e974f_0_1476"/>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12" name="Google Shape;2412;g2770e6e974f_0_1476"/>
          <p:cNvSpPr txBox="1"/>
          <p:nvPr/>
        </p:nvSpPr>
        <p:spPr>
          <a:xfrm>
            <a:off x="1151400" y="4523225"/>
            <a:ext cx="4002900" cy="48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sz="2200">
              <a:solidFill>
                <a:srgbClr val="1B5161"/>
              </a:solidFill>
              <a:latin typeface="DM Sans Medium"/>
              <a:ea typeface="DM Sans Medium"/>
              <a:cs typeface="DM Sans Medium"/>
              <a:sym typeface="DM Sans Medium"/>
            </a:endParaRPr>
          </a:p>
        </p:txBody>
      </p:sp>
      <p:grpSp>
        <p:nvGrpSpPr>
          <p:cNvPr id="2413" name="Google Shape;2413;g2770e6e974f_0_1476"/>
          <p:cNvGrpSpPr/>
          <p:nvPr/>
        </p:nvGrpSpPr>
        <p:grpSpPr>
          <a:xfrm>
            <a:off x="6551401" y="1068527"/>
            <a:ext cx="5545836" cy="5340096"/>
            <a:chOff x="337350" y="495300"/>
            <a:chExt cx="5715000" cy="5715000"/>
          </a:xfrm>
        </p:grpSpPr>
        <p:pic>
          <p:nvPicPr>
            <p:cNvPr id="2414" name="Google Shape;2414;g2770e6e974f_0_1476"/>
            <p:cNvPicPr preferRelativeResize="0"/>
            <p:nvPr/>
          </p:nvPicPr>
          <p:blipFill>
            <a:blip r:embed="rId3">
              <a:alphaModFix/>
            </a:blip>
            <a:stretch>
              <a:fillRect/>
            </a:stretch>
          </p:blipFill>
          <p:spPr>
            <a:xfrm>
              <a:off x="337350" y="495300"/>
              <a:ext cx="5715000" cy="5715000"/>
            </a:xfrm>
            <a:prstGeom prst="rect">
              <a:avLst/>
            </a:prstGeom>
            <a:noFill/>
            <a:ln>
              <a:noFill/>
            </a:ln>
            <a:effectLst>
              <a:outerShdw blurRad="71438" rotWithShape="0" algn="bl" dir="5400000" dist="38100">
                <a:srgbClr val="000000">
                  <a:alpha val="20000"/>
                </a:srgbClr>
              </a:outerShdw>
            </a:effectLst>
          </p:spPr>
        </p:pic>
        <p:sp>
          <p:nvSpPr>
            <p:cNvPr id="2415" name="Google Shape;2415;g2770e6e974f_0_1476"/>
            <p:cNvSpPr txBox="1"/>
            <p:nvPr/>
          </p:nvSpPr>
          <p:spPr>
            <a:xfrm>
              <a:off x="1085550" y="1780967"/>
              <a:ext cx="4218600" cy="428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2000" u="none" cap="none" strike="noStrike">
                  <a:solidFill>
                    <a:srgbClr val="FFFFFF"/>
                  </a:solidFill>
                  <a:latin typeface="DM Sans"/>
                  <a:ea typeface="DM Sans"/>
                  <a:cs typeface="DM Sans"/>
                  <a:sym typeface="DM Sans"/>
                </a:rPr>
                <a:t>Lakehouse Platform</a:t>
              </a:r>
              <a:endParaRPr b="1" i="0" sz="2000" u="none" cap="none" strike="noStrike">
                <a:solidFill>
                  <a:srgbClr val="FFFFFF"/>
                </a:solidFill>
                <a:latin typeface="DM Sans"/>
                <a:ea typeface="DM Sans"/>
                <a:cs typeface="DM Sans"/>
                <a:sym typeface="DM Sans"/>
              </a:endParaRPr>
            </a:p>
          </p:txBody>
        </p:sp>
        <p:grpSp>
          <p:nvGrpSpPr>
            <p:cNvPr id="2416" name="Google Shape;2416;g2770e6e974f_0_1476"/>
            <p:cNvGrpSpPr/>
            <p:nvPr/>
          </p:nvGrpSpPr>
          <p:grpSpPr>
            <a:xfrm>
              <a:off x="889396" y="2387742"/>
              <a:ext cx="4610878" cy="661792"/>
              <a:chOff x="872366" y="2590618"/>
              <a:chExt cx="4610878" cy="497700"/>
            </a:xfrm>
          </p:grpSpPr>
          <p:sp>
            <p:nvSpPr>
              <p:cNvPr id="2417" name="Google Shape;2417;g2770e6e974f_0_1476"/>
              <p:cNvSpPr/>
              <p:nvPr/>
            </p:nvSpPr>
            <p:spPr>
              <a:xfrm>
                <a:off x="872366"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Warehousing</a:t>
                </a:r>
                <a:endParaRPr b="0" i="0" sz="1100" u="none" cap="none" strike="noStrike">
                  <a:solidFill>
                    <a:srgbClr val="FFFFFF"/>
                  </a:solidFill>
                  <a:latin typeface="DM Sans"/>
                  <a:ea typeface="DM Sans"/>
                  <a:cs typeface="DM Sans"/>
                  <a:sym typeface="DM Sans"/>
                </a:endParaRPr>
              </a:p>
            </p:txBody>
          </p:sp>
          <p:sp>
            <p:nvSpPr>
              <p:cNvPr id="2418" name="Google Shape;2418;g2770e6e974f_0_1476"/>
              <p:cNvSpPr/>
              <p:nvPr/>
            </p:nvSpPr>
            <p:spPr>
              <a:xfrm>
                <a:off x="2033325"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 Engineering</a:t>
                </a:r>
                <a:endParaRPr b="0" i="0" sz="1100" u="none" cap="none" strike="noStrike">
                  <a:solidFill>
                    <a:srgbClr val="FFFFFF"/>
                  </a:solidFill>
                  <a:latin typeface="DM Sans"/>
                  <a:ea typeface="DM Sans"/>
                  <a:cs typeface="DM Sans"/>
                  <a:sym typeface="DM Sans"/>
                </a:endParaRPr>
              </a:p>
            </p:txBody>
          </p:sp>
          <p:sp>
            <p:nvSpPr>
              <p:cNvPr id="2419" name="Google Shape;2419;g2770e6e974f_0_1476"/>
              <p:cNvSpPr/>
              <p:nvPr/>
            </p:nvSpPr>
            <p:spPr>
              <a:xfrm>
                <a:off x="435524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 Science</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and ML</a:t>
                </a:r>
                <a:endParaRPr b="0" i="0" sz="1100" u="none" cap="none" strike="noStrike">
                  <a:solidFill>
                    <a:srgbClr val="FFFFFF"/>
                  </a:solidFill>
                  <a:latin typeface="DM Sans"/>
                  <a:ea typeface="DM Sans"/>
                  <a:cs typeface="DM Sans"/>
                  <a:sym typeface="DM Sans"/>
                </a:endParaRPr>
              </a:p>
            </p:txBody>
          </p:sp>
          <p:sp>
            <p:nvSpPr>
              <p:cNvPr id="2420" name="Google Shape;2420;g2770e6e974f_0_1476"/>
              <p:cNvSpPr/>
              <p:nvPr/>
            </p:nvSpPr>
            <p:spPr>
              <a:xfrm>
                <a:off x="319428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FFFFFF"/>
                    </a:solidFill>
                    <a:latin typeface="DM Sans"/>
                    <a:ea typeface="DM Sans"/>
                    <a:cs typeface="DM Sans"/>
                    <a:sym typeface="DM Sans"/>
                  </a:rPr>
                  <a:t>Data </a:t>
                </a:r>
                <a:r>
                  <a:rPr b="0" i="0" lang="en-US" sz="1100" u="none" cap="none" strike="noStrike">
                    <a:solidFill>
                      <a:srgbClr val="FFFFFF"/>
                    </a:solidFill>
                    <a:latin typeface="DM Sans"/>
                    <a:ea typeface="DM Sans"/>
                    <a:cs typeface="DM Sans"/>
                    <a:sym typeface="DM Sans"/>
                  </a:rPr>
                  <a:t>Streaming</a:t>
                </a:r>
                <a:endParaRPr sz="1100">
                  <a:solidFill>
                    <a:srgbClr val="FFFFFF"/>
                  </a:solidFill>
                  <a:latin typeface="DM Sans"/>
                  <a:ea typeface="DM Sans"/>
                  <a:cs typeface="DM Sans"/>
                  <a:sym typeface="DM Sans"/>
                </a:endParaRPr>
              </a:p>
            </p:txBody>
          </p:sp>
        </p:grpSp>
        <p:grpSp>
          <p:nvGrpSpPr>
            <p:cNvPr id="2421" name="Google Shape;2421;g2770e6e974f_0_1476"/>
            <p:cNvGrpSpPr/>
            <p:nvPr/>
          </p:nvGrpSpPr>
          <p:grpSpPr>
            <a:xfrm>
              <a:off x="1004100" y="5120337"/>
              <a:ext cx="4381500" cy="850149"/>
              <a:chOff x="1004100" y="5181600"/>
              <a:chExt cx="4381500" cy="850149"/>
            </a:xfrm>
          </p:grpSpPr>
          <p:grpSp>
            <p:nvGrpSpPr>
              <p:cNvPr id="2422" name="Google Shape;2422;g2770e6e974f_0_1476"/>
              <p:cNvGrpSpPr/>
              <p:nvPr/>
            </p:nvGrpSpPr>
            <p:grpSpPr>
              <a:xfrm>
                <a:off x="1239439" y="5698509"/>
                <a:ext cx="3897081" cy="333239"/>
                <a:chOff x="11579225" y="6158608"/>
                <a:chExt cx="4627813" cy="395724"/>
              </a:xfrm>
            </p:grpSpPr>
            <p:pic>
              <p:nvPicPr>
                <p:cNvPr descr="A picture containing flower&#10;&#10;Description automatically generated" id="2423" name="Google Shape;2423;g2770e6e974f_0_1476"/>
                <p:cNvPicPr preferRelativeResize="0"/>
                <p:nvPr/>
              </p:nvPicPr>
              <p:blipFill rotWithShape="1">
                <a:blip r:embed="rId4">
                  <a:alphaModFix/>
                </a:blip>
                <a:srcRect b="0" l="0" r="0" t="0"/>
                <a:stretch/>
              </p:blipFill>
              <p:spPr>
                <a:xfrm>
                  <a:off x="13603976" y="6158608"/>
                  <a:ext cx="661605" cy="395724"/>
                </a:xfrm>
                <a:prstGeom prst="rect">
                  <a:avLst/>
                </a:prstGeom>
                <a:noFill/>
                <a:ln>
                  <a:noFill/>
                </a:ln>
              </p:spPr>
            </p:pic>
            <p:pic>
              <p:nvPicPr>
                <p:cNvPr descr="A picture containing drawing, food&#10;&#10;Description automatically generated" id="2424" name="Google Shape;2424;g2770e6e974f_0_1476"/>
                <p:cNvPicPr preferRelativeResize="0"/>
                <p:nvPr/>
              </p:nvPicPr>
              <p:blipFill rotWithShape="1">
                <a:blip r:embed="rId5">
                  <a:alphaModFix/>
                </a:blip>
                <a:srcRect b="0" l="0" r="0" t="0"/>
                <a:stretch/>
              </p:blipFill>
              <p:spPr>
                <a:xfrm>
                  <a:off x="11579225" y="6244601"/>
                  <a:ext cx="1564158" cy="223739"/>
                </a:xfrm>
                <a:prstGeom prst="rect">
                  <a:avLst/>
                </a:prstGeom>
                <a:noFill/>
                <a:ln>
                  <a:noFill/>
                </a:ln>
              </p:spPr>
            </p:pic>
            <p:pic>
              <p:nvPicPr>
                <p:cNvPr id="2425" name="Google Shape;2425;g2770e6e974f_0_1476"/>
                <p:cNvPicPr preferRelativeResize="0"/>
                <p:nvPr/>
              </p:nvPicPr>
              <p:blipFill rotWithShape="1">
                <a:blip r:embed="rId6">
                  <a:alphaModFix/>
                </a:blip>
                <a:srcRect b="0" l="0" r="0" t="0"/>
                <a:stretch/>
              </p:blipFill>
              <p:spPr>
                <a:xfrm>
                  <a:off x="14834458" y="6235603"/>
                  <a:ext cx="1372580" cy="241734"/>
                </a:xfrm>
                <a:prstGeom prst="rect">
                  <a:avLst/>
                </a:prstGeom>
                <a:noFill/>
                <a:ln>
                  <a:noFill/>
                </a:ln>
              </p:spPr>
            </p:pic>
          </p:grpSp>
          <p:sp>
            <p:nvSpPr>
              <p:cNvPr id="2426" name="Google Shape;2426;g2770e6e974f_0_1476"/>
              <p:cNvSpPr txBox="1"/>
              <p:nvPr/>
            </p:nvSpPr>
            <p:spPr>
              <a:xfrm>
                <a:off x="1004100" y="5380200"/>
                <a:ext cx="4381500" cy="276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lang="en-US" sz="1200">
                    <a:solidFill>
                      <a:srgbClr val="1B3139"/>
                    </a:solidFill>
                    <a:latin typeface="DM Sans Medium"/>
                    <a:ea typeface="DM Sans Medium"/>
                    <a:cs typeface="DM Sans Medium"/>
                    <a:sym typeface="DM Sans Medium"/>
                  </a:rPr>
                  <a:t>All s</a:t>
                </a:r>
                <a:r>
                  <a:rPr b="0" i="0" lang="en-US" sz="1200" u="none" cap="none" strike="noStrike">
                    <a:solidFill>
                      <a:srgbClr val="1B3139"/>
                    </a:solidFill>
                    <a:latin typeface="DM Sans Medium"/>
                    <a:ea typeface="DM Sans Medium"/>
                    <a:cs typeface="DM Sans Medium"/>
                    <a:sym typeface="DM Sans Medium"/>
                  </a:rPr>
                  <a:t>tructured and unstructured data</a:t>
                </a:r>
                <a:endParaRPr b="0" i="0" sz="1200" u="none" cap="none" strike="noStrike">
                  <a:solidFill>
                    <a:srgbClr val="1B3139"/>
                  </a:solidFill>
                  <a:latin typeface="DM Sans Medium"/>
                  <a:ea typeface="DM Sans Medium"/>
                  <a:cs typeface="DM Sans Medium"/>
                  <a:sym typeface="DM Sans Medium"/>
                </a:endParaRPr>
              </a:p>
            </p:txBody>
          </p:sp>
          <p:sp>
            <p:nvSpPr>
              <p:cNvPr id="2427" name="Google Shape;2427;g2770e6e974f_0_1476"/>
              <p:cNvSpPr txBox="1"/>
              <p:nvPr/>
            </p:nvSpPr>
            <p:spPr>
              <a:xfrm>
                <a:off x="1004100" y="5181600"/>
                <a:ext cx="4381500" cy="3063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u="none" cap="none" strike="noStrike">
                    <a:solidFill>
                      <a:srgbClr val="1B3139"/>
                    </a:solidFill>
                    <a:latin typeface="DM Sans"/>
                    <a:ea typeface="DM Sans"/>
                    <a:cs typeface="DM Sans"/>
                    <a:sym typeface="DM Sans"/>
                  </a:rPr>
                  <a:t>Cloud Data Lake</a:t>
                </a:r>
                <a:endParaRPr b="1" i="0" u="none" cap="none" strike="noStrike">
                  <a:solidFill>
                    <a:srgbClr val="1B3139"/>
                  </a:solidFill>
                  <a:latin typeface="DM Sans"/>
                  <a:ea typeface="DM Sans"/>
                  <a:cs typeface="DM Sans"/>
                  <a:sym typeface="DM Sans"/>
                </a:endParaRPr>
              </a:p>
            </p:txBody>
          </p:sp>
        </p:grpSp>
        <p:sp>
          <p:nvSpPr>
            <p:cNvPr id="2428" name="Google Shape;2428;g2770e6e974f_0_1476"/>
            <p:cNvSpPr txBox="1"/>
            <p:nvPr/>
          </p:nvSpPr>
          <p:spPr>
            <a:xfrm>
              <a:off x="903300" y="3564950"/>
              <a:ext cx="4583100" cy="52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400" u="none" cap="none" strike="noStrike">
                  <a:solidFill>
                    <a:srgbClr val="EEEDE9"/>
                  </a:solidFill>
                  <a:latin typeface="DM Sans"/>
                  <a:ea typeface="DM Sans"/>
                  <a:cs typeface="DM Sans"/>
                  <a:sym typeface="DM Sans"/>
                </a:rPr>
                <a:t>Unity Catalog</a:t>
              </a:r>
              <a:br>
                <a:rPr b="1" lang="en-US">
                  <a:solidFill>
                    <a:srgbClr val="EEEDE9"/>
                  </a:solidFill>
                  <a:latin typeface="DM Sans"/>
                  <a:ea typeface="DM Sans"/>
                  <a:cs typeface="DM Sans"/>
                  <a:sym typeface="DM Sans"/>
                </a:rPr>
              </a:br>
              <a:r>
                <a:rPr lang="en-US" sz="1200">
                  <a:solidFill>
                    <a:srgbClr val="EEEDE9"/>
                  </a:solidFill>
                  <a:latin typeface="DM Sans"/>
                  <a:ea typeface="DM Sans"/>
                  <a:cs typeface="DM Sans"/>
                  <a:sym typeface="DM Sans"/>
                </a:rPr>
                <a:t>Fine-grained governance for data and AI</a:t>
              </a:r>
              <a:endParaRPr sz="1200"/>
            </a:p>
          </p:txBody>
        </p:sp>
        <p:sp>
          <p:nvSpPr>
            <p:cNvPr id="2429" name="Google Shape;2429;g2770e6e974f_0_1476"/>
            <p:cNvSpPr txBox="1"/>
            <p:nvPr/>
          </p:nvSpPr>
          <p:spPr>
            <a:xfrm>
              <a:off x="908850" y="4324430"/>
              <a:ext cx="4572000" cy="52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400" u="none" cap="none" strike="noStrike">
                  <a:solidFill>
                    <a:srgbClr val="EEEDE9"/>
                  </a:solidFill>
                  <a:latin typeface="DM Sans"/>
                  <a:ea typeface="DM Sans"/>
                  <a:cs typeface="DM Sans"/>
                  <a:sym typeface="DM Sans"/>
                </a:rPr>
                <a:t>Delta Lake</a:t>
              </a:r>
              <a:endParaRPr b="1" i="0" sz="1400" u="none" cap="none" strike="noStrike">
                <a:solidFill>
                  <a:srgbClr val="EEEDE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lang="en-US" sz="1200">
                  <a:solidFill>
                    <a:srgbClr val="EEEDE9"/>
                  </a:solidFill>
                  <a:latin typeface="DM Sans"/>
                  <a:ea typeface="DM Sans"/>
                  <a:cs typeface="DM Sans"/>
                  <a:sym typeface="DM Sans"/>
                </a:rPr>
                <a:t>Data </a:t>
              </a:r>
              <a:r>
                <a:rPr b="0" i="0" lang="en-US" sz="1200" u="none" cap="none" strike="noStrike">
                  <a:solidFill>
                    <a:srgbClr val="EEEDE9"/>
                  </a:solidFill>
                  <a:latin typeface="DM Sans"/>
                  <a:ea typeface="DM Sans"/>
                  <a:cs typeface="DM Sans"/>
                  <a:sym typeface="DM Sans"/>
                </a:rPr>
                <a:t>reliability and performance</a:t>
              </a:r>
              <a:endParaRPr sz="1200"/>
            </a:p>
          </p:txBody>
        </p:sp>
        <p:pic>
          <p:nvPicPr>
            <p:cNvPr id="2430" name="Google Shape;2430;g2770e6e974f_0_1476"/>
            <p:cNvPicPr preferRelativeResize="0"/>
            <p:nvPr/>
          </p:nvPicPr>
          <p:blipFill rotWithShape="1">
            <a:blip r:embed="rId7">
              <a:alphaModFix/>
            </a:blip>
            <a:srcRect b="0" l="0" r="85323" t="0"/>
            <a:stretch/>
          </p:blipFill>
          <p:spPr>
            <a:xfrm>
              <a:off x="2864575" y="799200"/>
              <a:ext cx="660531" cy="708000"/>
            </a:xfrm>
            <a:prstGeom prst="rect">
              <a:avLst/>
            </a:prstGeom>
            <a:noFill/>
            <a:ln>
              <a:noFill/>
            </a:ln>
          </p:spPr>
        </p:pic>
        <p:pic>
          <p:nvPicPr>
            <p:cNvPr id="2431" name="Google Shape;2431;g2770e6e974f_0_1476"/>
            <p:cNvPicPr preferRelativeResize="0"/>
            <p:nvPr/>
          </p:nvPicPr>
          <p:blipFill rotWithShape="1">
            <a:blip r:embed="rId7">
              <a:alphaModFix/>
            </a:blip>
            <a:srcRect b="0" l="18864" r="0" t="0"/>
            <a:stretch/>
          </p:blipFill>
          <p:spPr>
            <a:xfrm>
              <a:off x="2507163" y="1563500"/>
              <a:ext cx="1375375" cy="266675"/>
            </a:xfrm>
            <a:prstGeom prst="rect">
              <a:avLst/>
            </a:prstGeom>
            <a:noFill/>
            <a:ln>
              <a:noFill/>
            </a:ln>
          </p:spPr>
        </p:pic>
      </p:grpSp>
      <p:sp>
        <p:nvSpPr>
          <p:cNvPr id="2432" name="Google Shape;2432;g2770e6e974f_0_1476"/>
          <p:cNvSpPr/>
          <p:nvPr/>
        </p:nvSpPr>
        <p:spPr>
          <a:xfrm>
            <a:off x="6658250" y="3773000"/>
            <a:ext cx="5248800" cy="821100"/>
          </a:xfrm>
          <a:prstGeom prst="rect">
            <a:avLst/>
          </a:prstGeom>
          <a:noFill/>
          <a:ln cap="flat" cmpd="sng" w="19050">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g2770e6e974f_0_1476"/>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Databricks Unity Catalog</a:t>
            </a:r>
            <a:endParaRPr/>
          </a:p>
        </p:txBody>
      </p:sp>
      <p:sp>
        <p:nvSpPr>
          <p:cNvPr id="2434" name="Google Shape;2434;g2770e6e974f_0_1476"/>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Unified governance for data, analytics and AI</a:t>
            </a:r>
            <a:endParaRPr/>
          </a:p>
        </p:txBody>
      </p:sp>
      <p:sp>
        <p:nvSpPr>
          <p:cNvPr id="2435" name="Google Shape;2435;g2770e6e974f_0_1476"/>
          <p:cNvSpPr txBox="1"/>
          <p:nvPr>
            <p:ph idx="2" type="body"/>
          </p:nvPr>
        </p:nvSpPr>
        <p:spPr>
          <a:xfrm>
            <a:off x="762000" y="1988833"/>
            <a:ext cx="10662000" cy="4149900"/>
          </a:xfrm>
          <a:prstGeom prst="rect">
            <a:avLst/>
          </a:prstGeom>
        </p:spPr>
        <p:txBody>
          <a:bodyPr anchorCtr="0" anchor="t" bIns="0" lIns="0" spcFirstLastPara="1" rIns="0" wrap="square" tIns="0">
            <a:noAutofit/>
          </a:bodyPr>
          <a:lstStyle/>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Map, secure and audit data across clouds</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Open data sharing and collaboration</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Seamless data observability and quality</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Improved productivity and discoverability</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Optimized performance and reduced cost</a:t>
            </a:r>
            <a:endParaRPr sz="2000">
              <a:solidFill>
                <a:srgbClr val="1B5161"/>
              </a:solidFill>
              <a:latin typeface="DM Sans Medium"/>
              <a:ea typeface="DM Sans Medium"/>
              <a:cs typeface="DM Sans Medium"/>
              <a:sym typeface="DM Sans Medium"/>
            </a:endParaRPr>
          </a:p>
          <a:p>
            <a:pPr indent="0" lvl="0" marL="0" rtl="0" algn="l">
              <a:spcBef>
                <a:spcPts val="1100"/>
              </a:spcBef>
              <a:spcAft>
                <a:spcPts val="6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g2770e6e974f_0_1504"/>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41" name="Google Shape;2441;g2770e6e974f_0_1504"/>
          <p:cNvSpPr txBox="1"/>
          <p:nvPr>
            <p:ph type="title"/>
          </p:nvPr>
        </p:nvSpPr>
        <p:spPr>
          <a:xfrm>
            <a:off x="498908" y="52244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Unity Catalog - Key Capabilities</a:t>
            </a:r>
            <a:endParaRPr sz="3400"/>
          </a:p>
        </p:txBody>
      </p:sp>
      <p:sp>
        <p:nvSpPr>
          <p:cNvPr id="2442" name="Google Shape;2442;g2770e6e974f_0_1504"/>
          <p:cNvSpPr txBox="1"/>
          <p:nvPr/>
        </p:nvSpPr>
        <p:spPr>
          <a:xfrm>
            <a:off x="498900" y="1580725"/>
            <a:ext cx="7768500" cy="31119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chemeClr val="accent1"/>
              </a:buClr>
              <a:buSzPts val="2200"/>
              <a:buFont typeface="DM Sans"/>
              <a:buChar char="●"/>
            </a:pPr>
            <a:r>
              <a:rPr lang="en-US" sz="2200">
                <a:latin typeface="DM Sans"/>
                <a:ea typeface="DM Sans"/>
                <a:cs typeface="DM Sans"/>
                <a:sym typeface="DM Sans"/>
              </a:rPr>
              <a:t>Centralized metadata and user management</a:t>
            </a:r>
            <a:endParaRPr sz="2200">
              <a:solidFill>
                <a:schemeClr val="accent2"/>
              </a:solidFill>
              <a:latin typeface="DM Sans"/>
              <a:ea typeface="DM Sans"/>
              <a:cs typeface="DM Sans"/>
              <a:sym typeface="DM Sans"/>
            </a:endParaRPr>
          </a:p>
          <a:p>
            <a:pPr indent="-368300" lvl="0" marL="457200" marR="0" rtl="0" algn="l">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Centralized data access controls</a:t>
            </a:r>
            <a:endParaRPr sz="2200">
              <a:latin typeface="DM Sans"/>
              <a:ea typeface="DM Sans"/>
              <a:cs typeface="DM Sans"/>
              <a:sym typeface="DM Sans"/>
            </a:endParaRPr>
          </a:p>
          <a:p>
            <a:pPr indent="-368300" lvl="0" marL="457200" marR="0" rtl="0" algn="l">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Data lineage</a:t>
            </a:r>
            <a:endParaRPr b="1" baseline="30000" sz="2200">
              <a:solidFill>
                <a:schemeClr val="accent1"/>
              </a:solidFill>
              <a:latin typeface="DM Sans"/>
              <a:ea typeface="DM Sans"/>
              <a:cs typeface="DM Sans"/>
              <a:sym typeface="DM Sans"/>
            </a:endParaRPr>
          </a:p>
          <a:p>
            <a:pPr indent="-368300" lvl="0" marL="457200" rtl="0" algn="l">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Data access auditing</a:t>
            </a:r>
            <a:endParaRPr sz="2200">
              <a:latin typeface="DM Sans"/>
              <a:ea typeface="DM Sans"/>
              <a:cs typeface="DM Sans"/>
              <a:sym typeface="DM Sans"/>
            </a:endParaRPr>
          </a:p>
          <a:p>
            <a:pPr indent="-368300" lvl="0" marL="457200" rtl="0" algn="l">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Data search and discovery</a:t>
            </a:r>
            <a:endParaRPr sz="2200">
              <a:latin typeface="DM Sans"/>
              <a:ea typeface="DM Sans"/>
              <a:cs typeface="DM Sans"/>
              <a:sym typeface="DM Sans"/>
            </a:endParaRPr>
          </a:p>
          <a:p>
            <a:pPr indent="-368300" lvl="0" marL="457200" rtl="0" algn="l">
              <a:lnSpc>
                <a:spcPct val="115000"/>
              </a:lnSpc>
              <a:spcBef>
                <a:spcPts val="1000"/>
              </a:spcBef>
              <a:spcAft>
                <a:spcPts val="1000"/>
              </a:spcAft>
              <a:buClr>
                <a:schemeClr val="accent1"/>
              </a:buClr>
              <a:buSzPts val="2200"/>
              <a:buFont typeface="DM Sans"/>
              <a:buChar char="●"/>
            </a:pPr>
            <a:r>
              <a:rPr lang="en-US" sz="2200">
                <a:latin typeface="DM Sans"/>
                <a:ea typeface="DM Sans"/>
                <a:cs typeface="DM Sans"/>
                <a:sym typeface="DM Sans"/>
              </a:rPr>
              <a:t>Secure data sharing with Delta Sharing</a:t>
            </a:r>
            <a:endParaRPr sz="2200">
              <a:latin typeface="DM Sans"/>
              <a:ea typeface="DM Sans"/>
              <a:cs typeface="DM Sans"/>
              <a:sym typeface="DM Sans"/>
            </a:endParaRPr>
          </a:p>
        </p:txBody>
      </p:sp>
      <p:grpSp>
        <p:nvGrpSpPr>
          <p:cNvPr id="2443" name="Google Shape;2443;g2770e6e974f_0_1504"/>
          <p:cNvGrpSpPr/>
          <p:nvPr/>
        </p:nvGrpSpPr>
        <p:grpSpPr>
          <a:xfrm>
            <a:off x="9013498" y="1743250"/>
            <a:ext cx="2540238" cy="3132450"/>
            <a:chOff x="9142700" y="1762925"/>
            <a:chExt cx="2541000" cy="3132450"/>
          </a:xfrm>
        </p:grpSpPr>
        <p:sp>
          <p:nvSpPr>
            <p:cNvPr id="2444" name="Google Shape;2444;g2770e6e974f_0_1504"/>
            <p:cNvSpPr/>
            <p:nvPr/>
          </p:nvSpPr>
          <p:spPr>
            <a:xfrm>
              <a:off x="9142700" y="1762925"/>
              <a:ext cx="2541000" cy="1433700"/>
            </a:xfrm>
            <a:prstGeom prst="rect">
              <a:avLst/>
            </a:prstGeom>
            <a:solidFill>
              <a:srgbClr val="EEED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g2770e6e974f_0_1504"/>
            <p:cNvSpPr/>
            <p:nvPr/>
          </p:nvSpPr>
          <p:spPr>
            <a:xfrm>
              <a:off x="9273200" y="2569744"/>
              <a:ext cx="978900" cy="5247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solidFill>
                    <a:srgbClr val="1B3139"/>
                  </a:solidFill>
                  <a:latin typeface="DM Sans Medium"/>
                  <a:ea typeface="DM Sans Medium"/>
                  <a:cs typeface="DM Sans Medium"/>
                  <a:sym typeface="DM Sans Medium"/>
                </a:rPr>
                <a:t>Databricks</a:t>
              </a:r>
              <a:br>
                <a:rPr lang="en-US" sz="1200">
                  <a:solidFill>
                    <a:srgbClr val="1B3139"/>
                  </a:solidFill>
                  <a:latin typeface="DM Sans Medium"/>
                  <a:ea typeface="DM Sans Medium"/>
                  <a:cs typeface="DM Sans Medium"/>
                  <a:sym typeface="DM Sans Medium"/>
                </a:rPr>
              </a:br>
              <a:r>
                <a:rPr lang="en-US" sz="1200">
                  <a:solidFill>
                    <a:srgbClr val="1B3139"/>
                  </a:solidFill>
                  <a:latin typeface="DM Sans Medium"/>
                  <a:ea typeface="DM Sans Medium"/>
                  <a:cs typeface="DM Sans Medium"/>
                  <a:sym typeface="DM Sans Medium"/>
                </a:rPr>
                <a:t>Workspace</a:t>
              </a:r>
              <a:endParaRPr sz="1200">
                <a:solidFill>
                  <a:srgbClr val="1B3139"/>
                </a:solidFill>
                <a:latin typeface="DM Sans"/>
                <a:ea typeface="DM Sans"/>
                <a:cs typeface="DM Sans"/>
                <a:sym typeface="DM Sans"/>
              </a:endParaRPr>
            </a:p>
          </p:txBody>
        </p:sp>
        <p:sp>
          <p:nvSpPr>
            <p:cNvPr id="2446" name="Google Shape;2446;g2770e6e974f_0_1504"/>
            <p:cNvSpPr/>
            <p:nvPr/>
          </p:nvSpPr>
          <p:spPr>
            <a:xfrm>
              <a:off x="10586748" y="2569744"/>
              <a:ext cx="978900" cy="5247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solidFill>
                    <a:srgbClr val="1B3139"/>
                  </a:solidFill>
                  <a:latin typeface="DM Sans Medium"/>
                  <a:ea typeface="DM Sans Medium"/>
                  <a:cs typeface="DM Sans Medium"/>
                  <a:sym typeface="DM Sans Medium"/>
                </a:rPr>
                <a:t>Databricks</a:t>
              </a:r>
              <a:br>
                <a:rPr lang="en-US" sz="1200">
                  <a:solidFill>
                    <a:srgbClr val="1B3139"/>
                  </a:solidFill>
                  <a:latin typeface="DM Sans Medium"/>
                  <a:ea typeface="DM Sans Medium"/>
                  <a:cs typeface="DM Sans Medium"/>
                  <a:sym typeface="DM Sans Medium"/>
                </a:rPr>
              </a:br>
              <a:r>
                <a:rPr lang="en-US" sz="1200">
                  <a:solidFill>
                    <a:srgbClr val="1B3139"/>
                  </a:solidFill>
                  <a:latin typeface="DM Sans Medium"/>
                  <a:ea typeface="DM Sans Medium"/>
                  <a:cs typeface="DM Sans Medium"/>
                  <a:sym typeface="DM Sans Medium"/>
                </a:rPr>
                <a:t>Workspace</a:t>
              </a:r>
              <a:endParaRPr sz="1200">
                <a:solidFill>
                  <a:srgbClr val="1B3139"/>
                </a:solidFill>
                <a:latin typeface="DM Sans"/>
                <a:ea typeface="DM Sans"/>
                <a:cs typeface="DM Sans"/>
                <a:sym typeface="DM Sans"/>
              </a:endParaRPr>
            </a:p>
          </p:txBody>
        </p:sp>
        <p:sp>
          <p:nvSpPr>
            <p:cNvPr id="2447" name="Google Shape;2447;g2770e6e974f_0_1504"/>
            <p:cNvSpPr/>
            <p:nvPr/>
          </p:nvSpPr>
          <p:spPr>
            <a:xfrm>
              <a:off x="9273200" y="1884131"/>
              <a:ext cx="2292600" cy="4962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cxnSp>
          <p:nvCxnSpPr>
            <p:cNvPr id="2448" name="Google Shape;2448;g2770e6e974f_0_1504"/>
            <p:cNvCxnSpPr/>
            <p:nvPr/>
          </p:nvCxnSpPr>
          <p:spPr>
            <a:xfrm>
              <a:off x="9762656" y="2385055"/>
              <a:ext cx="0" cy="189600"/>
            </a:xfrm>
            <a:prstGeom prst="straightConnector1">
              <a:avLst/>
            </a:prstGeom>
            <a:noFill/>
            <a:ln cap="flat" cmpd="sng" w="9525">
              <a:solidFill>
                <a:srgbClr val="1B5162"/>
              </a:solidFill>
              <a:prstDash val="solid"/>
              <a:round/>
              <a:headEnd len="med" w="med" type="none"/>
              <a:tailEnd len="med" w="med" type="triangle"/>
            </a:ln>
          </p:spPr>
        </p:cxnSp>
        <p:cxnSp>
          <p:nvCxnSpPr>
            <p:cNvPr id="2449" name="Google Shape;2449;g2770e6e974f_0_1504"/>
            <p:cNvCxnSpPr/>
            <p:nvPr/>
          </p:nvCxnSpPr>
          <p:spPr>
            <a:xfrm>
              <a:off x="11076189" y="2385055"/>
              <a:ext cx="0" cy="189600"/>
            </a:xfrm>
            <a:prstGeom prst="straightConnector1">
              <a:avLst/>
            </a:prstGeom>
            <a:noFill/>
            <a:ln cap="flat" cmpd="sng" w="9525">
              <a:solidFill>
                <a:srgbClr val="1B5162"/>
              </a:solidFill>
              <a:prstDash val="solid"/>
              <a:round/>
              <a:headEnd len="med" w="med" type="none"/>
              <a:tailEnd len="med" w="med" type="triangle"/>
            </a:ln>
          </p:spPr>
        </p:cxnSp>
        <p:sp>
          <p:nvSpPr>
            <p:cNvPr id="2450" name="Google Shape;2450;g2770e6e974f_0_1504"/>
            <p:cNvSpPr/>
            <p:nvPr/>
          </p:nvSpPr>
          <p:spPr>
            <a:xfrm>
              <a:off x="9142700" y="3410075"/>
              <a:ext cx="2541000" cy="647100"/>
            </a:xfrm>
            <a:prstGeom prst="rect">
              <a:avLst/>
            </a:prstGeom>
            <a:solidFill>
              <a:srgbClr val="EEED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Consolas"/>
                  <a:ea typeface="Consolas"/>
                  <a:cs typeface="Consolas"/>
                  <a:sym typeface="Consolas"/>
                </a:rPr>
                <a:t>GRANT … ON … TO …</a:t>
              </a:r>
              <a:endParaRPr sz="1200">
                <a:latin typeface="Consolas"/>
                <a:ea typeface="Consolas"/>
                <a:cs typeface="Consolas"/>
                <a:sym typeface="Consolas"/>
              </a:endParaRPr>
            </a:p>
            <a:p>
              <a:pPr indent="0" lvl="0" marL="0" rtl="0" algn="ctr">
                <a:spcBef>
                  <a:spcPts val="0"/>
                </a:spcBef>
                <a:spcAft>
                  <a:spcPts val="0"/>
                </a:spcAft>
                <a:buNone/>
              </a:pPr>
              <a:r>
                <a:rPr lang="en-US" sz="1200">
                  <a:latin typeface="Consolas"/>
                  <a:ea typeface="Consolas"/>
                  <a:cs typeface="Consolas"/>
                  <a:sym typeface="Consolas"/>
                </a:rPr>
                <a:t>REVOKE … ON … FROM …</a:t>
              </a:r>
              <a:endParaRPr sz="1200">
                <a:latin typeface="Consolas"/>
                <a:ea typeface="Consolas"/>
                <a:cs typeface="Consolas"/>
                <a:sym typeface="Consolas"/>
              </a:endParaRPr>
            </a:p>
          </p:txBody>
        </p:sp>
        <p:sp>
          <p:nvSpPr>
            <p:cNvPr id="2451" name="Google Shape;2451;g2770e6e974f_0_1504"/>
            <p:cNvSpPr/>
            <p:nvPr/>
          </p:nvSpPr>
          <p:spPr>
            <a:xfrm>
              <a:off x="9142700" y="4248275"/>
              <a:ext cx="2541000" cy="647100"/>
            </a:xfrm>
            <a:prstGeom prst="rect">
              <a:avLst/>
            </a:prstGeom>
            <a:solidFill>
              <a:srgbClr val="EEED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US" sz="1200">
                  <a:latin typeface="Barlow"/>
                  <a:ea typeface="Barlow"/>
                  <a:cs typeface="Barlow"/>
                  <a:sym typeface="Barlow"/>
                </a:rPr>
                <a:t>Catalogs, Databases (schemas), Tables, Views, Storage credentials, External locations</a:t>
              </a:r>
              <a:endParaRPr sz="1300">
                <a:latin typeface="Consolas"/>
                <a:ea typeface="Consolas"/>
                <a:cs typeface="Consolas"/>
                <a:sym typeface="Consolas"/>
              </a:endParaRPr>
            </a:p>
          </p:txBody>
        </p:sp>
      </p:grpSp>
      <p:pic>
        <p:nvPicPr>
          <p:cNvPr descr="Databricks · GitHub" id="2452" name="Google Shape;2452;g2770e6e974f_0_1504"/>
          <p:cNvPicPr preferRelativeResize="0"/>
          <p:nvPr/>
        </p:nvPicPr>
        <p:blipFill>
          <a:blip r:embed="rId3">
            <a:alphaModFix/>
          </a:blip>
          <a:stretch>
            <a:fillRect/>
          </a:stretch>
        </p:blipFill>
        <p:spPr>
          <a:xfrm>
            <a:off x="9221825" y="1932673"/>
            <a:ext cx="344950" cy="3449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6" name="Shape 2456"/>
        <p:cNvGrpSpPr/>
        <p:nvPr/>
      </p:nvGrpSpPr>
      <p:grpSpPr>
        <a:xfrm>
          <a:off x="0" y="0"/>
          <a:ext cx="0" cy="0"/>
          <a:chOff x="0" y="0"/>
          <a:chExt cx="0" cy="0"/>
        </a:xfrm>
      </p:grpSpPr>
      <p:sp>
        <p:nvSpPr>
          <p:cNvPr id="2457" name="Google Shape;2457;g2770e6e974f_0_1520"/>
          <p:cNvSpPr/>
          <p:nvPr/>
        </p:nvSpPr>
        <p:spPr>
          <a:xfrm>
            <a:off x="3140200" y="2952100"/>
            <a:ext cx="1772400" cy="3323400"/>
          </a:xfrm>
          <a:prstGeom prst="roundRect">
            <a:avLst>
              <a:gd fmla="val 102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 2</a:t>
            </a:r>
            <a:endParaRPr>
              <a:solidFill>
                <a:schemeClr val="dk1"/>
              </a:solidFill>
              <a:latin typeface="DM Sans"/>
              <a:ea typeface="DM Sans"/>
              <a:cs typeface="DM Sans"/>
              <a:sym typeface="DM Sans"/>
            </a:endParaRPr>
          </a:p>
        </p:txBody>
      </p:sp>
      <p:sp>
        <p:nvSpPr>
          <p:cNvPr id="2458" name="Google Shape;2458;g2770e6e974f_0_1520"/>
          <p:cNvSpPr txBox="1"/>
          <p:nvPr>
            <p:ph type="title"/>
          </p:nvPr>
        </p:nvSpPr>
        <p:spPr>
          <a:xfrm>
            <a:off x="707635" y="535600"/>
            <a:ext cx="11158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UC Spans the Entire Organization</a:t>
            </a:r>
            <a:endParaRPr sz="3400"/>
          </a:p>
        </p:txBody>
      </p:sp>
      <p:sp>
        <p:nvSpPr>
          <p:cNvPr id="2459" name="Google Shape;2459;g2770e6e974f_0_1520"/>
          <p:cNvSpPr txBox="1"/>
          <p:nvPr>
            <p:ph idx="12" type="sldNum"/>
          </p:nvPr>
        </p:nvSpPr>
        <p:spPr>
          <a:xfrm>
            <a:off x="10871902" y="6351634"/>
            <a:ext cx="6672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60" name="Google Shape;2460;g2770e6e974f_0_1520"/>
          <p:cNvSpPr/>
          <p:nvPr/>
        </p:nvSpPr>
        <p:spPr>
          <a:xfrm>
            <a:off x="289079" y="1970075"/>
            <a:ext cx="5086200" cy="55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800">
                <a:solidFill>
                  <a:srgbClr val="1B5162"/>
                </a:solidFill>
                <a:latin typeface="DM Sans Medium"/>
                <a:ea typeface="DM Sans Medium"/>
                <a:cs typeface="DM Sans Medium"/>
                <a:sym typeface="DM Sans Medium"/>
              </a:rPr>
              <a:t>Without Unity Catalog</a:t>
            </a:r>
            <a:endParaRPr sz="2800">
              <a:solidFill>
                <a:srgbClr val="1B5162"/>
              </a:solidFill>
              <a:latin typeface="DM Sans Medium"/>
              <a:ea typeface="DM Sans Medium"/>
              <a:cs typeface="DM Sans Medium"/>
              <a:sym typeface="DM Sans Medium"/>
            </a:endParaRPr>
          </a:p>
        </p:txBody>
      </p:sp>
      <p:sp>
        <p:nvSpPr>
          <p:cNvPr id="2461" name="Google Shape;2461;g2770e6e974f_0_1520"/>
          <p:cNvSpPr/>
          <p:nvPr/>
        </p:nvSpPr>
        <p:spPr>
          <a:xfrm>
            <a:off x="5850236" y="1970075"/>
            <a:ext cx="5086200" cy="5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1B5162"/>
                </a:solidFill>
                <a:latin typeface="DM Sans Medium"/>
                <a:ea typeface="DM Sans Medium"/>
                <a:cs typeface="DM Sans Medium"/>
                <a:sym typeface="DM Sans Medium"/>
              </a:rPr>
              <a:t>With Unity Catalog</a:t>
            </a:r>
            <a:endParaRPr sz="2800">
              <a:solidFill>
                <a:srgbClr val="1B5162"/>
              </a:solidFill>
              <a:latin typeface="DM Sans Medium"/>
              <a:ea typeface="DM Sans Medium"/>
              <a:cs typeface="DM Sans Medium"/>
              <a:sym typeface="DM Sans Medium"/>
            </a:endParaRPr>
          </a:p>
        </p:txBody>
      </p:sp>
      <p:sp>
        <p:nvSpPr>
          <p:cNvPr id="2462" name="Google Shape;2462;g2770e6e974f_0_1520"/>
          <p:cNvSpPr txBox="1"/>
          <p:nvPr>
            <p:ph idx="1" type="subTitle"/>
          </p:nvPr>
        </p:nvSpPr>
        <p:spPr>
          <a:xfrm>
            <a:off x="707635" y="1174700"/>
            <a:ext cx="10817400" cy="583500"/>
          </a:xfrm>
          <a:prstGeom prst="rect">
            <a:avLst/>
          </a:prstGeom>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300">
                <a:solidFill>
                  <a:srgbClr val="1B5162"/>
                </a:solidFill>
                <a:latin typeface="DM Sans"/>
                <a:ea typeface="DM Sans"/>
                <a:cs typeface="DM Sans"/>
                <a:sym typeface="DM Sans"/>
              </a:rPr>
              <a:t>One metadata layer across file and database sources </a:t>
            </a:r>
            <a:r>
              <a:rPr b="1" lang="en-US" sz="2300">
                <a:solidFill>
                  <a:srgbClr val="1B5162"/>
                </a:solidFill>
                <a:latin typeface="DM Sans"/>
                <a:ea typeface="DM Sans"/>
                <a:cs typeface="DM Sans"/>
                <a:sym typeface="DM Sans"/>
              </a:rPr>
              <a:t>superpowers</a:t>
            </a:r>
            <a:r>
              <a:rPr lang="en-US" sz="2300">
                <a:solidFill>
                  <a:srgbClr val="1B5162"/>
                </a:solidFill>
                <a:latin typeface="DM Sans"/>
                <a:ea typeface="DM Sans"/>
                <a:cs typeface="DM Sans"/>
                <a:sym typeface="DM Sans"/>
              </a:rPr>
              <a:t> governance</a:t>
            </a:r>
            <a:endParaRPr sz="2300"/>
          </a:p>
        </p:txBody>
      </p:sp>
      <p:sp>
        <p:nvSpPr>
          <p:cNvPr id="2463" name="Google Shape;2463;g2770e6e974f_0_1520"/>
          <p:cNvSpPr/>
          <p:nvPr/>
        </p:nvSpPr>
        <p:spPr>
          <a:xfrm>
            <a:off x="771100" y="2952100"/>
            <a:ext cx="1772400" cy="3323400"/>
          </a:xfrm>
          <a:prstGeom prst="roundRect">
            <a:avLst>
              <a:gd fmla="val 102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 1</a:t>
            </a:r>
            <a:endParaRPr>
              <a:solidFill>
                <a:schemeClr val="dk1"/>
              </a:solidFill>
              <a:latin typeface="DM Sans"/>
              <a:ea typeface="DM Sans"/>
              <a:cs typeface="DM Sans"/>
              <a:sym typeface="DM Sans"/>
            </a:endParaRPr>
          </a:p>
        </p:txBody>
      </p:sp>
      <p:sp>
        <p:nvSpPr>
          <p:cNvPr id="2464" name="Google Shape;2464;g2770e6e974f_0_1520"/>
          <p:cNvSpPr/>
          <p:nvPr/>
        </p:nvSpPr>
        <p:spPr>
          <a:xfrm>
            <a:off x="6538562" y="4451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465" name="Google Shape;2465;g2770e6e974f_0_1520"/>
          <p:cNvSpPr/>
          <p:nvPr/>
        </p:nvSpPr>
        <p:spPr>
          <a:xfrm>
            <a:off x="9136255" y="4451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466" name="Google Shape;2466;g2770e6e974f_0_1520"/>
          <p:cNvSpPr/>
          <p:nvPr/>
        </p:nvSpPr>
        <p:spPr>
          <a:xfrm>
            <a:off x="5709075" y="2875900"/>
            <a:ext cx="5968500" cy="1022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sp>
        <p:nvSpPr>
          <p:cNvPr id="2467" name="Google Shape;2467;g2770e6e974f_0_1520"/>
          <p:cNvSpPr/>
          <p:nvPr/>
        </p:nvSpPr>
        <p:spPr>
          <a:xfrm>
            <a:off x="6401917" y="3336470"/>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2468" name="Google Shape;2468;g2770e6e974f_0_1520"/>
          <p:cNvSpPr/>
          <p:nvPr/>
        </p:nvSpPr>
        <p:spPr>
          <a:xfrm>
            <a:off x="7631002" y="3336475"/>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2469" name="Google Shape;2469;g2770e6e974f_0_1520"/>
          <p:cNvSpPr/>
          <p:nvPr/>
        </p:nvSpPr>
        <p:spPr>
          <a:xfrm>
            <a:off x="7298227" y="41408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g2770e6e974f_0_1520"/>
          <p:cNvSpPr/>
          <p:nvPr/>
        </p:nvSpPr>
        <p:spPr>
          <a:xfrm>
            <a:off x="9943907" y="41408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g2770e6e974f_0_1520"/>
          <p:cNvSpPr/>
          <p:nvPr/>
        </p:nvSpPr>
        <p:spPr>
          <a:xfrm>
            <a:off x="6729585" y="5232250"/>
            <a:ext cx="12945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2" name="Google Shape;2472;g2770e6e974f_0_1520"/>
          <p:cNvSpPr/>
          <p:nvPr/>
        </p:nvSpPr>
        <p:spPr>
          <a:xfrm>
            <a:off x="9325274" y="5232250"/>
            <a:ext cx="12945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3" name="Google Shape;2473;g2770e6e974f_0_1520"/>
          <p:cNvSpPr/>
          <p:nvPr/>
        </p:nvSpPr>
        <p:spPr>
          <a:xfrm>
            <a:off x="1009675" y="390542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2474" name="Google Shape;2474;g2770e6e974f_0_1520"/>
          <p:cNvSpPr/>
          <p:nvPr/>
        </p:nvSpPr>
        <p:spPr>
          <a:xfrm>
            <a:off x="1009675" y="447470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2475" name="Google Shape;2475;g2770e6e974f_0_1520"/>
          <p:cNvSpPr/>
          <p:nvPr/>
        </p:nvSpPr>
        <p:spPr>
          <a:xfrm>
            <a:off x="1009675" y="561325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6" name="Google Shape;2476;g2770e6e974f_0_1520"/>
          <p:cNvSpPr/>
          <p:nvPr/>
        </p:nvSpPr>
        <p:spPr>
          <a:xfrm>
            <a:off x="3379297" y="390542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2477" name="Google Shape;2477;g2770e6e974f_0_1520"/>
          <p:cNvSpPr/>
          <p:nvPr/>
        </p:nvSpPr>
        <p:spPr>
          <a:xfrm>
            <a:off x="3379297" y="447470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2478" name="Google Shape;2478;g2770e6e974f_0_1520"/>
          <p:cNvSpPr/>
          <p:nvPr/>
        </p:nvSpPr>
        <p:spPr>
          <a:xfrm>
            <a:off x="3379297" y="561325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9" name="Google Shape;2479;g2770e6e974f_0_1520"/>
          <p:cNvSpPr/>
          <p:nvPr/>
        </p:nvSpPr>
        <p:spPr>
          <a:xfrm>
            <a:off x="1009675" y="50439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sp>
        <p:nvSpPr>
          <p:cNvPr id="2480" name="Google Shape;2480;g2770e6e974f_0_1520"/>
          <p:cNvSpPr/>
          <p:nvPr/>
        </p:nvSpPr>
        <p:spPr>
          <a:xfrm>
            <a:off x="3379297" y="50439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sp>
        <p:nvSpPr>
          <p:cNvPr id="2481" name="Google Shape;2481;g2770e6e974f_0_1520"/>
          <p:cNvSpPr/>
          <p:nvPr/>
        </p:nvSpPr>
        <p:spPr>
          <a:xfrm>
            <a:off x="10240972" y="33364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pic>
        <p:nvPicPr>
          <p:cNvPr descr="Databricks · GitHub" id="2482" name="Google Shape;2482;g2770e6e974f_0_1520"/>
          <p:cNvPicPr preferRelativeResize="0"/>
          <p:nvPr/>
        </p:nvPicPr>
        <p:blipFill>
          <a:blip r:embed="rId3">
            <a:alphaModFix/>
          </a:blip>
          <a:stretch>
            <a:fillRect/>
          </a:stretch>
        </p:blipFill>
        <p:spPr>
          <a:xfrm>
            <a:off x="5811526" y="2952091"/>
            <a:ext cx="457200" cy="457200"/>
          </a:xfrm>
          <a:prstGeom prst="rect">
            <a:avLst/>
          </a:prstGeom>
          <a:noFill/>
          <a:ln>
            <a:noFill/>
          </a:ln>
        </p:spPr>
      </p:pic>
      <p:sp>
        <p:nvSpPr>
          <p:cNvPr id="2483" name="Google Shape;2483;g2770e6e974f_0_1520"/>
          <p:cNvSpPr/>
          <p:nvPr/>
        </p:nvSpPr>
        <p:spPr>
          <a:xfrm>
            <a:off x="8860087" y="33364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Foreign Databases</a:t>
            </a:r>
            <a:endParaRPr sz="1100">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pic>
        <p:nvPicPr>
          <p:cNvPr id="2488" name="Google Shape;2488;g2770e6e974f_0_1550"/>
          <p:cNvPicPr preferRelativeResize="0"/>
          <p:nvPr/>
        </p:nvPicPr>
        <p:blipFill>
          <a:blip r:embed="rId3">
            <a:alphaModFix/>
          </a:blip>
          <a:stretch>
            <a:fillRect/>
          </a:stretch>
        </p:blipFill>
        <p:spPr>
          <a:xfrm>
            <a:off x="7750250" y="1978475"/>
            <a:ext cx="4298875" cy="3313700"/>
          </a:xfrm>
          <a:prstGeom prst="rect">
            <a:avLst/>
          </a:prstGeom>
          <a:noFill/>
          <a:ln>
            <a:noFill/>
          </a:ln>
        </p:spPr>
      </p:pic>
      <p:sp>
        <p:nvSpPr>
          <p:cNvPr id="2489" name="Google Shape;2489;g2770e6e974f_0_1550"/>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90" name="Google Shape;2490;g2770e6e974f_0_1550"/>
          <p:cNvSpPr txBox="1"/>
          <p:nvPr>
            <p:ph type="title"/>
          </p:nvPr>
        </p:nvSpPr>
        <p:spPr>
          <a:xfrm>
            <a:off x="707625" y="431800"/>
            <a:ext cx="11442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Governed namespace across file and database sources</a:t>
            </a:r>
            <a:endParaRPr sz="3400"/>
          </a:p>
        </p:txBody>
      </p:sp>
      <p:cxnSp>
        <p:nvCxnSpPr>
          <p:cNvPr id="2491" name="Google Shape;2491;g2770e6e974f_0_1550"/>
          <p:cNvCxnSpPr>
            <a:stCxn id="2492" idx="3"/>
            <a:endCxn id="2493" idx="1"/>
          </p:cNvCxnSpPr>
          <p:nvPr/>
        </p:nvCxnSpPr>
        <p:spPr>
          <a:xfrm flipH="1" rot="10800000">
            <a:off x="6065130" y="3272517"/>
            <a:ext cx="2084400" cy="544200"/>
          </a:xfrm>
          <a:prstGeom prst="bentConnector3">
            <a:avLst>
              <a:gd fmla="val 50003" name="adj1"/>
            </a:avLst>
          </a:prstGeom>
          <a:noFill/>
          <a:ln cap="flat" cmpd="sng" w="9525">
            <a:solidFill>
              <a:schemeClr val="accent2"/>
            </a:solidFill>
            <a:prstDash val="solid"/>
            <a:round/>
            <a:headEnd len="med" w="med" type="none"/>
            <a:tailEnd len="med" w="med" type="none"/>
          </a:ln>
        </p:spPr>
      </p:cxnSp>
      <p:sp>
        <p:nvSpPr>
          <p:cNvPr id="2494" name="Google Shape;2494;g2770e6e974f_0_1550"/>
          <p:cNvSpPr txBox="1"/>
          <p:nvPr/>
        </p:nvSpPr>
        <p:spPr>
          <a:xfrm>
            <a:off x="990600" y="5193225"/>
            <a:ext cx="885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1"/>
                </a:solidFill>
                <a:latin typeface="Consolas"/>
                <a:ea typeface="Consolas"/>
                <a:cs typeface="Consolas"/>
                <a:sym typeface="Consolas"/>
              </a:rPr>
              <a:t>main.paul.red_wine</a:t>
            </a:r>
            <a:r>
              <a:rPr lang="en-US" sz="1300">
                <a:solidFill>
                  <a:schemeClr val="dk1"/>
                </a:solidFill>
                <a:latin typeface="Consolas"/>
                <a:ea typeface="Consolas"/>
                <a:cs typeface="Consolas"/>
                <a:sym typeface="Consolas"/>
              </a:rPr>
              <a:t>;  -- &lt;catalog&gt;.&lt;database&gt;.&lt;table&gt; </a:t>
            </a:r>
            <a:endParaRPr sz="1300">
              <a:solidFill>
                <a:schemeClr val="dk1"/>
              </a:solidFill>
              <a:latin typeface="Consolas"/>
              <a:ea typeface="Consolas"/>
              <a:cs typeface="Consolas"/>
              <a:sym typeface="Consolas"/>
            </a:endParaRPr>
          </a:p>
        </p:txBody>
      </p:sp>
      <p:sp>
        <p:nvSpPr>
          <p:cNvPr id="2495" name="Google Shape;2495;g2770e6e974f_0_1550"/>
          <p:cNvSpPr txBox="1"/>
          <p:nvPr/>
        </p:nvSpPr>
        <p:spPr>
          <a:xfrm>
            <a:off x="990600" y="5646625"/>
            <a:ext cx="6409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5"/>
                </a:solidFill>
                <a:latin typeface="Consolas"/>
                <a:ea typeface="Consolas"/>
                <a:cs typeface="Consolas"/>
                <a:sym typeface="Consolas"/>
              </a:rPr>
              <a:t>hive_metastore.default.customers</a:t>
            </a:r>
            <a:r>
              <a:rPr lang="en-U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2496" name="Google Shape;2496;g2770e6e974f_0_1550"/>
          <p:cNvSpPr/>
          <p:nvPr/>
        </p:nvSpPr>
        <p:spPr>
          <a:xfrm>
            <a:off x="361625" y="3527350"/>
            <a:ext cx="12657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5"/>
                </a:solidFill>
                <a:latin typeface="DM Sans"/>
                <a:ea typeface="DM Sans"/>
                <a:cs typeface="DM Sans"/>
                <a:sym typeface="DM Sans"/>
              </a:rPr>
              <a:t>default</a:t>
            </a:r>
            <a:br>
              <a:rPr lang="en-US">
                <a:solidFill>
                  <a:schemeClr val="accent5"/>
                </a:solidFill>
                <a:latin typeface="DM Sans"/>
                <a:ea typeface="DM Sans"/>
                <a:cs typeface="DM Sans"/>
                <a:sym typeface="DM Sans"/>
              </a:rPr>
            </a:br>
            <a:r>
              <a:rPr lang="en-US">
                <a:solidFill>
                  <a:schemeClr val="accent5"/>
                </a:solidFill>
                <a:latin typeface="DM Sans"/>
                <a:ea typeface="DM Sans"/>
                <a:cs typeface="DM Sans"/>
                <a:sym typeface="DM Sans"/>
              </a:rPr>
              <a:t>(database)</a:t>
            </a:r>
            <a:endParaRPr>
              <a:solidFill>
                <a:schemeClr val="accent5"/>
              </a:solidFill>
              <a:latin typeface="DM Sans"/>
              <a:ea typeface="DM Sans"/>
              <a:cs typeface="DM Sans"/>
              <a:sym typeface="DM Sans"/>
            </a:endParaRPr>
          </a:p>
        </p:txBody>
      </p:sp>
      <p:sp>
        <p:nvSpPr>
          <p:cNvPr id="2497" name="Google Shape;2497;g2770e6e974f_0_1550"/>
          <p:cNvSpPr/>
          <p:nvPr/>
        </p:nvSpPr>
        <p:spPr>
          <a:xfrm>
            <a:off x="361625" y="4519225"/>
            <a:ext cx="12657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5"/>
                </a:solidFill>
                <a:latin typeface="DM Sans"/>
                <a:ea typeface="DM Sans"/>
                <a:cs typeface="DM Sans"/>
                <a:sym typeface="DM Sans"/>
              </a:rPr>
              <a:t>customers</a:t>
            </a:r>
            <a:endParaRPr>
              <a:solidFill>
                <a:schemeClr val="accent5"/>
              </a:solidFill>
              <a:latin typeface="DM Sans"/>
              <a:ea typeface="DM Sans"/>
              <a:cs typeface="DM Sans"/>
              <a:sym typeface="DM Sans"/>
            </a:endParaRPr>
          </a:p>
          <a:p>
            <a:pPr indent="0" lvl="0" marL="0" rtl="0" algn="ctr">
              <a:spcBef>
                <a:spcPts val="0"/>
              </a:spcBef>
              <a:spcAft>
                <a:spcPts val="0"/>
              </a:spcAft>
              <a:buNone/>
            </a:pPr>
            <a:r>
              <a:rPr lang="en-US">
                <a:solidFill>
                  <a:schemeClr val="accent5"/>
                </a:solidFill>
                <a:latin typeface="DM Sans"/>
                <a:ea typeface="DM Sans"/>
                <a:cs typeface="DM Sans"/>
                <a:sym typeface="DM Sans"/>
              </a:rPr>
              <a:t>(table)</a:t>
            </a:r>
            <a:endParaRPr>
              <a:solidFill>
                <a:schemeClr val="accent5"/>
              </a:solidFill>
              <a:latin typeface="DM Sans"/>
              <a:ea typeface="DM Sans"/>
              <a:cs typeface="DM Sans"/>
              <a:sym typeface="DM Sans"/>
            </a:endParaRPr>
          </a:p>
        </p:txBody>
      </p:sp>
      <p:cxnSp>
        <p:nvCxnSpPr>
          <p:cNvPr id="2498" name="Google Shape;2498;g2770e6e974f_0_1550"/>
          <p:cNvCxnSpPr>
            <a:stCxn id="2499" idx="2"/>
            <a:endCxn id="2496" idx="0"/>
          </p:cNvCxnSpPr>
          <p:nvPr/>
        </p:nvCxnSpPr>
        <p:spPr>
          <a:xfrm flipH="1" rot="-5400000">
            <a:off x="788825" y="3321525"/>
            <a:ext cx="411000" cy="600"/>
          </a:xfrm>
          <a:prstGeom prst="bentConnector3">
            <a:avLst>
              <a:gd fmla="val 50003" name="adj1"/>
            </a:avLst>
          </a:prstGeom>
          <a:noFill/>
          <a:ln cap="flat" cmpd="sng" w="19050">
            <a:solidFill>
              <a:schemeClr val="dk2"/>
            </a:solidFill>
            <a:prstDash val="dot"/>
            <a:round/>
            <a:headEnd len="med" w="med" type="none"/>
            <a:tailEnd len="med" w="med" type="none"/>
          </a:ln>
        </p:spPr>
      </p:cxnSp>
      <p:cxnSp>
        <p:nvCxnSpPr>
          <p:cNvPr id="2500" name="Google Shape;2500;g2770e6e974f_0_1550"/>
          <p:cNvCxnSpPr>
            <a:stCxn id="2496" idx="2"/>
            <a:endCxn id="2497" idx="0"/>
          </p:cNvCxnSpPr>
          <p:nvPr/>
        </p:nvCxnSpPr>
        <p:spPr>
          <a:xfrm flipH="1" rot="-5400000">
            <a:off x="744575" y="4268650"/>
            <a:ext cx="500400" cy="600"/>
          </a:xfrm>
          <a:prstGeom prst="bentConnector3">
            <a:avLst>
              <a:gd fmla="val 50007" name="adj1"/>
            </a:avLst>
          </a:prstGeom>
          <a:noFill/>
          <a:ln cap="flat" cmpd="sng" w="19050">
            <a:solidFill>
              <a:schemeClr val="dk2"/>
            </a:solidFill>
            <a:prstDash val="dot"/>
            <a:round/>
            <a:headEnd len="med" w="med" type="none"/>
            <a:tailEnd len="med" w="med" type="none"/>
          </a:ln>
        </p:spPr>
      </p:cxnSp>
      <p:sp>
        <p:nvSpPr>
          <p:cNvPr id="2501" name="Google Shape;2501;g2770e6e974f_0_1550"/>
          <p:cNvSpPr txBox="1"/>
          <p:nvPr>
            <p:ph idx="4294967295" type="subTitle"/>
          </p:nvPr>
        </p:nvSpPr>
        <p:spPr>
          <a:xfrm>
            <a:off x="707625" y="1022300"/>
            <a:ext cx="111351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rPr>
              <a:t>Access legacy metastore and foreign databases powered by Lakehouse Federation</a:t>
            </a:r>
            <a:r>
              <a:rPr lang="en-US" sz="2300">
                <a:solidFill>
                  <a:srgbClr val="1B5162"/>
                </a:solidFill>
                <a:extLst>
                  <a:ext uri="http://customooxmlschemas.google.com/">
                    <go:slidesCustomData xmlns:go="http://customooxmlschemas.google.com/" textRoundtripDataId="15"/>
                  </a:ext>
                </a:extLst>
              </a:rPr>
              <a:t> </a:t>
            </a:r>
            <a:endParaRPr/>
          </a:p>
        </p:txBody>
      </p:sp>
      <p:grpSp>
        <p:nvGrpSpPr>
          <p:cNvPr id="2502" name="Google Shape;2502;g2770e6e974f_0_1550"/>
          <p:cNvGrpSpPr/>
          <p:nvPr/>
        </p:nvGrpSpPr>
        <p:grpSpPr>
          <a:xfrm>
            <a:off x="4348511" y="4517413"/>
            <a:ext cx="1059978" cy="561847"/>
            <a:chOff x="4874489" y="4716221"/>
            <a:chExt cx="1326299" cy="608126"/>
          </a:xfrm>
        </p:grpSpPr>
        <p:sp>
          <p:nvSpPr>
            <p:cNvPr id="2503" name="Google Shape;2503;g2770e6e974f_0_1550"/>
            <p:cNvSpPr/>
            <p:nvPr/>
          </p:nvSpPr>
          <p:spPr>
            <a:xfrm>
              <a:off x="4874489" y="4716221"/>
              <a:ext cx="12501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4" name="Google Shape;2504;g2770e6e974f_0_1550"/>
            <p:cNvSpPr/>
            <p:nvPr/>
          </p:nvSpPr>
          <p:spPr>
            <a:xfrm>
              <a:off x="4950688" y="4792446"/>
              <a:ext cx="12501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DM Sans"/>
                  <a:ea typeface="DM Sans"/>
                  <a:cs typeface="DM Sans"/>
                  <a:sym typeface="DM Sans"/>
                </a:rPr>
                <a:t>Models/ Functions</a:t>
              </a:r>
              <a:endParaRPr sz="1300">
                <a:latin typeface="DM Sans"/>
                <a:ea typeface="DM Sans"/>
                <a:cs typeface="DM Sans"/>
                <a:sym typeface="DM Sans"/>
              </a:endParaRPr>
            </a:p>
          </p:txBody>
        </p:sp>
      </p:grpSp>
      <p:cxnSp>
        <p:nvCxnSpPr>
          <p:cNvPr id="2505" name="Google Shape;2505;g2770e6e974f_0_1550"/>
          <p:cNvCxnSpPr>
            <a:stCxn id="2492" idx="2"/>
            <a:endCxn id="2506" idx="0"/>
          </p:cNvCxnSpPr>
          <p:nvPr/>
        </p:nvCxnSpPr>
        <p:spPr>
          <a:xfrm flipH="1" rot="-5400000">
            <a:off x="5422830" y="4097367"/>
            <a:ext cx="455100" cy="385200"/>
          </a:xfrm>
          <a:prstGeom prst="bentConnector3">
            <a:avLst>
              <a:gd fmla="val 50001" name="adj1"/>
            </a:avLst>
          </a:prstGeom>
          <a:noFill/>
          <a:ln cap="flat" cmpd="sng" w="19050">
            <a:solidFill>
              <a:schemeClr val="dk2"/>
            </a:solidFill>
            <a:prstDash val="solid"/>
            <a:round/>
            <a:headEnd len="med" w="med" type="none"/>
            <a:tailEnd len="med" w="med" type="none"/>
          </a:ln>
        </p:spPr>
      </p:cxnSp>
      <p:cxnSp>
        <p:nvCxnSpPr>
          <p:cNvPr id="2507" name="Google Shape;2507;g2770e6e974f_0_1550"/>
          <p:cNvCxnSpPr>
            <a:stCxn id="2492" idx="2"/>
            <a:endCxn id="2503" idx="0"/>
          </p:cNvCxnSpPr>
          <p:nvPr/>
        </p:nvCxnSpPr>
        <p:spPr>
          <a:xfrm rot="5400000">
            <a:off x="4925430" y="3985167"/>
            <a:ext cx="455100" cy="609600"/>
          </a:xfrm>
          <a:prstGeom prst="bentConnector3">
            <a:avLst>
              <a:gd fmla="val 49989" name="adj1"/>
            </a:avLst>
          </a:prstGeom>
          <a:noFill/>
          <a:ln cap="flat" cmpd="sng" w="19050">
            <a:solidFill>
              <a:schemeClr val="dk2"/>
            </a:solidFill>
            <a:prstDash val="solid"/>
            <a:round/>
            <a:headEnd len="med" w="med" type="none"/>
            <a:tailEnd len="med" w="med" type="none"/>
          </a:ln>
        </p:spPr>
      </p:cxnSp>
      <p:sp>
        <p:nvSpPr>
          <p:cNvPr id="2508" name="Google Shape;2508;g2770e6e974f_0_1550"/>
          <p:cNvSpPr/>
          <p:nvPr/>
        </p:nvSpPr>
        <p:spPr>
          <a:xfrm>
            <a:off x="1807488" y="3532104"/>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Foreign Schema</a:t>
            </a:r>
            <a:endParaRPr>
              <a:latin typeface="DM Sans"/>
              <a:ea typeface="DM Sans"/>
              <a:cs typeface="DM Sans"/>
              <a:sym typeface="DM Sans"/>
            </a:endParaRPr>
          </a:p>
        </p:txBody>
      </p:sp>
      <p:cxnSp>
        <p:nvCxnSpPr>
          <p:cNvPr id="2509" name="Google Shape;2509;g2770e6e974f_0_1550"/>
          <p:cNvCxnSpPr>
            <a:stCxn id="2510" idx="2"/>
            <a:endCxn id="2511" idx="0"/>
          </p:cNvCxnSpPr>
          <p:nvPr/>
        </p:nvCxnSpPr>
        <p:spPr>
          <a:xfrm rot="5400000">
            <a:off x="2863200" y="1620600"/>
            <a:ext cx="561000" cy="1447800"/>
          </a:xfrm>
          <a:prstGeom prst="bentConnector3">
            <a:avLst>
              <a:gd fmla="val 49994" name="adj1"/>
            </a:avLst>
          </a:prstGeom>
          <a:noFill/>
          <a:ln cap="flat" cmpd="sng" w="19050">
            <a:solidFill>
              <a:schemeClr val="dk2"/>
            </a:solidFill>
            <a:prstDash val="dot"/>
            <a:round/>
            <a:headEnd len="med" w="med" type="none"/>
            <a:tailEnd len="med" w="med" type="none"/>
          </a:ln>
        </p:spPr>
      </p:cxnSp>
      <p:cxnSp>
        <p:nvCxnSpPr>
          <p:cNvPr id="2512" name="Google Shape;2512;g2770e6e974f_0_1550"/>
          <p:cNvCxnSpPr>
            <a:stCxn id="2511" idx="2"/>
            <a:endCxn id="2508" idx="0"/>
          </p:cNvCxnSpPr>
          <p:nvPr/>
        </p:nvCxnSpPr>
        <p:spPr>
          <a:xfrm rot="5400000">
            <a:off x="2209451" y="3321680"/>
            <a:ext cx="415800" cy="5100"/>
          </a:xfrm>
          <a:prstGeom prst="bentConnector3">
            <a:avLst>
              <a:gd fmla="val 49994" name="adj1"/>
            </a:avLst>
          </a:prstGeom>
          <a:noFill/>
          <a:ln cap="flat" cmpd="sng" w="19050">
            <a:solidFill>
              <a:schemeClr val="dk2"/>
            </a:solidFill>
            <a:prstDash val="dot"/>
            <a:round/>
            <a:headEnd len="med" w="med" type="none"/>
            <a:tailEnd len="med" w="med" type="none"/>
          </a:ln>
        </p:spPr>
      </p:cxnSp>
      <p:sp>
        <p:nvSpPr>
          <p:cNvPr id="2513" name="Google Shape;2513;g2770e6e974f_0_1550"/>
          <p:cNvSpPr txBox="1"/>
          <p:nvPr/>
        </p:nvSpPr>
        <p:spPr>
          <a:xfrm>
            <a:off x="990600" y="6027625"/>
            <a:ext cx="6409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5"/>
                </a:solidFill>
                <a:latin typeface="Consolas"/>
                <a:ea typeface="Consolas"/>
                <a:cs typeface="Consolas"/>
                <a:sym typeface="Consolas"/>
              </a:rPr>
              <a:t>snowflake_warehouse.some_schema.some_table</a:t>
            </a:r>
            <a:r>
              <a:rPr lang="en-U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2514" name="Google Shape;2514;g2770e6e974f_0_1550"/>
          <p:cNvSpPr/>
          <p:nvPr/>
        </p:nvSpPr>
        <p:spPr>
          <a:xfrm>
            <a:off x="1802613" y="4534192"/>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Foreign Table</a:t>
            </a:r>
            <a:endParaRPr>
              <a:latin typeface="DM Sans"/>
              <a:ea typeface="DM Sans"/>
              <a:cs typeface="DM Sans"/>
              <a:sym typeface="DM Sans"/>
            </a:endParaRPr>
          </a:p>
        </p:txBody>
      </p:sp>
      <p:sp>
        <p:nvSpPr>
          <p:cNvPr id="2499" name="Google Shape;2499;g2770e6e974f_0_1550"/>
          <p:cNvSpPr/>
          <p:nvPr/>
        </p:nvSpPr>
        <p:spPr>
          <a:xfrm>
            <a:off x="361625" y="2624925"/>
            <a:ext cx="12648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accent5"/>
                </a:solidFill>
              </a:rPr>
              <a:t>hive_metastore</a:t>
            </a:r>
            <a:endParaRPr>
              <a:solidFill>
                <a:schemeClr val="accent5"/>
              </a:solidFill>
            </a:endParaRPr>
          </a:p>
          <a:p>
            <a:pPr indent="0" lvl="0" marL="0" rtl="0" algn="ctr">
              <a:spcBef>
                <a:spcPts val="0"/>
              </a:spcBef>
              <a:spcAft>
                <a:spcPts val="0"/>
              </a:spcAft>
              <a:buNone/>
            </a:pPr>
            <a:r>
              <a:rPr lang="en-US">
                <a:solidFill>
                  <a:schemeClr val="accent5"/>
                </a:solidFill>
              </a:rPr>
              <a:t>(legacy)</a:t>
            </a:r>
            <a:endParaRPr>
              <a:solidFill>
                <a:schemeClr val="accent5"/>
              </a:solidFill>
            </a:endParaRPr>
          </a:p>
        </p:txBody>
      </p:sp>
      <p:cxnSp>
        <p:nvCxnSpPr>
          <p:cNvPr id="2515" name="Google Shape;2515;g2770e6e974f_0_1550"/>
          <p:cNvCxnSpPr>
            <a:stCxn id="2510" idx="2"/>
            <a:endCxn id="2499" idx="0"/>
          </p:cNvCxnSpPr>
          <p:nvPr/>
        </p:nvCxnSpPr>
        <p:spPr>
          <a:xfrm rot="5400000">
            <a:off x="2150250" y="907650"/>
            <a:ext cx="561000" cy="2873700"/>
          </a:xfrm>
          <a:prstGeom prst="bentConnector3">
            <a:avLst>
              <a:gd fmla="val 49993" name="adj1"/>
            </a:avLst>
          </a:prstGeom>
          <a:noFill/>
          <a:ln cap="flat" cmpd="sng" w="19050">
            <a:solidFill>
              <a:schemeClr val="dk2"/>
            </a:solidFill>
            <a:prstDash val="dot"/>
            <a:round/>
            <a:headEnd len="med" w="med" type="none"/>
            <a:tailEnd len="med" w="med" type="none"/>
          </a:ln>
        </p:spPr>
      </p:cxnSp>
      <p:sp>
        <p:nvSpPr>
          <p:cNvPr id="2510" name="Google Shape;2510;g2770e6e974f_0_1550"/>
          <p:cNvSpPr/>
          <p:nvPr/>
        </p:nvSpPr>
        <p:spPr>
          <a:xfrm>
            <a:off x="2971800" y="1572600"/>
            <a:ext cx="17916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4"/>
                </a:solidFill>
                <a:latin typeface="DM Sans"/>
                <a:ea typeface="DM Sans"/>
                <a:cs typeface="DM Sans"/>
                <a:sym typeface="DM Sans"/>
              </a:rPr>
              <a:t>        Unity Catalog </a:t>
            </a:r>
            <a:endParaRPr>
              <a:solidFill>
                <a:schemeClr val="accent4"/>
              </a:solidFill>
              <a:latin typeface="DM Sans"/>
              <a:ea typeface="DM Sans"/>
              <a:cs typeface="DM Sans"/>
              <a:sym typeface="DM Sans"/>
            </a:endParaRPr>
          </a:p>
        </p:txBody>
      </p:sp>
      <p:sp>
        <p:nvSpPr>
          <p:cNvPr id="2511" name="Google Shape;2511;g2770e6e974f_0_1550"/>
          <p:cNvSpPr/>
          <p:nvPr/>
        </p:nvSpPr>
        <p:spPr>
          <a:xfrm>
            <a:off x="1812551" y="2624930"/>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Foreign Catalog</a:t>
            </a:r>
            <a:endParaRPr>
              <a:latin typeface="DM Sans"/>
              <a:ea typeface="DM Sans"/>
              <a:cs typeface="DM Sans"/>
              <a:sym typeface="DM Sans"/>
            </a:endParaRPr>
          </a:p>
        </p:txBody>
      </p:sp>
      <p:sp>
        <p:nvSpPr>
          <p:cNvPr id="2492" name="Google Shape;2492;g2770e6e974f_0_1550"/>
          <p:cNvSpPr/>
          <p:nvPr/>
        </p:nvSpPr>
        <p:spPr>
          <a:xfrm>
            <a:off x="4850430" y="3571017"/>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DM Sans"/>
                <a:ea typeface="DM Sans"/>
                <a:cs typeface="DM Sans"/>
                <a:sym typeface="DM Sans"/>
              </a:rPr>
              <a:t>Schema 1</a:t>
            </a:r>
            <a:endParaRPr>
              <a:solidFill>
                <a:schemeClr val="dk1"/>
              </a:solidFill>
              <a:latin typeface="DM Sans"/>
              <a:ea typeface="DM Sans"/>
              <a:cs typeface="DM Sans"/>
              <a:sym typeface="DM Sans"/>
            </a:endParaRPr>
          </a:p>
        </p:txBody>
      </p:sp>
      <p:grpSp>
        <p:nvGrpSpPr>
          <p:cNvPr id="2516" name="Google Shape;2516;g2770e6e974f_0_1550"/>
          <p:cNvGrpSpPr/>
          <p:nvPr/>
        </p:nvGrpSpPr>
        <p:grpSpPr>
          <a:xfrm>
            <a:off x="3248175" y="4517525"/>
            <a:ext cx="1049864" cy="561824"/>
            <a:chOff x="2369007" y="4678134"/>
            <a:chExt cx="1242149" cy="608101"/>
          </a:xfrm>
        </p:grpSpPr>
        <p:sp>
          <p:nvSpPr>
            <p:cNvPr id="2517" name="Google Shape;2517;g2770e6e974f_0_1550"/>
            <p:cNvSpPr/>
            <p:nvPr/>
          </p:nvSpPr>
          <p:spPr>
            <a:xfrm>
              <a:off x="2369007" y="4678134"/>
              <a:ext cx="11796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External Table</a:t>
              </a:r>
              <a:endParaRPr/>
            </a:p>
          </p:txBody>
        </p:sp>
        <p:sp>
          <p:nvSpPr>
            <p:cNvPr id="2518" name="Google Shape;2518;g2770e6e974f_0_1550"/>
            <p:cNvSpPr/>
            <p:nvPr/>
          </p:nvSpPr>
          <p:spPr>
            <a:xfrm>
              <a:off x="2431557" y="4754335"/>
              <a:ext cx="11796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Volumes</a:t>
              </a:r>
              <a:endParaRPr>
                <a:latin typeface="DM Sans"/>
                <a:ea typeface="DM Sans"/>
                <a:cs typeface="DM Sans"/>
                <a:sym typeface="DM Sans"/>
              </a:endParaRPr>
            </a:p>
          </p:txBody>
        </p:sp>
      </p:grpSp>
      <p:cxnSp>
        <p:nvCxnSpPr>
          <p:cNvPr id="2519" name="Google Shape;2519;g2770e6e974f_0_1550"/>
          <p:cNvCxnSpPr>
            <a:stCxn id="2510" idx="2"/>
            <a:endCxn id="2520" idx="0"/>
          </p:cNvCxnSpPr>
          <p:nvPr/>
        </p:nvCxnSpPr>
        <p:spPr>
          <a:xfrm flipH="1" rot="-5400000">
            <a:off x="4380900" y="1550700"/>
            <a:ext cx="561000" cy="1587600"/>
          </a:xfrm>
          <a:prstGeom prst="bentConnector3">
            <a:avLst>
              <a:gd fmla="val 49994" name="adj1"/>
            </a:avLst>
          </a:prstGeom>
          <a:noFill/>
          <a:ln cap="flat" cmpd="sng" w="19050">
            <a:solidFill>
              <a:schemeClr val="dk2"/>
            </a:solidFill>
            <a:prstDash val="solid"/>
            <a:round/>
            <a:headEnd len="med" w="med" type="none"/>
            <a:tailEnd len="med" w="med" type="none"/>
          </a:ln>
        </p:spPr>
      </p:cxnSp>
      <p:grpSp>
        <p:nvGrpSpPr>
          <p:cNvPr id="2521" name="Google Shape;2521;g2770e6e974f_0_1550"/>
          <p:cNvGrpSpPr/>
          <p:nvPr/>
        </p:nvGrpSpPr>
        <p:grpSpPr>
          <a:xfrm>
            <a:off x="5465118" y="4517525"/>
            <a:ext cx="816382" cy="561822"/>
            <a:chOff x="5112876" y="4716234"/>
            <a:chExt cx="1021499" cy="608099"/>
          </a:xfrm>
        </p:grpSpPr>
        <p:sp>
          <p:nvSpPr>
            <p:cNvPr id="2506" name="Google Shape;2506;g2770e6e974f_0_1550"/>
            <p:cNvSpPr/>
            <p:nvPr/>
          </p:nvSpPr>
          <p:spPr>
            <a:xfrm>
              <a:off x="5112876" y="4716234"/>
              <a:ext cx="9453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2" name="Google Shape;2522;g2770e6e974f_0_1550"/>
            <p:cNvSpPr/>
            <p:nvPr/>
          </p:nvSpPr>
          <p:spPr>
            <a:xfrm>
              <a:off x="5189075" y="4792433"/>
              <a:ext cx="9453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Views</a:t>
              </a:r>
              <a:endParaRPr>
                <a:latin typeface="DM Sans"/>
                <a:ea typeface="DM Sans"/>
                <a:cs typeface="DM Sans"/>
                <a:sym typeface="DM Sans"/>
              </a:endParaRPr>
            </a:p>
          </p:txBody>
        </p:sp>
      </p:grpSp>
      <p:grpSp>
        <p:nvGrpSpPr>
          <p:cNvPr id="2523" name="Google Shape;2523;g2770e6e974f_0_1550"/>
          <p:cNvGrpSpPr/>
          <p:nvPr/>
        </p:nvGrpSpPr>
        <p:grpSpPr>
          <a:xfrm>
            <a:off x="6359171" y="4517525"/>
            <a:ext cx="1313232" cy="561822"/>
            <a:chOff x="6106849" y="4716234"/>
            <a:chExt cx="1643183" cy="608099"/>
          </a:xfrm>
        </p:grpSpPr>
        <p:sp>
          <p:nvSpPr>
            <p:cNvPr id="2524" name="Google Shape;2524;g2770e6e974f_0_1550"/>
            <p:cNvSpPr/>
            <p:nvPr/>
          </p:nvSpPr>
          <p:spPr>
            <a:xfrm>
              <a:off x="6106849" y="4716234"/>
              <a:ext cx="15837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5" name="Google Shape;2525;g2770e6e974f_0_1550"/>
            <p:cNvSpPr/>
            <p:nvPr/>
          </p:nvSpPr>
          <p:spPr>
            <a:xfrm>
              <a:off x="6167533" y="4792433"/>
              <a:ext cx="15825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DM Sans"/>
                  <a:ea typeface="DM Sans"/>
                  <a:cs typeface="DM Sans"/>
                  <a:sym typeface="DM Sans"/>
                </a:rPr>
                <a:t>Managed / Ext </a:t>
              </a:r>
              <a:r>
                <a:rPr lang="en-US">
                  <a:solidFill>
                    <a:schemeClr val="dk1"/>
                  </a:solidFill>
                  <a:latin typeface="DM Sans"/>
                  <a:ea typeface="DM Sans"/>
                  <a:cs typeface="DM Sans"/>
                  <a:sym typeface="DM Sans"/>
                </a:rPr>
                <a:t>Tables</a:t>
              </a:r>
              <a:endParaRPr>
                <a:solidFill>
                  <a:schemeClr val="dk1"/>
                </a:solidFill>
                <a:latin typeface="DM Sans"/>
                <a:ea typeface="DM Sans"/>
                <a:cs typeface="DM Sans"/>
                <a:sym typeface="DM Sans"/>
              </a:endParaRPr>
            </a:p>
          </p:txBody>
        </p:sp>
      </p:grpSp>
      <p:cxnSp>
        <p:nvCxnSpPr>
          <p:cNvPr id="2526" name="Google Shape;2526;g2770e6e974f_0_1550"/>
          <p:cNvCxnSpPr>
            <a:stCxn id="2520" idx="2"/>
            <a:endCxn id="2492" idx="0"/>
          </p:cNvCxnSpPr>
          <p:nvPr/>
        </p:nvCxnSpPr>
        <p:spPr>
          <a:xfrm flipH="1" rot="-5400000">
            <a:off x="5229058" y="3342530"/>
            <a:ext cx="454800" cy="2400"/>
          </a:xfrm>
          <a:prstGeom prst="bentConnector3">
            <a:avLst>
              <a:gd fmla="val 49988" name="adj1"/>
            </a:avLst>
          </a:prstGeom>
          <a:noFill/>
          <a:ln cap="flat" cmpd="sng" w="19050">
            <a:solidFill>
              <a:schemeClr val="dk2"/>
            </a:solidFill>
            <a:prstDash val="solid"/>
            <a:round/>
            <a:headEnd len="med" w="med" type="none"/>
            <a:tailEnd len="med" w="med" type="none"/>
          </a:ln>
        </p:spPr>
      </p:cxnSp>
      <p:cxnSp>
        <p:nvCxnSpPr>
          <p:cNvPr id="2527" name="Google Shape;2527;g2770e6e974f_0_1550"/>
          <p:cNvCxnSpPr>
            <a:stCxn id="2492" idx="2"/>
            <a:endCxn id="2517" idx="0"/>
          </p:cNvCxnSpPr>
          <p:nvPr/>
        </p:nvCxnSpPr>
        <p:spPr>
          <a:xfrm rot="5400000">
            <a:off x="4374630" y="3434367"/>
            <a:ext cx="455100" cy="1711200"/>
          </a:xfrm>
          <a:prstGeom prst="bentConnector3">
            <a:avLst>
              <a:gd fmla="val 50001" name="adj1"/>
            </a:avLst>
          </a:prstGeom>
          <a:noFill/>
          <a:ln cap="flat" cmpd="sng" w="19050">
            <a:solidFill>
              <a:schemeClr val="dk2"/>
            </a:solidFill>
            <a:prstDash val="solid"/>
            <a:round/>
            <a:headEnd len="med" w="med" type="none"/>
            <a:tailEnd len="med" w="med" type="none"/>
          </a:ln>
        </p:spPr>
      </p:cxnSp>
      <p:cxnSp>
        <p:nvCxnSpPr>
          <p:cNvPr id="2528" name="Google Shape;2528;g2770e6e974f_0_1550"/>
          <p:cNvCxnSpPr>
            <a:stCxn id="2492" idx="2"/>
            <a:endCxn id="2524" idx="0"/>
          </p:cNvCxnSpPr>
          <p:nvPr/>
        </p:nvCxnSpPr>
        <p:spPr>
          <a:xfrm flipH="1" rot="-5400000">
            <a:off x="5997330" y="3522867"/>
            <a:ext cx="455100" cy="1534200"/>
          </a:xfrm>
          <a:prstGeom prst="bentConnector3">
            <a:avLst>
              <a:gd fmla="val 50001" name="adj1"/>
            </a:avLst>
          </a:prstGeom>
          <a:noFill/>
          <a:ln cap="flat" cmpd="sng" w="19050">
            <a:solidFill>
              <a:schemeClr val="dk2"/>
            </a:solidFill>
            <a:prstDash val="solid"/>
            <a:round/>
            <a:headEnd len="med" w="med" type="none"/>
            <a:tailEnd len="med" w="med" type="none"/>
          </a:ln>
        </p:spPr>
      </p:cxnSp>
      <p:sp>
        <p:nvSpPr>
          <p:cNvPr id="2520" name="Google Shape;2520;g2770e6e974f_0_1550"/>
          <p:cNvSpPr/>
          <p:nvPr/>
        </p:nvSpPr>
        <p:spPr>
          <a:xfrm>
            <a:off x="4847908" y="2624930"/>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DM Sans"/>
                <a:ea typeface="DM Sans"/>
                <a:cs typeface="DM Sans"/>
                <a:sym typeface="DM Sans"/>
              </a:rPr>
              <a:t>Catalog 1</a:t>
            </a:r>
            <a:endParaRPr>
              <a:solidFill>
                <a:schemeClr val="dk1"/>
              </a:solidFill>
              <a:latin typeface="DM Sans"/>
              <a:ea typeface="DM Sans"/>
              <a:cs typeface="DM Sans"/>
              <a:sym typeface="DM Sans"/>
            </a:endParaRPr>
          </a:p>
        </p:txBody>
      </p:sp>
      <p:cxnSp>
        <p:nvCxnSpPr>
          <p:cNvPr id="2529" name="Google Shape;2529;g2770e6e974f_0_1550"/>
          <p:cNvCxnSpPr>
            <a:endCxn id="2514" idx="0"/>
          </p:cNvCxnSpPr>
          <p:nvPr/>
        </p:nvCxnSpPr>
        <p:spPr>
          <a:xfrm flipH="1" rot="-5400000">
            <a:off x="2151813" y="4276042"/>
            <a:ext cx="515400" cy="900"/>
          </a:xfrm>
          <a:prstGeom prst="bentConnector3">
            <a:avLst>
              <a:gd fmla="val 50000" name="adj1"/>
            </a:avLst>
          </a:prstGeom>
          <a:noFill/>
          <a:ln cap="flat" cmpd="sng" w="19050">
            <a:solidFill>
              <a:schemeClr val="dk2"/>
            </a:solidFill>
            <a:prstDash val="dot"/>
            <a:round/>
            <a:headEnd len="med" w="med" type="none"/>
            <a:tailEnd len="med" w="med" type="none"/>
          </a:ln>
        </p:spPr>
      </p:cxnSp>
      <p:pic>
        <p:nvPicPr>
          <p:cNvPr descr="Databricks · GitHub" id="2530" name="Google Shape;2530;g2770e6e974f_0_1550"/>
          <p:cNvPicPr preferRelativeResize="0"/>
          <p:nvPr/>
        </p:nvPicPr>
        <p:blipFill>
          <a:blip r:embed="rId4">
            <a:alphaModFix/>
          </a:blip>
          <a:stretch>
            <a:fillRect/>
          </a:stretch>
        </p:blipFill>
        <p:spPr>
          <a:xfrm>
            <a:off x="3048000" y="1612799"/>
            <a:ext cx="411000" cy="411000"/>
          </a:xfrm>
          <a:prstGeom prst="rect">
            <a:avLst/>
          </a:prstGeom>
          <a:noFill/>
          <a:ln>
            <a:noFill/>
          </a:ln>
        </p:spPr>
      </p:pic>
      <p:sp>
        <p:nvSpPr>
          <p:cNvPr id="2531" name="Google Shape;2531;g2770e6e974f_0_1550"/>
          <p:cNvSpPr/>
          <p:nvPr/>
        </p:nvSpPr>
        <p:spPr>
          <a:xfrm>
            <a:off x="8006775" y="3046650"/>
            <a:ext cx="666900" cy="1089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g2770e6e974f_0_1550"/>
          <p:cNvSpPr/>
          <p:nvPr/>
        </p:nvSpPr>
        <p:spPr>
          <a:xfrm>
            <a:off x="8149650" y="3218100"/>
            <a:ext cx="514500" cy="1089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2" name="Google Shape;2532;g2770e6e974f_0_1550"/>
          <p:cNvCxnSpPr>
            <a:stCxn id="2520" idx="3"/>
            <a:endCxn id="2531" idx="1"/>
          </p:cNvCxnSpPr>
          <p:nvPr/>
        </p:nvCxnSpPr>
        <p:spPr>
          <a:xfrm>
            <a:off x="6062608" y="2870630"/>
            <a:ext cx="1944300" cy="230400"/>
          </a:xfrm>
          <a:prstGeom prst="bentConnector3">
            <a:avLst>
              <a:gd fmla="val 49997" name="adj1"/>
            </a:avLst>
          </a:prstGeom>
          <a:noFill/>
          <a:ln cap="flat" cmpd="sng" w="9525">
            <a:solidFill>
              <a:schemeClr val="accent2"/>
            </a:solidFill>
            <a:prstDash val="solid"/>
            <a:round/>
            <a:headEnd len="med" w="med" type="none"/>
            <a:tailEnd len="med" w="med" type="none"/>
          </a:ln>
        </p:spPr>
      </p:cxnSp>
      <p:sp>
        <p:nvSpPr>
          <p:cNvPr id="2533" name="Google Shape;2533;g2770e6e974f_0_1550"/>
          <p:cNvSpPr/>
          <p:nvPr/>
        </p:nvSpPr>
        <p:spPr>
          <a:xfrm>
            <a:off x="8427225" y="4157725"/>
            <a:ext cx="1202400" cy="6237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4" name="Google Shape;2534;g2770e6e974f_0_1550"/>
          <p:cNvCxnSpPr>
            <a:stCxn id="2525" idx="3"/>
            <a:endCxn id="2533" idx="1"/>
          </p:cNvCxnSpPr>
          <p:nvPr/>
        </p:nvCxnSpPr>
        <p:spPr>
          <a:xfrm flipH="1" rot="10800000">
            <a:off x="7672404" y="4469436"/>
            <a:ext cx="754800" cy="364200"/>
          </a:xfrm>
          <a:prstGeom prst="bentConnector3">
            <a:avLst>
              <a:gd fmla="val 4999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39" name="Shape 2539"/>
        <p:cNvGrpSpPr/>
        <p:nvPr/>
      </p:nvGrpSpPr>
      <p:grpSpPr>
        <a:xfrm>
          <a:off x="0" y="0"/>
          <a:ext cx="0" cy="0"/>
          <a:chOff x="0" y="0"/>
          <a:chExt cx="0" cy="0"/>
        </a:xfrm>
      </p:grpSpPr>
      <p:cxnSp>
        <p:nvCxnSpPr>
          <p:cNvPr id="2540" name="Google Shape;2540;g2770e6e974f_0_1643"/>
          <p:cNvCxnSpPr>
            <a:stCxn id="2541" idx="2"/>
            <a:endCxn id="2542" idx="0"/>
          </p:cNvCxnSpPr>
          <p:nvPr/>
        </p:nvCxnSpPr>
        <p:spPr>
          <a:xfrm>
            <a:off x="7177550" y="2624113"/>
            <a:ext cx="0" cy="3204600"/>
          </a:xfrm>
          <a:prstGeom prst="straightConnector1">
            <a:avLst/>
          </a:prstGeom>
          <a:noFill/>
          <a:ln cap="flat" cmpd="sng" w="19050">
            <a:solidFill>
              <a:schemeClr val="accent4"/>
            </a:solidFill>
            <a:prstDash val="dash"/>
            <a:round/>
            <a:headEnd len="med" w="med" type="none"/>
            <a:tailEnd len="med" w="med" type="none"/>
          </a:ln>
        </p:spPr>
      </p:cxnSp>
      <p:sp>
        <p:nvSpPr>
          <p:cNvPr id="2543" name="Google Shape;2543;g2770e6e974f_0_1643"/>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extLst>
                  <a:ext uri="http://customooxmlschemas.google.com/">
                    <go:slidesCustomData xmlns:go="http://customooxmlschemas.google.com/" textRoundtripDataId="16"/>
                  </a:ext>
                </a:extLst>
              </a:rPr>
              <a:t>Managed Data Sources &amp; External Locations</a:t>
            </a:r>
            <a:endParaRPr sz="3600"/>
          </a:p>
        </p:txBody>
      </p:sp>
      <p:grpSp>
        <p:nvGrpSpPr>
          <p:cNvPr id="2544" name="Google Shape;2544;g2770e6e974f_0_1643"/>
          <p:cNvGrpSpPr/>
          <p:nvPr/>
        </p:nvGrpSpPr>
        <p:grpSpPr>
          <a:xfrm>
            <a:off x="244225" y="4462150"/>
            <a:ext cx="959100" cy="895500"/>
            <a:chOff x="244225" y="4462150"/>
            <a:chExt cx="959100" cy="895500"/>
          </a:xfrm>
        </p:grpSpPr>
        <p:sp>
          <p:nvSpPr>
            <p:cNvPr id="2545" name="Google Shape;2545;g2770e6e974f_0_1643"/>
            <p:cNvSpPr/>
            <p:nvPr/>
          </p:nvSpPr>
          <p:spPr>
            <a:xfrm>
              <a:off x="244225" y="4462150"/>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User</a:t>
              </a:r>
              <a:endParaRPr sz="1200">
                <a:latin typeface="DM Sans Medium"/>
                <a:ea typeface="DM Sans Medium"/>
                <a:cs typeface="DM Sans Medium"/>
                <a:sym typeface="DM Sans Medium"/>
              </a:endParaRPr>
            </a:p>
          </p:txBody>
        </p:sp>
        <p:pic>
          <p:nvPicPr>
            <p:cNvPr id="2546" name="Google Shape;2546;g2770e6e974f_0_1643"/>
            <p:cNvPicPr preferRelativeResize="0"/>
            <p:nvPr/>
          </p:nvPicPr>
          <p:blipFill rotWithShape="1">
            <a:blip r:embed="rId3">
              <a:alphaModFix/>
            </a:blip>
            <a:srcRect b="0" l="0" r="0" t="0"/>
            <a:stretch/>
          </p:blipFill>
          <p:spPr>
            <a:xfrm>
              <a:off x="415879" y="4514455"/>
              <a:ext cx="583501" cy="583501"/>
            </a:xfrm>
            <a:prstGeom prst="rect">
              <a:avLst/>
            </a:prstGeom>
            <a:noFill/>
            <a:ln>
              <a:noFill/>
            </a:ln>
          </p:spPr>
        </p:pic>
      </p:grpSp>
      <p:grpSp>
        <p:nvGrpSpPr>
          <p:cNvPr id="2547" name="Google Shape;2547;g2770e6e974f_0_1643"/>
          <p:cNvGrpSpPr/>
          <p:nvPr/>
        </p:nvGrpSpPr>
        <p:grpSpPr>
          <a:xfrm>
            <a:off x="1629300" y="4311400"/>
            <a:ext cx="1308300" cy="1197000"/>
            <a:chOff x="2439125" y="4311400"/>
            <a:chExt cx="1308300" cy="1197000"/>
          </a:xfrm>
        </p:grpSpPr>
        <p:sp>
          <p:nvSpPr>
            <p:cNvPr id="2548" name="Google Shape;2548;g2770e6e974f_0_1643"/>
            <p:cNvSpPr/>
            <p:nvPr/>
          </p:nvSpPr>
          <p:spPr>
            <a:xfrm>
              <a:off x="2439125" y="4311400"/>
              <a:ext cx="1308300" cy="11970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Cluster or </a:t>
              </a:r>
              <a:br>
                <a:rPr lang="en-US" sz="1200">
                  <a:latin typeface="DM Sans Medium"/>
                  <a:ea typeface="DM Sans Medium"/>
                  <a:cs typeface="DM Sans Medium"/>
                  <a:sym typeface="DM Sans Medium"/>
                </a:rPr>
              </a:br>
              <a:r>
                <a:rPr lang="en-US" sz="1200">
                  <a:latin typeface="DM Sans Medium"/>
                  <a:ea typeface="DM Sans Medium"/>
                  <a:cs typeface="DM Sans Medium"/>
                  <a:sym typeface="DM Sans Medium"/>
                </a:rPr>
                <a:t>SQL endpoint</a:t>
              </a:r>
              <a:endParaRPr sz="1200">
                <a:latin typeface="DM Sans Medium"/>
                <a:ea typeface="DM Sans Medium"/>
                <a:cs typeface="DM Sans Medium"/>
                <a:sym typeface="DM Sans Medium"/>
              </a:endParaRPr>
            </a:p>
          </p:txBody>
        </p:sp>
        <p:pic>
          <p:nvPicPr>
            <p:cNvPr id="2549" name="Google Shape;2549;g2770e6e974f_0_1643"/>
            <p:cNvPicPr preferRelativeResize="0"/>
            <p:nvPr/>
          </p:nvPicPr>
          <p:blipFill rotWithShape="1">
            <a:blip r:embed="rId4">
              <a:alphaModFix/>
            </a:blip>
            <a:srcRect b="0" l="0" r="0" t="0"/>
            <a:stretch/>
          </p:blipFill>
          <p:spPr>
            <a:xfrm>
              <a:off x="2801526" y="4464801"/>
              <a:ext cx="583354" cy="558287"/>
            </a:xfrm>
            <a:prstGeom prst="rect">
              <a:avLst/>
            </a:prstGeom>
            <a:noFill/>
            <a:ln>
              <a:noFill/>
            </a:ln>
          </p:spPr>
        </p:pic>
      </p:grpSp>
      <p:sp>
        <p:nvSpPr>
          <p:cNvPr id="2550" name="Google Shape;2550;g2770e6e974f_0_1643"/>
          <p:cNvSpPr/>
          <p:nvPr/>
        </p:nvSpPr>
        <p:spPr>
          <a:xfrm>
            <a:off x="7943000" y="2783925"/>
            <a:ext cx="2375100" cy="3546600"/>
          </a:xfrm>
          <a:prstGeom prst="roundRect">
            <a:avLst>
              <a:gd fmla="val 65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 </a:t>
            </a:r>
            <a:endParaRPr baseline="30000">
              <a:solidFill>
                <a:schemeClr val="dk2"/>
              </a:solidFill>
              <a:latin typeface="DM Sans Medium"/>
              <a:ea typeface="DM Sans Medium"/>
              <a:cs typeface="DM Sans Medium"/>
              <a:sym typeface="DM Sans Medium"/>
            </a:endParaRPr>
          </a:p>
        </p:txBody>
      </p:sp>
      <p:sp>
        <p:nvSpPr>
          <p:cNvPr id="2551" name="Google Shape;2551;g2770e6e974f_0_1643"/>
          <p:cNvSpPr/>
          <p:nvPr/>
        </p:nvSpPr>
        <p:spPr>
          <a:xfrm>
            <a:off x="8182350" y="3686800"/>
            <a:ext cx="1926000" cy="4830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Managed </a:t>
            </a:r>
            <a:br>
              <a:rPr lang="en-US"/>
            </a:br>
            <a:r>
              <a:rPr lang="en-US"/>
              <a:t>container / bucket</a:t>
            </a:r>
            <a:endParaRPr/>
          </a:p>
        </p:txBody>
      </p:sp>
      <p:sp>
        <p:nvSpPr>
          <p:cNvPr id="2552" name="Google Shape;2552;g2770e6e974f_0_1643"/>
          <p:cNvSpPr/>
          <p:nvPr/>
        </p:nvSpPr>
        <p:spPr>
          <a:xfrm>
            <a:off x="8182350" y="4668426"/>
            <a:ext cx="1926000" cy="4830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External </a:t>
            </a:r>
            <a:br>
              <a:rPr lang="en-US"/>
            </a:br>
            <a:r>
              <a:rPr lang="en-US"/>
              <a:t>container / bucket</a:t>
            </a:r>
            <a:endParaRPr/>
          </a:p>
        </p:txBody>
      </p:sp>
      <p:sp>
        <p:nvSpPr>
          <p:cNvPr id="2553" name="Google Shape;2553;g2770e6e974f_0_1643"/>
          <p:cNvSpPr/>
          <p:nvPr/>
        </p:nvSpPr>
        <p:spPr>
          <a:xfrm>
            <a:off x="8182350" y="5650050"/>
            <a:ext cx="1926000" cy="4830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External </a:t>
            </a:r>
            <a:br>
              <a:rPr lang="en-US"/>
            </a:br>
            <a:r>
              <a:rPr lang="en-US"/>
              <a:t>container / bucket</a:t>
            </a:r>
            <a:endParaRPr/>
          </a:p>
        </p:txBody>
      </p:sp>
      <p:sp>
        <p:nvSpPr>
          <p:cNvPr id="2554" name="Google Shape;2554;g2770e6e974f_0_1643"/>
          <p:cNvSpPr txBox="1"/>
          <p:nvPr/>
        </p:nvSpPr>
        <p:spPr>
          <a:xfrm>
            <a:off x="8452228" y="5165190"/>
            <a:ext cx="138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a:t>
            </a:r>
            <a:endParaRPr b="1"/>
          </a:p>
        </p:txBody>
      </p:sp>
      <p:cxnSp>
        <p:nvCxnSpPr>
          <p:cNvPr id="2555" name="Google Shape;2555;g2770e6e974f_0_1643"/>
          <p:cNvCxnSpPr>
            <a:stCxn id="2556" idx="3"/>
            <a:endCxn id="2542" idx="2"/>
          </p:cNvCxnSpPr>
          <p:nvPr/>
        </p:nvCxnSpPr>
        <p:spPr>
          <a:xfrm flipH="1" rot="10800000">
            <a:off x="6439913" y="5890321"/>
            <a:ext cx="675900" cy="1200"/>
          </a:xfrm>
          <a:prstGeom prst="curvedConnector3">
            <a:avLst>
              <a:gd fmla="val 50006" name="adj1"/>
            </a:avLst>
          </a:prstGeom>
          <a:noFill/>
          <a:ln cap="flat" cmpd="sng" w="19050">
            <a:solidFill>
              <a:schemeClr val="dk2"/>
            </a:solidFill>
            <a:prstDash val="solid"/>
            <a:round/>
            <a:headEnd len="med" w="med" type="none"/>
            <a:tailEnd len="med" w="med" type="triangle"/>
          </a:ln>
        </p:spPr>
      </p:cxnSp>
      <p:cxnSp>
        <p:nvCxnSpPr>
          <p:cNvPr id="2557" name="Google Shape;2557;g2770e6e974f_0_1643"/>
          <p:cNvCxnSpPr>
            <a:stCxn id="2558" idx="3"/>
            <a:endCxn id="2559" idx="2"/>
          </p:cNvCxnSpPr>
          <p:nvPr/>
        </p:nvCxnSpPr>
        <p:spPr>
          <a:xfrm flipH="1" rot="10800000">
            <a:off x="6439913" y="4907196"/>
            <a:ext cx="675900" cy="2700"/>
          </a:xfrm>
          <a:prstGeom prst="curvedConnector3">
            <a:avLst>
              <a:gd fmla="val 50006" name="adj1"/>
            </a:avLst>
          </a:prstGeom>
          <a:noFill/>
          <a:ln cap="flat" cmpd="sng" w="19050">
            <a:solidFill>
              <a:schemeClr val="dk2"/>
            </a:solidFill>
            <a:prstDash val="solid"/>
            <a:round/>
            <a:headEnd len="med" w="med" type="none"/>
            <a:tailEnd len="med" w="med" type="triangle"/>
          </a:ln>
        </p:spPr>
      </p:cxnSp>
      <p:sp>
        <p:nvSpPr>
          <p:cNvPr id="2560" name="Google Shape;2560;g2770e6e974f_0_1643"/>
          <p:cNvSpPr/>
          <p:nvPr/>
        </p:nvSpPr>
        <p:spPr>
          <a:xfrm>
            <a:off x="1929126" y="2040913"/>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Audit log</a:t>
            </a:r>
            <a:endParaRPr sz="1200">
              <a:latin typeface="DM Sans Medium"/>
              <a:ea typeface="DM Sans Medium"/>
              <a:cs typeface="DM Sans Medium"/>
              <a:sym typeface="DM Sans Medium"/>
            </a:endParaRPr>
          </a:p>
        </p:txBody>
      </p:sp>
      <p:cxnSp>
        <p:nvCxnSpPr>
          <p:cNvPr id="2561" name="Google Shape;2561;g2770e6e974f_0_1643"/>
          <p:cNvCxnSpPr>
            <a:stCxn id="2562" idx="1"/>
            <a:endCxn id="2560" idx="3"/>
          </p:cNvCxnSpPr>
          <p:nvPr/>
        </p:nvCxnSpPr>
        <p:spPr>
          <a:xfrm rot="10800000">
            <a:off x="3237450" y="2332513"/>
            <a:ext cx="178800" cy="0"/>
          </a:xfrm>
          <a:prstGeom prst="straightConnector1">
            <a:avLst/>
          </a:prstGeom>
          <a:noFill/>
          <a:ln cap="flat" cmpd="sng" w="9525">
            <a:solidFill>
              <a:schemeClr val="accent4"/>
            </a:solidFill>
            <a:prstDash val="solid"/>
            <a:round/>
            <a:headEnd len="med" w="med" type="none"/>
            <a:tailEnd len="med" w="med" type="none"/>
          </a:ln>
        </p:spPr>
      </p:cxnSp>
      <p:cxnSp>
        <p:nvCxnSpPr>
          <p:cNvPr id="2563" name="Google Shape;2563;g2770e6e974f_0_1643"/>
          <p:cNvCxnSpPr>
            <a:stCxn id="2564" idx="2"/>
            <a:endCxn id="2565" idx="2"/>
          </p:cNvCxnSpPr>
          <p:nvPr/>
        </p:nvCxnSpPr>
        <p:spPr>
          <a:xfrm>
            <a:off x="4266929" y="3443325"/>
            <a:ext cx="0" cy="1645500"/>
          </a:xfrm>
          <a:prstGeom prst="straightConnector1">
            <a:avLst/>
          </a:prstGeom>
          <a:noFill/>
          <a:ln cap="flat" cmpd="sng" w="19050">
            <a:solidFill>
              <a:schemeClr val="accent4"/>
            </a:solidFill>
            <a:prstDash val="dash"/>
            <a:round/>
            <a:headEnd len="med" w="med" type="none"/>
            <a:tailEnd len="med" w="med" type="none"/>
          </a:ln>
        </p:spPr>
      </p:cxnSp>
      <p:grpSp>
        <p:nvGrpSpPr>
          <p:cNvPr id="2566" name="Google Shape;2566;g2770e6e974f_0_1643"/>
          <p:cNvGrpSpPr/>
          <p:nvPr/>
        </p:nvGrpSpPr>
        <p:grpSpPr>
          <a:xfrm>
            <a:off x="3975313" y="4618298"/>
            <a:ext cx="583357" cy="583208"/>
            <a:chOff x="5866775" y="4030465"/>
            <a:chExt cx="372300" cy="372300"/>
          </a:xfrm>
        </p:grpSpPr>
        <p:sp>
          <p:nvSpPr>
            <p:cNvPr id="2567" name="Google Shape;2567;g2770e6e974f_0_1643"/>
            <p:cNvSpPr/>
            <p:nvPr/>
          </p:nvSpPr>
          <p:spPr>
            <a:xfrm>
              <a:off x="5866775" y="4030465"/>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2565" name="Google Shape;2565;g2770e6e974f_0_1643"/>
            <p:cNvPicPr preferRelativeResize="0"/>
            <p:nvPr/>
          </p:nvPicPr>
          <p:blipFill rotWithShape="1">
            <a:blip r:embed="rId5">
              <a:alphaModFix/>
            </a:blip>
            <a:srcRect b="0" l="0" r="0" t="0"/>
            <a:stretch/>
          </p:blipFill>
          <p:spPr>
            <a:xfrm>
              <a:off x="5922888" y="4070826"/>
              <a:ext cx="260075" cy="260046"/>
            </a:xfrm>
            <a:prstGeom prst="rect">
              <a:avLst/>
            </a:prstGeom>
            <a:noFill/>
            <a:ln>
              <a:noFill/>
            </a:ln>
          </p:spPr>
        </p:pic>
      </p:grpSp>
      <p:cxnSp>
        <p:nvCxnSpPr>
          <p:cNvPr id="2568" name="Google Shape;2568;g2770e6e974f_0_1643"/>
          <p:cNvCxnSpPr>
            <a:stCxn id="2548" idx="3"/>
            <a:endCxn id="2567" idx="2"/>
          </p:cNvCxnSpPr>
          <p:nvPr/>
        </p:nvCxnSpPr>
        <p:spPr>
          <a:xfrm>
            <a:off x="2937600" y="4909900"/>
            <a:ext cx="1037700" cy="0"/>
          </a:xfrm>
          <a:prstGeom prst="straightConnector1">
            <a:avLst/>
          </a:prstGeom>
          <a:noFill/>
          <a:ln cap="flat" cmpd="sng" w="19050">
            <a:solidFill>
              <a:schemeClr val="dk2"/>
            </a:solidFill>
            <a:prstDash val="solid"/>
            <a:round/>
            <a:headEnd len="med" w="med" type="none"/>
            <a:tailEnd len="med" w="med" type="triangle"/>
          </a:ln>
        </p:spPr>
      </p:cxnSp>
      <p:cxnSp>
        <p:nvCxnSpPr>
          <p:cNvPr id="2569" name="Google Shape;2569;g2770e6e974f_0_1643"/>
          <p:cNvCxnSpPr>
            <a:stCxn id="2567" idx="6"/>
            <a:endCxn id="2570" idx="1"/>
          </p:cNvCxnSpPr>
          <p:nvPr/>
        </p:nvCxnSpPr>
        <p:spPr>
          <a:xfrm flipH="1" rot="10800000">
            <a:off x="4558669" y="3928302"/>
            <a:ext cx="922200" cy="981600"/>
          </a:xfrm>
          <a:prstGeom prst="curvedConnector3">
            <a:avLst>
              <a:gd fmla="val 50003" name="adj1"/>
            </a:avLst>
          </a:prstGeom>
          <a:noFill/>
          <a:ln cap="flat" cmpd="sng" w="19050">
            <a:solidFill>
              <a:schemeClr val="dk2"/>
            </a:solidFill>
            <a:prstDash val="solid"/>
            <a:round/>
            <a:headEnd len="med" w="med" type="none"/>
            <a:tailEnd len="med" w="med" type="triangle"/>
          </a:ln>
        </p:spPr>
      </p:cxnSp>
      <p:cxnSp>
        <p:nvCxnSpPr>
          <p:cNvPr id="2571" name="Google Shape;2571;g2770e6e974f_0_1643"/>
          <p:cNvCxnSpPr>
            <a:stCxn id="2567" idx="6"/>
            <a:endCxn id="2556" idx="1"/>
          </p:cNvCxnSpPr>
          <p:nvPr/>
        </p:nvCxnSpPr>
        <p:spPr>
          <a:xfrm>
            <a:off x="4558669" y="4909902"/>
            <a:ext cx="922200" cy="981600"/>
          </a:xfrm>
          <a:prstGeom prst="curvedConnector3">
            <a:avLst>
              <a:gd fmla="val 50003" name="adj1"/>
            </a:avLst>
          </a:prstGeom>
          <a:noFill/>
          <a:ln cap="flat" cmpd="sng" w="19050">
            <a:solidFill>
              <a:schemeClr val="dk2"/>
            </a:solidFill>
            <a:prstDash val="solid"/>
            <a:round/>
            <a:headEnd len="med" w="med" type="none"/>
            <a:tailEnd len="med" w="med" type="triangle"/>
          </a:ln>
        </p:spPr>
      </p:cxnSp>
      <p:cxnSp>
        <p:nvCxnSpPr>
          <p:cNvPr id="2572" name="Google Shape;2572;g2770e6e974f_0_1643"/>
          <p:cNvCxnSpPr>
            <a:stCxn id="2567" idx="6"/>
            <a:endCxn id="2558" idx="1"/>
          </p:cNvCxnSpPr>
          <p:nvPr/>
        </p:nvCxnSpPr>
        <p:spPr>
          <a:xfrm>
            <a:off x="4558669" y="4909902"/>
            <a:ext cx="922200" cy="0"/>
          </a:xfrm>
          <a:prstGeom prst="straightConnector1">
            <a:avLst/>
          </a:prstGeom>
          <a:noFill/>
          <a:ln cap="flat" cmpd="sng" w="19050">
            <a:solidFill>
              <a:schemeClr val="dk2"/>
            </a:solidFill>
            <a:prstDash val="solid"/>
            <a:round/>
            <a:headEnd len="med" w="med" type="none"/>
            <a:tailEnd len="med" w="med" type="triangle"/>
          </a:ln>
        </p:spPr>
      </p:cxnSp>
      <p:cxnSp>
        <p:nvCxnSpPr>
          <p:cNvPr id="2573" name="Google Shape;2573;g2770e6e974f_0_1643"/>
          <p:cNvCxnSpPr>
            <a:stCxn id="2545" idx="3"/>
            <a:endCxn id="2548" idx="1"/>
          </p:cNvCxnSpPr>
          <p:nvPr/>
        </p:nvCxnSpPr>
        <p:spPr>
          <a:xfrm>
            <a:off x="1203325" y="4909900"/>
            <a:ext cx="426000" cy="0"/>
          </a:xfrm>
          <a:prstGeom prst="straightConnector1">
            <a:avLst/>
          </a:prstGeom>
          <a:noFill/>
          <a:ln cap="flat" cmpd="sng" w="19050">
            <a:solidFill>
              <a:schemeClr val="dk2"/>
            </a:solidFill>
            <a:prstDash val="solid"/>
            <a:round/>
            <a:headEnd len="med" w="med" type="none"/>
            <a:tailEnd len="med" w="med" type="triangle"/>
          </a:ln>
        </p:spPr>
      </p:cxnSp>
      <p:sp>
        <p:nvSpPr>
          <p:cNvPr id="2541" name="Google Shape;2541;g2770e6e974f_0_1643"/>
          <p:cNvSpPr/>
          <p:nvPr/>
        </p:nvSpPr>
        <p:spPr>
          <a:xfrm>
            <a:off x="6523400" y="2040913"/>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US" sz="1200">
                <a:latin typeface="DM Sans Medium"/>
                <a:ea typeface="DM Sans Medium"/>
                <a:cs typeface="DM Sans Medium"/>
                <a:sym typeface="DM Sans Medium"/>
              </a:rPr>
              <a:t>External Locations &amp; Credentials</a:t>
            </a:r>
            <a:endParaRPr sz="1200">
              <a:latin typeface="DM Sans Medium"/>
              <a:ea typeface="DM Sans Medium"/>
              <a:cs typeface="DM Sans Medium"/>
              <a:sym typeface="DM Sans Medium"/>
            </a:endParaRPr>
          </a:p>
        </p:txBody>
      </p:sp>
      <p:sp>
        <p:nvSpPr>
          <p:cNvPr id="2559" name="Google Shape;2559;g2770e6e974f_0_1643"/>
          <p:cNvSpPr/>
          <p:nvPr/>
        </p:nvSpPr>
        <p:spPr>
          <a:xfrm>
            <a:off x="7115900" y="4845425"/>
            <a:ext cx="123300" cy="123300"/>
          </a:xfrm>
          <a:prstGeom prst="ellipse">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g2770e6e974f_0_1643"/>
          <p:cNvSpPr/>
          <p:nvPr/>
        </p:nvSpPr>
        <p:spPr>
          <a:xfrm>
            <a:off x="7115900" y="5828770"/>
            <a:ext cx="123300" cy="123300"/>
          </a:xfrm>
          <a:prstGeom prst="ellipse">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4" name="Google Shape;2574;g2770e6e974f_0_1643"/>
          <p:cNvCxnSpPr>
            <a:stCxn id="2562" idx="3"/>
            <a:endCxn id="2541" idx="1"/>
          </p:cNvCxnSpPr>
          <p:nvPr/>
        </p:nvCxnSpPr>
        <p:spPr>
          <a:xfrm>
            <a:off x="5118150" y="2332513"/>
            <a:ext cx="1405200" cy="0"/>
          </a:xfrm>
          <a:prstGeom prst="straightConnector1">
            <a:avLst/>
          </a:prstGeom>
          <a:noFill/>
          <a:ln cap="flat" cmpd="sng" w="9525">
            <a:solidFill>
              <a:schemeClr val="accent4"/>
            </a:solidFill>
            <a:prstDash val="solid"/>
            <a:round/>
            <a:headEnd len="med" w="med" type="none"/>
            <a:tailEnd len="med" w="med" type="none"/>
          </a:ln>
        </p:spPr>
      </p:cxnSp>
      <p:sp>
        <p:nvSpPr>
          <p:cNvPr id="2564" name="Google Shape;2564;g2770e6e974f_0_1643"/>
          <p:cNvSpPr/>
          <p:nvPr/>
        </p:nvSpPr>
        <p:spPr>
          <a:xfrm>
            <a:off x="3612779" y="2860125"/>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Access Control</a:t>
            </a:r>
            <a:endParaRPr sz="1200">
              <a:latin typeface="DM Sans Medium"/>
              <a:ea typeface="DM Sans Medium"/>
              <a:cs typeface="DM Sans Medium"/>
              <a:sym typeface="DM Sans Medium"/>
            </a:endParaRPr>
          </a:p>
        </p:txBody>
      </p:sp>
      <p:cxnSp>
        <p:nvCxnSpPr>
          <p:cNvPr id="2575" name="Google Shape;2575;g2770e6e974f_0_1643"/>
          <p:cNvCxnSpPr>
            <a:stCxn id="2564" idx="0"/>
            <a:endCxn id="2562" idx="2"/>
          </p:cNvCxnSpPr>
          <p:nvPr/>
        </p:nvCxnSpPr>
        <p:spPr>
          <a:xfrm flipH="1" rot="10800000">
            <a:off x="4266929" y="2685225"/>
            <a:ext cx="300" cy="174900"/>
          </a:xfrm>
          <a:prstGeom prst="straightConnector1">
            <a:avLst/>
          </a:prstGeom>
          <a:noFill/>
          <a:ln cap="flat" cmpd="sng" w="9525">
            <a:solidFill>
              <a:schemeClr val="accent4"/>
            </a:solidFill>
            <a:prstDash val="solid"/>
            <a:round/>
            <a:headEnd len="med" w="med" type="none"/>
            <a:tailEnd len="med" w="med" type="none"/>
          </a:ln>
        </p:spPr>
      </p:cxnSp>
      <p:grpSp>
        <p:nvGrpSpPr>
          <p:cNvPr id="2576" name="Google Shape;2576;g2770e6e974f_0_1643"/>
          <p:cNvGrpSpPr/>
          <p:nvPr/>
        </p:nvGrpSpPr>
        <p:grpSpPr>
          <a:xfrm>
            <a:off x="5480813" y="5452771"/>
            <a:ext cx="959100" cy="877500"/>
            <a:chOff x="6319013" y="5452771"/>
            <a:chExt cx="959100" cy="877500"/>
          </a:xfrm>
        </p:grpSpPr>
        <p:sp>
          <p:nvSpPr>
            <p:cNvPr id="2556" name="Google Shape;2556;g2770e6e974f_0_1643"/>
            <p:cNvSpPr/>
            <p:nvPr/>
          </p:nvSpPr>
          <p:spPr>
            <a:xfrm>
              <a:off x="6319013" y="5452771"/>
              <a:ext cx="959100" cy="8775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0">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lang="en-US" sz="1200">
                  <a:latin typeface="DM Sans Medium"/>
                  <a:ea typeface="DM Sans Medium"/>
                  <a:cs typeface="DM Sans Medium"/>
                  <a:sym typeface="DM Sans Medium"/>
                </a:rPr>
                <a:t>Files in Cloud Strg</a:t>
              </a:r>
              <a:endParaRPr sz="1200">
                <a:latin typeface="DM Sans Medium"/>
                <a:ea typeface="DM Sans Medium"/>
                <a:cs typeface="DM Sans Medium"/>
                <a:sym typeface="DM Sans Medium"/>
              </a:endParaRPr>
            </a:p>
          </p:txBody>
        </p:sp>
        <p:pic>
          <p:nvPicPr>
            <p:cNvPr id="2577" name="Google Shape;2577;g2770e6e974f_0_1643"/>
            <p:cNvPicPr preferRelativeResize="0"/>
            <p:nvPr/>
          </p:nvPicPr>
          <p:blipFill rotWithShape="1">
            <a:blip r:embed="rId6">
              <a:alphaModFix/>
            </a:blip>
            <a:srcRect b="-2679" l="0" r="0" t="2679"/>
            <a:stretch/>
          </p:blipFill>
          <p:spPr>
            <a:xfrm>
              <a:off x="6557150" y="5492558"/>
              <a:ext cx="482974" cy="482974"/>
            </a:xfrm>
            <a:prstGeom prst="rect">
              <a:avLst/>
            </a:prstGeom>
            <a:noFill/>
            <a:ln>
              <a:noFill/>
            </a:ln>
          </p:spPr>
        </p:pic>
      </p:grpSp>
      <p:sp>
        <p:nvSpPr>
          <p:cNvPr id="2558" name="Google Shape;2558;g2770e6e974f_0_1643"/>
          <p:cNvSpPr/>
          <p:nvPr/>
        </p:nvSpPr>
        <p:spPr>
          <a:xfrm>
            <a:off x="5480813" y="4471146"/>
            <a:ext cx="959100" cy="8775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External tables</a:t>
            </a:r>
            <a:endParaRPr sz="1200">
              <a:latin typeface="DM Sans Medium"/>
              <a:ea typeface="DM Sans Medium"/>
              <a:cs typeface="DM Sans Medium"/>
              <a:sym typeface="DM Sans Medium"/>
            </a:endParaRPr>
          </a:p>
        </p:txBody>
      </p:sp>
      <p:pic>
        <p:nvPicPr>
          <p:cNvPr id="2578" name="Google Shape;2578;g2770e6e974f_0_1643"/>
          <p:cNvPicPr preferRelativeResize="0"/>
          <p:nvPr/>
        </p:nvPicPr>
        <p:blipFill rotWithShape="1">
          <a:blip r:embed="rId7">
            <a:alphaModFix/>
          </a:blip>
          <a:srcRect b="0" l="0" r="0" t="0"/>
          <a:stretch/>
        </p:blipFill>
        <p:spPr>
          <a:xfrm>
            <a:off x="5716169" y="4507582"/>
            <a:ext cx="482852" cy="482852"/>
          </a:xfrm>
          <a:prstGeom prst="rect">
            <a:avLst/>
          </a:prstGeom>
          <a:noFill/>
          <a:ln>
            <a:noFill/>
          </a:ln>
        </p:spPr>
      </p:pic>
      <p:grpSp>
        <p:nvGrpSpPr>
          <p:cNvPr id="2579" name="Google Shape;2579;g2770e6e974f_0_1643"/>
          <p:cNvGrpSpPr/>
          <p:nvPr/>
        </p:nvGrpSpPr>
        <p:grpSpPr>
          <a:xfrm>
            <a:off x="5480813" y="3489521"/>
            <a:ext cx="959100" cy="877500"/>
            <a:chOff x="6166613" y="3489521"/>
            <a:chExt cx="959100" cy="877500"/>
          </a:xfrm>
        </p:grpSpPr>
        <p:sp>
          <p:nvSpPr>
            <p:cNvPr id="2570" name="Google Shape;2570;g2770e6e974f_0_1643"/>
            <p:cNvSpPr/>
            <p:nvPr/>
          </p:nvSpPr>
          <p:spPr>
            <a:xfrm>
              <a:off x="6166613" y="3489521"/>
              <a:ext cx="959100" cy="877500"/>
            </a:xfrm>
            <a:prstGeom prst="roundRect">
              <a:avLst>
                <a:gd fmla="val 11052"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Managed tables</a:t>
              </a:r>
              <a:endParaRPr sz="1200">
                <a:latin typeface="DM Sans Medium"/>
                <a:ea typeface="DM Sans Medium"/>
                <a:cs typeface="DM Sans Medium"/>
                <a:sym typeface="DM Sans Medium"/>
              </a:endParaRPr>
            </a:p>
          </p:txBody>
        </p:sp>
        <p:pic>
          <p:nvPicPr>
            <p:cNvPr id="2580" name="Google Shape;2580;g2770e6e974f_0_1643"/>
            <p:cNvPicPr preferRelativeResize="0"/>
            <p:nvPr/>
          </p:nvPicPr>
          <p:blipFill>
            <a:blip r:embed="rId8">
              <a:alphaModFix/>
            </a:blip>
            <a:stretch>
              <a:fillRect/>
            </a:stretch>
          </p:blipFill>
          <p:spPr>
            <a:xfrm>
              <a:off x="6402973" y="3509595"/>
              <a:ext cx="486375" cy="486375"/>
            </a:xfrm>
            <a:prstGeom prst="rect">
              <a:avLst/>
            </a:prstGeom>
            <a:noFill/>
            <a:ln>
              <a:noFill/>
            </a:ln>
          </p:spPr>
        </p:pic>
      </p:grpSp>
      <p:sp>
        <p:nvSpPr>
          <p:cNvPr id="2581" name="Google Shape;2581;g2770e6e974f_0_1643"/>
          <p:cNvSpPr txBox="1"/>
          <p:nvPr/>
        </p:nvSpPr>
        <p:spPr>
          <a:xfrm>
            <a:off x="10290425" y="3622125"/>
            <a:ext cx="166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4"/>
                </a:solidFill>
                <a:latin typeface="DM Sans Medium"/>
                <a:ea typeface="DM Sans Medium"/>
                <a:cs typeface="DM Sans Medium"/>
                <a:sym typeface="DM Sans Medium"/>
              </a:rPr>
              <a:t>Managed </a:t>
            </a:r>
            <a:br>
              <a:rPr lang="en-US">
                <a:solidFill>
                  <a:schemeClr val="accent4"/>
                </a:solidFill>
                <a:latin typeface="DM Sans Medium"/>
                <a:ea typeface="DM Sans Medium"/>
                <a:cs typeface="DM Sans Medium"/>
                <a:sym typeface="DM Sans Medium"/>
              </a:rPr>
            </a:br>
            <a:r>
              <a:rPr lang="en-US">
                <a:solidFill>
                  <a:schemeClr val="accent4"/>
                </a:solidFill>
                <a:latin typeface="DM Sans Medium"/>
                <a:ea typeface="DM Sans Medium"/>
                <a:cs typeface="DM Sans Medium"/>
                <a:sym typeface="DM Sans Medium"/>
              </a:rPr>
              <a:t>Data Sources</a:t>
            </a:r>
            <a:endParaRPr>
              <a:solidFill>
                <a:schemeClr val="accent4"/>
              </a:solidFill>
              <a:latin typeface="DM Sans Medium"/>
              <a:ea typeface="DM Sans Medium"/>
              <a:cs typeface="DM Sans Medium"/>
              <a:sym typeface="DM Sans Medium"/>
            </a:endParaRPr>
          </a:p>
        </p:txBody>
      </p:sp>
      <p:sp>
        <p:nvSpPr>
          <p:cNvPr id="2582" name="Google Shape;2582;g2770e6e974f_0_1643"/>
          <p:cNvSpPr txBox="1"/>
          <p:nvPr/>
        </p:nvSpPr>
        <p:spPr>
          <a:xfrm>
            <a:off x="10290425" y="5151425"/>
            <a:ext cx="166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Medium"/>
                <a:ea typeface="DM Sans Medium"/>
                <a:cs typeface="DM Sans Medium"/>
                <a:sym typeface="DM Sans Medium"/>
              </a:rPr>
              <a:t>External Locations</a:t>
            </a:r>
            <a:endParaRPr>
              <a:latin typeface="DM Sans Medium"/>
              <a:ea typeface="DM Sans Medium"/>
              <a:cs typeface="DM Sans Medium"/>
              <a:sym typeface="DM Sans Medium"/>
            </a:endParaRPr>
          </a:p>
        </p:txBody>
      </p:sp>
      <p:sp>
        <p:nvSpPr>
          <p:cNvPr id="2583" name="Google Shape;2583;g2770e6e974f_0_1643"/>
          <p:cNvSpPr/>
          <p:nvPr/>
        </p:nvSpPr>
        <p:spPr>
          <a:xfrm>
            <a:off x="7103400" y="3855696"/>
            <a:ext cx="135900" cy="18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4" name="Google Shape;2584;g2770e6e974f_0_1643"/>
          <p:cNvCxnSpPr>
            <a:stCxn id="2570" idx="3"/>
            <a:endCxn id="2551" idx="1"/>
          </p:cNvCxnSpPr>
          <p:nvPr/>
        </p:nvCxnSpPr>
        <p:spPr>
          <a:xfrm>
            <a:off x="6439913" y="3928271"/>
            <a:ext cx="1742400" cy="600"/>
          </a:xfrm>
          <a:prstGeom prst="curvedConnector3">
            <a:avLst>
              <a:gd fmla="val 50001" name="adj1"/>
            </a:avLst>
          </a:prstGeom>
          <a:noFill/>
          <a:ln cap="flat" cmpd="sng" w="19050">
            <a:solidFill>
              <a:schemeClr val="accent4"/>
            </a:solidFill>
            <a:prstDash val="solid"/>
            <a:round/>
            <a:headEnd len="med" w="med" type="none"/>
            <a:tailEnd len="med" w="med" type="triangle"/>
          </a:ln>
        </p:spPr>
      </p:cxnSp>
      <p:cxnSp>
        <p:nvCxnSpPr>
          <p:cNvPr id="2585" name="Google Shape;2585;g2770e6e974f_0_1643"/>
          <p:cNvCxnSpPr>
            <a:stCxn id="2559" idx="6"/>
            <a:endCxn id="2552" idx="1"/>
          </p:cNvCxnSpPr>
          <p:nvPr/>
        </p:nvCxnSpPr>
        <p:spPr>
          <a:xfrm>
            <a:off x="7239200" y="4907075"/>
            <a:ext cx="943200" cy="3000"/>
          </a:xfrm>
          <a:prstGeom prst="curvedConnector3">
            <a:avLst>
              <a:gd fmla="val 49997" name="adj1"/>
            </a:avLst>
          </a:prstGeom>
          <a:noFill/>
          <a:ln cap="flat" cmpd="sng" w="19050">
            <a:solidFill>
              <a:schemeClr val="dk2"/>
            </a:solidFill>
            <a:prstDash val="solid"/>
            <a:round/>
            <a:headEnd len="med" w="med" type="none"/>
            <a:tailEnd len="med" w="med" type="triangle"/>
          </a:ln>
        </p:spPr>
      </p:cxnSp>
      <p:cxnSp>
        <p:nvCxnSpPr>
          <p:cNvPr id="2586" name="Google Shape;2586;g2770e6e974f_0_1643"/>
          <p:cNvCxnSpPr>
            <a:stCxn id="2542" idx="6"/>
            <a:endCxn id="2553" idx="1"/>
          </p:cNvCxnSpPr>
          <p:nvPr/>
        </p:nvCxnSpPr>
        <p:spPr>
          <a:xfrm>
            <a:off x="7239200" y="5890420"/>
            <a:ext cx="943200" cy="1200"/>
          </a:xfrm>
          <a:prstGeom prst="curvedConnector3">
            <a:avLst>
              <a:gd fmla="val 49997" name="adj1"/>
            </a:avLst>
          </a:prstGeom>
          <a:noFill/>
          <a:ln cap="flat" cmpd="sng" w="19050">
            <a:solidFill>
              <a:schemeClr val="dk2"/>
            </a:solidFill>
            <a:prstDash val="solid"/>
            <a:round/>
            <a:headEnd len="med" w="med" type="none"/>
            <a:tailEnd len="med" w="med" type="triangle"/>
          </a:ln>
        </p:spPr>
      </p:cxnSp>
      <p:sp>
        <p:nvSpPr>
          <p:cNvPr id="2587" name="Google Shape;2587;g2770e6e974f_0_1643"/>
          <p:cNvSpPr txBox="1"/>
          <p:nvPr>
            <p:ph idx="12" type="sldNum"/>
          </p:nvPr>
        </p:nvSpPr>
        <p:spPr>
          <a:xfrm>
            <a:off x="10871902" y="6351634"/>
            <a:ext cx="6672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62" name="Google Shape;2562;g2770e6e974f_0_1643"/>
          <p:cNvSpPr/>
          <p:nvPr/>
        </p:nvSpPr>
        <p:spPr>
          <a:xfrm>
            <a:off x="3416250" y="1979713"/>
            <a:ext cx="17019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sp>
        <p:nvSpPr>
          <p:cNvPr id="2588" name="Google Shape;2588;g2770e6e974f_0_1643"/>
          <p:cNvSpPr txBox="1"/>
          <p:nvPr>
            <p:ph idx="1" type="subTitle"/>
          </p:nvPr>
        </p:nvSpPr>
        <p:spPr>
          <a:xfrm>
            <a:off x="707635" y="1174700"/>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latin typeface="DM Sans"/>
                <a:ea typeface="DM Sans"/>
                <a:cs typeface="DM Sans"/>
                <a:sym typeface="DM Sans"/>
              </a:rPr>
              <a:t>Simplify data access management across clouds</a:t>
            </a:r>
            <a:endParaRPr/>
          </a:p>
        </p:txBody>
      </p:sp>
      <p:pic>
        <p:nvPicPr>
          <p:cNvPr descr="Databricks · GitHub" id="2589" name="Google Shape;2589;g2770e6e974f_0_1643"/>
          <p:cNvPicPr preferRelativeResize="0"/>
          <p:nvPr/>
        </p:nvPicPr>
        <p:blipFill>
          <a:blip r:embed="rId9">
            <a:alphaModFix/>
          </a:blip>
          <a:stretch>
            <a:fillRect/>
          </a:stretch>
        </p:blipFill>
        <p:spPr>
          <a:xfrm>
            <a:off x="3518126" y="2103916"/>
            <a:ext cx="457200" cy="4572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4" name="Shape 2594"/>
        <p:cNvGrpSpPr/>
        <p:nvPr/>
      </p:nvGrpSpPr>
      <p:grpSpPr>
        <a:xfrm>
          <a:off x="0" y="0"/>
          <a:ext cx="0" cy="0"/>
          <a:chOff x="0" y="0"/>
          <a:chExt cx="0" cy="0"/>
        </a:xfrm>
      </p:grpSpPr>
      <p:sp>
        <p:nvSpPr>
          <p:cNvPr id="2595" name="Google Shape;2595;g2770e6e974f_0_1697"/>
          <p:cNvSpPr/>
          <p:nvPr/>
        </p:nvSpPr>
        <p:spPr>
          <a:xfrm>
            <a:off x="7832032" y="1692487"/>
            <a:ext cx="2403600" cy="4835100"/>
          </a:xfrm>
          <a:prstGeom prst="roundRect">
            <a:avLst>
              <a:gd fmla="val 65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a:t>
            </a:r>
            <a:endParaRPr baseline="30000">
              <a:solidFill>
                <a:schemeClr val="dk2"/>
              </a:solidFill>
              <a:latin typeface="DM Sans Medium"/>
              <a:ea typeface="DM Sans Medium"/>
              <a:cs typeface="DM Sans Medium"/>
              <a:sym typeface="DM Sans Medium"/>
            </a:endParaRPr>
          </a:p>
        </p:txBody>
      </p:sp>
      <p:sp>
        <p:nvSpPr>
          <p:cNvPr id="2596" name="Google Shape;2596;g2770e6e974f_0_1697"/>
          <p:cNvSpPr/>
          <p:nvPr/>
        </p:nvSpPr>
        <p:spPr>
          <a:xfrm>
            <a:off x="3281457" y="2421462"/>
            <a:ext cx="6852000" cy="1806600"/>
          </a:xfrm>
          <a:prstGeom prst="roundRect">
            <a:avLst>
              <a:gd fmla="val 8790"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g2770e6e974f_0_1697"/>
          <p:cNvSpPr/>
          <p:nvPr/>
        </p:nvSpPr>
        <p:spPr>
          <a:xfrm>
            <a:off x="3281607" y="4305277"/>
            <a:ext cx="6852000" cy="1199100"/>
          </a:xfrm>
          <a:prstGeom prst="roundRect">
            <a:avLst>
              <a:gd fmla="val 12651"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g2770e6e974f_0_1697"/>
          <p:cNvSpPr/>
          <p:nvPr/>
        </p:nvSpPr>
        <p:spPr>
          <a:xfrm>
            <a:off x="3281457" y="5577487"/>
            <a:ext cx="6852000" cy="8460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g2770e6e974f_0_1697"/>
          <p:cNvSpPr/>
          <p:nvPr/>
        </p:nvSpPr>
        <p:spPr>
          <a:xfrm>
            <a:off x="7962982" y="2497787"/>
            <a:ext cx="2069100" cy="5064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2600" name="Google Shape;2600;g2770e6e974f_0_1697"/>
          <p:cNvCxnSpPr>
            <a:stCxn id="2601" idx="2"/>
            <a:endCxn id="2602" idx="0"/>
          </p:cNvCxnSpPr>
          <p:nvPr/>
        </p:nvCxnSpPr>
        <p:spPr>
          <a:xfrm>
            <a:off x="4132407" y="2256611"/>
            <a:ext cx="0" cy="265500"/>
          </a:xfrm>
          <a:prstGeom prst="straightConnector1">
            <a:avLst/>
          </a:prstGeom>
          <a:noFill/>
          <a:ln cap="flat" cmpd="sng" w="19050">
            <a:solidFill>
              <a:schemeClr val="dk2"/>
            </a:solidFill>
            <a:prstDash val="solid"/>
            <a:round/>
            <a:headEnd len="med" w="med" type="none"/>
            <a:tailEnd len="med" w="med" type="triangle"/>
          </a:ln>
        </p:spPr>
      </p:cxnSp>
      <p:sp>
        <p:nvSpPr>
          <p:cNvPr id="2602" name="Google Shape;2602;g2770e6e974f_0_1697"/>
          <p:cNvSpPr/>
          <p:nvPr/>
        </p:nvSpPr>
        <p:spPr>
          <a:xfrm>
            <a:off x="3478257" y="2522237"/>
            <a:ext cx="1308300" cy="457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Metastore</a:t>
            </a:r>
            <a:endParaRPr sz="1200">
              <a:latin typeface="DM Sans Medium"/>
              <a:ea typeface="DM Sans Medium"/>
              <a:cs typeface="DM Sans Medium"/>
              <a:sym typeface="DM Sans Medium"/>
            </a:endParaRPr>
          </a:p>
        </p:txBody>
      </p:sp>
      <p:sp>
        <p:nvSpPr>
          <p:cNvPr id="2603" name="Google Shape;2603;g2770e6e974f_0_1697"/>
          <p:cNvSpPr txBox="1"/>
          <p:nvPr>
            <p:ph idx="12" type="sldNum"/>
          </p:nvPr>
        </p:nvSpPr>
        <p:spPr>
          <a:xfrm>
            <a:off x="10762802" y="6333309"/>
            <a:ext cx="6672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01" name="Google Shape;2601;g2770e6e974f_0_1697"/>
          <p:cNvSpPr/>
          <p:nvPr/>
        </p:nvSpPr>
        <p:spPr>
          <a:xfrm>
            <a:off x="3281457" y="1651211"/>
            <a:ext cx="1701900" cy="6054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pic>
        <p:nvPicPr>
          <p:cNvPr descr="Databricks · GitHub" id="2604" name="Google Shape;2604;g2770e6e974f_0_1697"/>
          <p:cNvPicPr preferRelativeResize="0"/>
          <p:nvPr/>
        </p:nvPicPr>
        <p:blipFill>
          <a:blip r:embed="rId3">
            <a:alphaModFix/>
          </a:blip>
          <a:stretch>
            <a:fillRect/>
          </a:stretch>
        </p:blipFill>
        <p:spPr>
          <a:xfrm>
            <a:off x="3425558" y="1732373"/>
            <a:ext cx="457200" cy="457200"/>
          </a:xfrm>
          <a:prstGeom prst="rect">
            <a:avLst/>
          </a:prstGeom>
          <a:noFill/>
          <a:ln>
            <a:noFill/>
          </a:ln>
        </p:spPr>
      </p:pic>
      <p:sp>
        <p:nvSpPr>
          <p:cNvPr id="2605" name="Google Shape;2605;g2770e6e974f_0_1697"/>
          <p:cNvSpPr/>
          <p:nvPr/>
        </p:nvSpPr>
        <p:spPr>
          <a:xfrm>
            <a:off x="5507632" y="3636820"/>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Schema1</a:t>
            </a:r>
            <a:endParaRPr sz="1200">
              <a:latin typeface="DM Sans Medium"/>
              <a:ea typeface="DM Sans Medium"/>
              <a:cs typeface="DM Sans Medium"/>
              <a:sym typeface="DM Sans Medium"/>
            </a:endParaRPr>
          </a:p>
        </p:txBody>
      </p:sp>
      <p:sp>
        <p:nvSpPr>
          <p:cNvPr id="2606" name="Google Shape;2606;g2770e6e974f_0_1697"/>
          <p:cNvSpPr/>
          <p:nvPr/>
        </p:nvSpPr>
        <p:spPr>
          <a:xfrm>
            <a:off x="7963132" y="5666917"/>
            <a:ext cx="2069100" cy="5064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2607" name="Google Shape;2607;g2770e6e974f_0_1697"/>
          <p:cNvCxnSpPr>
            <a:stCxn id="2606" idx="1"/>
            <a:endCxn id="2608" idx="3"/>
          </p:cNvCxnSpPr>
          <p:nvPr/>
        </p:nvCxnSpPr>
        <p:spPr>
          <a:xfrm rot="10800000">
            <a:off x="6836632" y="5920117"/>
            <a:ext cx="1126500" cy="0"/>
          </a:xfrm>
          <a:prstGeom prst="straightConnector1">
            <a:avLst/>
          </a:prstGeom>
          <a:noFill/>
          <a:ln cap="flat" cmpd="sng" w="19050">
            <a:solidFill>
              <a:schemeClr val="accent4"/>
            </a:solidFill>
            <a:prstDash val="solid"/>
            <a:round/>
            <a:headEnd len="med" w="med" type="none"/>
            <a:tailEnd len="med" w="med" type="none"/>
          </a:ln>
        </p:spPr>
      </p:cxnSp>
      <p:sp>
        <p:nvSpPr>
          <p:cNvPr id="2609" name="Google Shape;2609;g2770e6e974f_0_1697"/>
          <p:cNvSpPr/>
          <p:nvPr/>
        </p:nvSpPr>
        <p:spPr>
          <a:xfrm>
            <a:off x="4468867" y="3077662"/>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Catalog1</a:t>
            </a:r>
            <a:endParaRPr sz="1200">
              <a:latin typeface="DM Sans Medium"/>
              <a:ea typeface="DM Sans Medium"/>
              <a:cs typeface="DM Sans Medium"/>
              <a:sym typeface="DM Sans Medium"/>
            </a:endParaRPr>
          </a:p>
        </p:txBody>
      </p:sp>
      <p:cxnSp>
        <p:nvCxnSpPr>
          <p:cNvPr id="2610" name="Google Shape;2610;g2770e6e974f_0_1697"/>
          <p:cNvCxnSpPr>
            <a:stCxn id="2609" idx="2"/>
            <a:endCxn id="2605" idx="1"/>
          </p:cNvCxnSpPr>
          <p:nvPr/>
        </p:nvCxnSpPr>
        <p:spPr>
          <a:xfrm flipH="1" rot="-5400000">
            <a:off x="5140867" y="3480112"/>
            <a:ext cx="348900" cy="384600"/>
          </a:xfrm>
          <a:prstGeom prst="bentConnector2">
            <a:avLst/>
          </a:prstGeom>
          <a:noFill/>
          <a:ln cap="flat" cmpd="sng" w="19050">
            <a:solidFill>
              <a:schemeClr val="dk2"/>
            </a:solidFill>
            <a:prstDash val="solid"/>
            <a:round/>
            <a:headEnd len="med" w="med" type="none"/>
            <a:tailEnd len="med" w="med" type="triangle"/>
          </a:ln>
        </p:spPr>
      </p:cxnSp>
      <p:sp>
        <p:nvSpPr>
          <p:cNvPr id="2608" name="Google Shape;2608;g2770e6e974f_0_1697"/>
          <p:cNvSpPr/>
          <p:nvPr/>
        </p:nvSpPr>
        <p:spPr>
          <a:xfrm>
            <a:off x="5528332" y="5709817"/>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Schema3</a:t>
            </a:r>
            <a:endParaRPr sz="1200">
              <a:latin typeface="DM Sans Medium"/>
              <a:ea typeface="DM Sans Medium"/>
              <a:cs typeface="DM Sans Medium"/>
              <a:sym typeface="DM Sans Medium"/>
            </a:endParaRPr>
          </a:p>
        </p:txBody>
      </p:sp>
      <p:cxnSp>
        <p:nvCxnSpPr>
          <p:cNvPr id="2611" name="Google Shape;2611;g2770e6e974f_0_1697"/>
          <p:cNvCxnSpPr>
            <a:stCxn id="2612" idx="2"/>
            <a:endCxn id="2613" idx="1"/>
          </p:cNvCxnSpPr>
          <p:nvPr/>
        </p:nvCxnSpPr>
        <p:spPr>
          <a:xfrm flipH="1" rot="-5400000">
            <a:off x="5176417" y="4778178"/>
            <a:ext cx="298500" cy="405300"/>
          </a:xfrm>
          <a:prstGeom prst="bentConnector2">
            <a:avLst/>
          </a:prstGeom>
          <a:noFill/>
          <a:ln cap="flat" cmpd="sng" w="19050">
            <a:solidFill>
              <a:schemeClr val="dk2"/>
            </a:solidFill>
            <a:prstDash val="solid"/>
            <a:round/>
            <a:headEnd len="med" w="med" type="none"/>
            <a:tailEnd len="med" w="med" type="triangle"/>
          </a:ln>
        </p:spPr>
      </p:cxnSp>
      <p:cxnSp>
        <p:nvCxnSpPr>
          <p:cNvPr id="2614" name="Google Shape;2614;g2770e6e974f_0_1697"/>
          <p:cNvCxnSpPr>
            <a:stCxn id="2599" idx="1"/>
            <a:endCxn id="2602" idx="3"/>
          </p:cNvCxnSpPr>
          <p:nvPr/>
        </p:nvCxnSpPr>
        <p:spPr>
          <a:xfrm rot="10800000">
            <a:off x="4786582" y="2750687"/>
            <a:ext cx="3176400" cy="300"/>
          </a:xfrm>
          <a:prstGeom prst="straightConnector1">
            <a:avLst/>
          </a:prstGeom>
          <a:noFill/>
          <a:ln cap="flat" cmpd="sng" w="19050">
            <a:solidFill>
              <a:schemeClr val="accent4"/>
            </a:solidFill>
            <a:prstDash val="solid"/>
            <a:round/>
            <a:headEnd len="med" w="med" type="none"/>
            <a:tailEnd len="med" w="med" type="none"/>
          </a:ln>
        </p:spPr>
      </p:cxnSp>
      <p:pic>
        <p:nvPicPr>
          <p:cNvPr id="2615" name="Google Shape;2615;g2770e6e974f_0_1697"/>
          <p:cNvPicPr preferRelativeResize="0"/>
          <p:nvPr/>
        </p:nvPicPr>
        <p:blipFill>
          <a:blip r:embed="rId4">
            <a:alphaModFix/>
          </a:blip>
          <a:stretch>
            <a:fillRect/>
          </a:stretch>
        </p:blipFill>
        <p:spPr>
          <a:xfrm>
            <a:off x="6610930" y="5957379"/>
            <a:ext cx="406800" cy="372455"/>
          </a:xfrm>
          <a:prstGeom prst="rect">
            <a:avLst/>
          </a:prstGeom>
          <a:noFill/>
          <a:ln>
            <a:noFill/>
          </a:ln>
        </p:spPr>
      </p:pic>
      <p:pic>
        <p:nvPicPr>
          <p:cNvPr id="2616" name="Google Shape;2616;g2770e6e974f_0_1697"/>
          <p:cNvPicPr preferRelativeResize="0"/>
          <p:nvPr/>
        </p:nvPicPr>
        <p:blipFill>
          <a:blip r:embed="rId5">
            <a:alphaModFix/>
          </a:blip>
          <a:stretch>
            <a:fillRect/>
          </a:stretch>
        </p:blipFill>
        <p:spPr>
          <a:xfrm>
            <a:off x="6592164" y="3797231"/>
            <a:ext cx="406800" cy="372460"/>
          </a:xfrm>
          <a:prstGeom prst="rect">
            <a:avLst/>
          </a:prstGeom>
          <a:noFill/>
          <a:ln>
            <a:noFill/>
          </a:ln>
        </p:spPr>
      </p:pic>
      <p:sp>
        <p:nvSpPr>
          <p:cNvPr id="2612" name="Google Shape;2612;g2770e6e974f_0_1697"/>
          <p:cNvSpPr/>
          <p:nvPr/>
        </p:nvSpPr>
        <p:spPr>
          <a:xfrm>
            <a:off x="4468867" y="4411278"/>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Catalog2</a:t>
            </a:r>
            <a:endParaRPr sz="1200">
              <a:latin typeface="DM Sans Medium"/>
              <a:ea typeface="DM Sans Medium"/>
              <a:cs typeface="DM Sans Medium"/>
              <a:sym typeface="DM Sans Medium"/>
            </a:endParaRPr>
          </a:p>
        </p:txBody>
      </p:sp>
      <p:sp>
        <p:nvSpPr>
          <p:cNvPr id="2617" name="Google Shape;2617;g2770e6e974f_0_1697"/>
          <p:cNvSpPr/>
          <p:nvPr/>
        </p:nvSpPr>
        <p:spPr>
          <a:xfrm>
            <a:off x="7999282" y="4368378"/>
            <a:ext cx="2069100" cy="5064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2618" name="Google Shape;2618;g2770e6e974f_0_1697"/>
          <p:cNvCxnSpPr>
            <a:stCxn id="2617" idx="1"/>
            <a:endCxn id="2612" idx="3"/>
          </p:cNvCxnSpPr>
          <p:nvPr/>
        </p:nvCxnSpPr>
        <p:spPr>
          <a:xfrm rot="10800000">
            <a:off x="5777182" y="4621578"/>
            <a:ext cx="2222100" cy="0"/>
          </a:xfrm>
          <a:prstGeom prst="straightConnector1">
            <a:avLst/>
          </a:prstGeom>
          <a:noFill/>
          <a:ln cap="flat" cmpd="sng" w="19050">
            <a:solidFill>
              <a:schemeClr val="accent4"/>
            </a:solidFill>
            <a:prstDash val="solid"/>
            <a:round/>
            <a:headEnd len="med" w="med" type="none"/>
            <a:tailEnd len="med" w="med" type="none"/>
          </a:ln>
        </p:spPr>
      </p:cxnSp>
      <p:sp>
        <p:nvSpPr>
          <p:cNvPr id="2613" name="Google Shape;2613;g2770e6e974f_0_1697"/>
          <p:cNvSpPr/>
          <p:nvPr/>
        </p:nvSpPr>
        <p:spPr>
          <a:xfrm>
            <a:off x="5528232" y="4919844"/>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Schema2</a:t>
            </a:r>
            <a:endParaRPr sz="1200">
              <a:latin typeface="DM Sans Medium"/>
              <a:ea typeface="DM Sans Medium"/>
              <a:cs typeface="DM Sans Medium"/>
              <a:sym typeface="DM Sans Medium"/>
            </a:endParaRPr>
          </a:p>
        </p:txBody>
      </p:sp>
      <p:pic>
        <p:nvPicPr>
          <p:cNvPr id="2619" name="Google Shape;2619;g2770e6e974f_0_1697"/>
          <p:cNvPicPr preferRelativeResize="0"/>
          <p:nvPr/>
        </p:nvPicPr>
        <p:blipFill>
          <a:blip r:embed="rId5">
            <a:alphaModFix/>
          </a:blip>
          <a:stretch>
            <a:fillRect/>
          </a:stretch>
        </p:blipFill>
        <p:spPr>
          <a:xfrm>
            <a:off x="6600289" y="5079570"/>
            <a:ext cx="406800" cy="372460"/>
          </a:xfrm>
          <a:prstGeom prst="rect">
            <a:avLst/>
          </a:prstGeom>
          <a:noFill/>
          <a:ln>
            <a:noFill/>
          </a:ln>
        </p:spPr>
      </p:pic>
      <p:cxnSp>
        <p:nvCxnSpPr>
          <p:cNvPr id="2620" name="Google Shape;2620;g2770e6e974f_0_1697"/>
          <p:cNvCxnSpPr>
            <a:stCxn id="2612" idx="2"/>
            <a:endCxn id="2608" idx="1"/>
          </p:cNvCxnSpPr>
          <p:nvPr/>
        </p:nvCxnSpPr>
        <p:spPr>
          <a:xfrm flipH="1" rot="-5400000">
            <a:off x="4781467" y="5173128"/>
            <a:ext cx="1088400" cy="405300"/>
          </a:xfrm>
          <a:prstGeom prst="bentConnector2">
            <a:avLst/>
          </a:prstGeom>
          <a:noFill/>
          <a:ln cap="flat" cmpd="sng" w="19050">
            <a:solidFill>
              <a:schemeClr val="dk2"/>
            </a:solidFill>
            <a:prstDash val="solid"/>
            <a:round/>
            <a:headEnd len="med" w="med" type="none"/>
            <a:tailEnd len="med" w="med" type="triangle"/>
          </a:ln>
        </p:spPr>
      </p:cxnSp>
      <p:cxnSp>
        <p:nvCxnSpPr>
          <p:cNvPr id="2621" name="Google Shape;2621;g2770e6e974f_0_1697"/>
          <p:cNvCxnSpPr>
            <a:stCxn id="2602" idx="2"/>
            <a:endCxn id="2609" idx="1"/>
          </p:cNvCxnSpPr>
          <p:nvPr/>
        </p:nvCxnSpPr>
        <p:spPr>
          <a:xfrm flipH="1" rot="-5400000">
            <a:off x="4146507" y="2965337"/>
            <a:ext cx="308400" cy="336600"/>
          </a:xfrm>
          <a:prstGeom prst="bentConnector2">
            <a:avLst/>
          </a:prstGeom>
          <a:noFill/>
          <a:ln cap="flat" cmpd="sng" w="19050">
            <a:solidFill>
              <a:schemeClr val="dk2"/>
            </a:solidFill>
            <a:prstDash val="solid"/>
            <a:round/>
            <a:headEnd len="med" w="med" type="none"/>
            <a:tailEnd len="med" w="med" type="triangle"/>
          </a:ln>
        </p:spPr>
      </p:cxnSp>
      <p:cxnSp>
        <p:nvCxnSpPr>
          <p:cNvPr id="2622" name="Google Shape;2622;g2770e6e974f_0_1697"/>
          <p:cNvCxnSpPr>
            <a:stCxn id="2602" idx="2"/>
            <a:endCxn id="2612" idx="1"/>
          </p:cNvCxnSpPr>
          <p:nvPr/>
        </p:nvCxnSpPr>
        <p:spPr>
          <a:xfrm flipH="1" rot="-5400000">
            <a:off x="3479757" y="3632087"/>
            <a:ext cx="1641900" cy="336600"/>
          </a:xfrm>
          <a:prstGeom prst="bentConnector2">
            <a:avLst/>
          </a:prstGeom>
          <a:noFill/>
          <a:ln cap="flat" cmpd="sng" w="19050">
            <a:solidFill>
              <a:schemeClr val="dk2"/>
            </a:solidFill>
            <a:prstDash val="solid"/>
            <a:round/>
            <a:headEnd len="med" w="med" type="none"/>
            <a:tailEnd len="med" w="med" type="triangle"/>
          </a:ln>
        </p:spPr>
      </p:cxnSp>
      <p:sp>
        <p:nvSpPr>
          <p:cNvPr id="2623" name="Google Shape;2623;g2770e6e974f_0_1697"/>
          <p:cNvSpPr txBox="1"/>
          <p:nvPr/>
        </p:nvSpPr>
        <p:spPr>
          <a:xfrm>
            <a:off x="926782" y="3087762"/>
            <a:ext cx="226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1) Store at the </a:t>
            </a:r>
            <a:r>
              <a:rPr b="1" lang="en-US">
                <a:latin typeface="DM Sans"/>
                <a:ea typeface="DM Sans"/>
                <a:cs typeface="DM Sans"/>
                <a:sym typeface="DM Sans"/>
              </a:rPr>
              <a:t>metastore</a:t>
            </a:r>
            <a:endParaRPr b="1">
              <a:latin typeface="DM Sans"/>
              <a:ea typeface="DM Sans"/>
              <a:cs typeface="DM Sans"/>
              <a:sym typeface="DM Sans"/>
            </a:endParaRPr>
          </a:p>
        </p:txBody>
      </p:sp>
      <p:sp>
        <p:nvSpPr>
          <p:cNvPr id="2624" name="Google Shape;2624;g2770e6e974f_0_1697"/>
          <p:cNvSpPr txBox="1"/>
          <p:nvPr/>
        </p:nvSpPr>
        <p:spPr>
          <a:xfrm>
            <a:off x="926782" y="4725398"/>
            <a:ext cx="22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2) Store at the </a:t>
            </a:r>
            <a:r>
              <a:rPr b="1" lang="en-US">
                <a:latin typeface="DM Sans"/>
                <a:ea typeface="DM Sans"/>
                <a:cs typeface="DM Sans"/>
                <a:sym typeface="DM Sans"/>
              </a:rPr>
              <a:t>catalog</a:t>
            </a:r>
            <a:endParaRPr b="1">
              <a:latin typeface="DM Sans"/>
              <a:ea typeface="DM Sans"/>
              <a:cs typeface="DM Sans"/>
              <a:sym typeface="DM Sans"/>
            </a:endParaRPr>
          </a:p>
        </p:txBody>
      </p:sp>
      <p:sp>
        <p:nvSpPr>
          <p:cNvPr id="2625" name="Google Shape;2625;g2770e6e974f_0_1697"/>
          <p:cNvSpPr txBox="1"/>
          <p:nvPr/>
        </p:nvSpPr>
        <p:spPr>
          <a:xfrm>
            <a:off x="926782" y="5764662"/>
            <a:ext cx="22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3) Store at the </a:t>
            </a:r>
            <a:r>
              <a:rPr b="1" lang="en-US">
                <a:latin typeface="DM Sans"/>
                <a:ea typeface="DM Sans"/>
                <a:cs typeface="DM Sans"/>
                <a:sym typeface="DM Sans"/>
              </a:rPr>
              <a:t>schema</a:t>
            </a:r>
            <a:endParaRPr b="1">
              <a:latin typeface="DM Sans"/>
              <a:ea typeface="DM Sans"/>
              <a:cs typeface="DM Sans"/>
              <a:sym typeface="DM Sans"/>
            </a:endParaRPr>
          </a:p>
        </p:txBody>
      </p:sp>
      <p:sp>
        <p:nvSpPr>
          <p:cNvPr id="2626" name="Google Shape;2626;g2770e6e974f_0_1697"/>
          <p:cNvSpPr txBox="1"/>
          <p:nvPr>
            <p:ph type="title"/>
          </p:nvPr>
        </p:nvSpPr>
        <p:spPr>
          <a:xfrm>
            <a:off x="749625" y="535600"/>
            <a:ext cx="10832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Default access to storage by catalog or schema</a:t>
            </a:r>
            <a:endParaRPr sz="3600"/>
          </a:p>
        </p:txBody>
      </p:sp>
      <p:sp>
        <p:nvSpPr>
          <p:cNvPr id="2627" name="Google Shape;2627;g2770e6e974f_0_1697"/>
          <p:cNvSpPr txBox="1"/>
          <p:nvPr>
            <p:ph idx="1" type="subTitle"/>
          </p:nvPr>
        </p:nvSpPr>
        <p:spPr>
          <a:xfrm>
            <a:off x="757285" y="1197125"/>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latin typeface="DM Sans"/>
                <a:ea typeface="DM Sans"/>
                <a:cs typeface="DM Sans"/>
                <a:sym typeface="DM Sans"/>
              </a:rPr>
              <a:t>Use managed data sources for data isolation or cost allocation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2" name="Shape 2632"/>
        <p:cNvGrpSpPr/>
        <p:nvPr/>
      </p:nvGrpSpPr>
      <p:grpSpPr>
        <a:xfrm>
          <a:off x="0" y="0"/>
          <a:ext cx="0" cy="0"/>
          <a:chOff x="0" y="0"/>
          <a:chExt cx="0" cy="0"/>
        </a:xfrm>
      </p:grpSpPr>
      <p:sp>
        <p:nvSpPr>
          <p:cNvPr id="2633" name="Google Shape;2633;g2770e6e974f_0_1734"/>
          <p:cNvSpPr txBox="1"/>
          <p:nvPr>
            <p:ph idx="4294967295" type="title"/>
          </p:nvPr>
        </p:nvSpPr>
        <p:spPr>
          <a:xfrm>
            <a:off x="597225" y="307000"/>
            <a:ext cx="10832700" cy="58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3600"/>
              <a:t>Access data from specified environments only</a:t>
            </a:r>
            <a:endParaRPr sz="3600"/>
          </a:p>
        </p:txBody>
      </p:sp>
      <p:sp>
        <p:nvSpPr>
          <p:cNvPr id="2634" name="Google Shape;2634;g2770e6e974f_0_1734"/>
          <p:cNvSpPr/>
          <p:nvPr/>
        </p:nvSpPr>
        <p:spPr>
          <a:xfrm>
            <a:off x="3654336" y="2375742"/>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dev</a:t>
            </a:r>
            <a:endParaRPr sz="1000">
              <a:latin typeface="DM Sans"/>
              <a:ea typeface="DM Sans"/>
              <a:cs typeface="DM Sans"/>
              <a:sym typeface="DM Sans"/>
            </a:endParaRPr>
          </a:p>
        </p:txBody>
      </p:sp>
      <p:grpSp>
        <p:nvGrpSpPr>
          <p:cNvPr id="2635" name="Google Shape;2635;g2770e6e974f_0_1734"/>
          <p:cNvGrpSpPr/>
          <p:nvPr/>
        </p:nvGrpSpPr>
        <p:grpSpPr>
          <a:xfrm>
            <a:off x="671076" y="3429525"/>
            <a:ext cx="1846040" cy="521862"/>
            <a:chOff x="2992957" y="1248731"/>
            <a:chExt cx="2707200" cy="705600"/>
          </a:xfrm>
        </p:grpSpPr>
        <p:sp>
          <p:nvSpPr>
            <p:cNvPr id="2636" name="Google Shape;2636;g2770e6e974f_0_1734"/>
            <p:cNvSpPr/>
            <p:nvPr/>
          </p:nvSpPr>
          <p:spPr>
            <a:xfrm>
              <a:off x="2992957" y="1248731"/>
              <a:ext cx="27072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a:latin typeface="Barlow"/>
                  <a:ea typeface="Barlow"/>
                  <a:cs typeface="Barlow"/>
                  <a:sym typeface="Barlow"/>
                </a:rPr>
                <a:t>        Metastore</a:t>
              </a:r>
              <a:endParaRPr>
                <a:latin typeface="Barlow"/>
                <a:ea typeface="Barlow"/>
                <a:cs typeface="Barlow"/>
                <a:sym typeface="Barlow"/>
              </a:endParaRPr>
            </a:p>
          </p:txBody>
        </p:sp>
        <p:sp>
          <p:nvSpPr>
            <p:cNvPr id="2637" name="Google Shape;2637;g2770e6e974f_0_1734"/>
            <p:cNvSpPr/>
            <p:nvPr/>
          </p:nvSpPr>
          <p:spPr>
            <a:xfrm>
              <a:off x="4413250" y="1800573"/>
              <a:ext cx="147300" cy="147300"/>
            </a:xfrm>
            <a:prstGeom prst="ellipse">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latin typeface="Barlow"/>
                <a:ea typeface="Barlow"/>
                <a:cs typeface="Barlow"/>
                <a:sym typeface="Barlow"/>
              </a:endParaRPr>
            </a:p>
          </p:txBody>
        </p:sp>
      </p:grpSp>
      <p:sp>
        <p:nvSpPr>
          <p:cNvPr id="2638" name="Google Shape;2638;g2770e6e974f_0_1734"/>
          <p:cNvSpPr/>
          <p:nvPr/>
        </p:nvSpPr>
        <p:spPr>
          <a:xfrm>
            <a:off x="3654336" y="278461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staging</a:t>
            </a:r>
            <a:endParaRPr sz="1000">
              <a:latin typeface="DM Sans"/>
              <a:ea typeface="DM Sans"/>
              <a:cs typeface="DM Sans"/>
              <a:sym typeface="DM Sans"/>
            </a:endParaRPr>
          </a:p>
        </p:txBody>
      </p:sp>
      <p:sp>
        <p:nvSpPr>
          <p:cNvPr id="2639" name="Google Shape;2639;g2770e6e974f_0_1734"/>
          <p:cNvSpPr/>
          <p:nvPr/>
        </p:nvSpPr>
        <p:spPr>
          <a:xfrm>
            <a:off x="3654336" y="349828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prod</a:t>
            </a:r>
            <a:endParaRPr sz="1000">
              <a:latin typeface="DM Sans"/>
              <a:ea typeface="DM Sans"/>
              <a:cs typeface="DM Sans"/>
              <a:sym typeface="DM Sans"/>
            </a:endParaRPr>
          </a:p>
        </p:txBody>
      </p:sp>
      <p:sp>
        <p:nvSpPr>
          <p:cNvPr id="2640" name="Google Shape;2640;g2770e6e974f_0_1734"/>
          <p:cNvSpPr/>
          <p:nvPr/>
        </p:nvSpPr>
        <p:spPr>
          <a:xfrm>
            <a:off x="5366713" y="3511425"/>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prod_ws</a:t>
            </a:r>
            <a:endParaRPr sz="1000">
              <a:latin typeface="DM Sans"/>
              <a:ea typeface="DM Sans"/>
              <a:cs typeface="DM Sans"/>
              <a:sym typeface="DM Sans"/>
            </a:endParaRPr>
          </a:p>
        </p:txBody>
      </p:sp>
      <p:sp>
        <p:nvSpPr>
          <p:cNvPr id="2641" name="Google Shape;2641;g2770e6e974f_0_1734"/>
          <p:cNvSpPr/>
          <p:nvPr/>
        </p:nvSpPr>
        <p:spPr>
          <a:xfrm>
            <a:off x="5366713" y="2786500"/>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staging_ws</a:t>
            </a:r>
            <a:endParaRPr sz="1000">
              <a:latin typeface="DM Sans"/>
              <a:ea typeface="DM Sans"/>
              <a:cs typeface="DM Sans"/>
              <a:sym typeface="DM Sans"/>
            </a:endParaRPr>
          </a:p>
        </p:txBody>
      </p:sp>
      <p:sp>
        <p:nvSpPr>
          <p:cNvPr id="2642" name="Google Shape;2642;g2770e6e974f_0_1734"/>
          <p:cNvSpPr/>
          <p:nvPr/>
        </p:nvSpPr>
        <p:spPr>
          <a:xfrm>
            <a:off x="5366713" y="2366375"/>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dev_ws</a:t>
            </a:r>
            <a:endParaRPr sz="1000">
              <a:latin typeface="DM Sans"/>
              <a:ea typeface="DM Sans"/>
              <a:cs typeface="DM Sans"/>
              <a:sym typeface="DM Sans"/>
            </a:endParaRPr>
          </a:p>
        </p:txBody>
      </p:sp>
      <p:pic>
        <p:nvPicPr>
          <p:cNvPr id="2643" name="Google Shape;2643;g2770e6e974f_0_1734"/>
          <p:cNvPicPr preferRelativeResize="0"/>
          <p:nvPr/>
        </p:nvPicPr>
        <p:blipFill>
          <a:blip r:embed="rId3">
            <a:alphaModFix/>
          </a:blip>
          <a:stretch>
            <a:fillRect/>
          </a:stretch>
        </p:blipFill>
        <p:spPr>
          <a:xfrm>
            <a:off x="6621300" y="3552413"/>
            <a:ext cx="333225" cy="174925"/>
          </a:xfrm>
          <a:prstGeom prst="rect">
            <a:avLst/>
          </a:prstGeom>
          <a:noFill/>
          <a:ln>
            <a:noFill/>
          </a:ln>
        </p:spPr>
      </p:pic>
      <p:pic>
        <p:nvPicPr>
          <p:cNvPr id="2644" name="Google Shape;2644;g2770e6e974f_0_1734"/>
          <p:cNvPicPr preferRelativeResize="0"/>
          <p:nvPr/>
        </p:nvPicPr>
        <p:blipFill>
          <a:blip r:embed="rId3">
            <a:alphaModFix/>
          </a:blip>
          <a:stretch>
            <a:fillRect/>
          </a:stretch>
        </p:blipFill>
        <p:spPr>
          <a:xfrm>
            <a:off x="6621300" y="2849925"/>
            <a:ext cx="333225" cy="174925"/>
          </a:xfrm>
          <a:prstGeom prst="rect">
            <a:avLst/>
          </a:prstGeom>
          <a:noFill/>
          <a:ln>
            <a:noFill/>
          </a:ln>
        </p:spPr>
      </p:pic>
      <p:cxnSp>
        <p:nvCxnSpPr>
          <p:cNvPr id="2645" name="Google Shape;2645;g2770e6e974f_0_1734"/>
          <p:cNvCxnSpPr>
            <a:stCxn id="2636" idx="3"/>
            <a:endCxn id="2634" idx="1"/>
          </p:cNvCxnSpPr>
          <p:nvPr/>
        </p:nvCxnSpPr>
        <p:spPr>
          <a:xfrm flipH="1" rot="10800000">
            <a:off x="2517115" y="2550456"/>
            <a:ext cx="1137300" cy="1140000"/>
          </a:xfrm>
          <a:prstGeom prst="curvedConnector3">
            <a:avLst>
              <a:gd fmla="val 49997" name="adj1"/>
            </a:avLst>
          </a:prstGeom>
          <a:noFill/>
          <a:ln cap="flat" cmpd="sng" w="9525">
            <a:solidFill>
              <a:srgbClr val="1B5162"/>
            </a:solidFill>
            <a:prstDash val="solid"/>
            <a:round/>
            <a:headEnd len="med" w="med" type="none"/>
            <a:tailEnd len="med" w="med" type="triangle"/>
          </a:ln>
        </p:spPr>
      </p:cxnSp>
      <p:pic>
        <p:nvPicPr>
          <p:cNvPr id="2646" name="Google Shape;2646;g2770e6e974f_0_1734"/>
          <p:cNvPicPr preferRelativeResize="0"/>
          <p:nvPr/>
        </p:nvPicPr>
        <p:blipFill>
          <a:blip r:embed="rId3">
            <a:alphaModFix/>
          </a:blip>
          <a:stretch>
            <a:fillRect/>
          </a:stretch>
        </p:blipFill>
        <p:spPr>
          <a:xfrm>
            <a:off x="6621300" y="2417050"/>
            <a:ext cx="333225" cy="174925"/>
          </a:xfrm>
          <a:prstGeom prst="rect">
            <a:avLst/>
          </a:prstGeom>
          <a:noFill/>
          <a:ln>
            <a:noFill/>
          </a:ln>
        </p:spPr>
      </p:pic>
      <p:sp>
        <p:nvSpPr>
          <p:cNvPr id="2647" name="Google Shape;2647;g2770e6e974f_0_1734"/>
          <p:cNvSpPr/>
          <p:nvPr/>
        </p:nvSpPr>
        <p:spPr>
          <a:xfrm>
            <a:off x="7655525" y="3549325"/>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Analysts</a:t>
            </a:r>
            <a:endParaRPr sz="1000">
              <a:latin typeface="DM Sans"/>
              <a:ea typeface="DM Sans"/>
              <a:cs typeface="DM Sans"/>
              <a:sym typeface="DM Sans"/>
            </a:endParaRPr>
          </a:p>
        </p:txBody>
      </p:sp>
      <p:cxnSp>
        <p:nvCxnSpPr>
          <p:cNvPr id="2648" name="Google Shape;2648;g2770e6e974f_0_1734"/>
          <p:cNvCxnSpPr>
            <a:stCxn id="2636" idx="3"/>
            <a:endCxn id="2638" idx="1"/>
          </p:cNvCxnSpPr>
          <p:nvPr/>
        </p:nvCxnSpPr>
        <p:spPr>
          <a:xfrm flipH="1" rot="10800000">
            <a:off x="2517115" y="2959356"/>
            <a:ext cx="1137300" cy="731100"/>
          </a:xfrm>
          <a:prstGeom prst="curvedConnector3">
            <a:avLst>
              <a:gd fmla="val 49997" name="adj1"/>
            </a:avLst>
          </a:prstGeom>
          <a:noFill/>
          <a:ln cap="flat" cmpd="sng" w="9525">
            <a:solidFill>
              <a:srgbClr val="1B5162"/>
            </a:solidFill>
            <a:prstDash val="solid"/>
            <a:round/>
            <a:headEnd len="med" w="med" type="none"/>
            <a:tailEnd len="med" w="med" type="triangle"/>
          </a:ln>
        </p:spPr>
      </p:cxnSp>
      <p:sp>
        <p:nvSpPr>
          <p:cNvPr id="2649" name="Google Shape;2649;g2770e6e974f_0_1734"/>
          <p:cNvSpPr/>
          <p:nvPr/>
        </p:nvSpPr>
        <p:spPr>
          <a:xfrm>
            <a:off x="7655525" y="3129550"/>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Testers</a:t>
            </a:r>
            <a:endParaRPr sz="1000">
              <a:latin typeface="DM Sans"/>
              <a:ea typeface="DM Sans"/>
              <a:cs typeface="DM Sans"/>
              <a:sym typeface="DM Sans"/>
            </a:endParaRPr>
          </a:p>
        </p:txBody>
      </p:sp>
      <p:cxnSp>
        <p:nvCxnSpPr>
          <p:cNvPr id="2650" name="Google Shape;2650;g2770e6e974f_0_1734"/>
          <p:cNvCxnSpPr>
            <a:stCxn id="2636" idx="3"/>
            <a:endCxn id="2639" idx="1"/>
          </p:cNvCxnSpPr>
          <p:nvPr/>
        </p:nvCxnSpPr>
        <p:spPr>
          <a:xfrm flipH="1" rot="10800000">
            <a:off x="2517115" y="3673056"/>
            <a:ext cx="1137300" cy="17400"/>
          </a:xfrm>
          <a:prstGeom prst="curvedConnector3">
            <a:avLst>
              <a:gd fmla="val 49997" name="adj1"/>
            </a:avLst>
          </a:prstGeom>
          <a:noFill/>
          <a:ln cap="flat" cmpd="sng" w="9525">
            <a:solidFill>
              <a:srgbClr val="1B5162"/>
            </a:solidFill>
            <a:prstDash val="solid"/>
            <a:round/>
            <a:headEnd len="med" w="med" type="none"/>
            <a:tailEnd len="med" w="med" type="triangle"/>
          </a:ln>
        </p:spPr>
      </p:cxnSp>
      <p:sp>
        <p:nvSpPr>
          <p:cNvPr id="2651" name="Google Shape;2651;g2770e6e974f_0_1734"/>
          <p:cNvSpPr/>
          <p:nvPr/>
        </p:nvSpPr>
        <p:spPr>
          <a:xfrm>
            <a:off x="7655525" y="2390213"/>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Developers</a:t>
            </a:r>
            <a:endParaRPr sz="1000">
              <a:latin typeface="DM Sans"/>
              <a:ea typeface="DM Sans"/>
              <a:cs typeface="DM Sans"/>
              <a:sym typeface="DM Sans"/>
            </a:endParaRPr>
          </a:p>
        </p:txBody>
      </p:sp>
      <p:sp>
        <p:nvSpPr>
          <p:cNvPr id="2652" name="Google Shape;2652;g2770e6e974f_0_1734"/>
          <p:cNvSpPr txBox="1"/>
          <p:nvPr/>
        </p:nvSpPr>
        <p:spPr>
          <a:xfrm>
            <a:off x="3757225" y="1771000"/>
            <a:ext cx="11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Catalogs</a:t>
            </a:r>
            <a:endParaRPr>
              <a:latin typeface="Barlow"/>
              <a:ea typeface="Barlow"/>
              <a:cs typeface="Barlow"/>
              <a:sym typeface="Barlow"/>
            </a:endParaRPr>
          </a:p>
        </p:txBody>
      </p:sp>
      <p:sp>
        <p:nvSpPr>
          <p:cNvPr id="2653" name="Google Shape;2653;g2770e6e974f_0_1734"/>
          <p:cNvSpPr txBox="1"/>
          <p:nvPr/>
        </p:nvSpPr>
        <p:spPr>
          <a:xfrm>
            <a:off x="5599889" y="1771650"/>
            <a:ext cx="13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Workspaces</a:t>
            </a:r>
            <a:endParaRPr>
              <a:latin typeface="Barlow"/>
              <a:ea typeface="Barlow"/>
              <a:cs typeface="Barlow"/>
              <a:sym typeface="Barlow"/>
            </a:endParaRPr>
          </a:p>
        </p:txBody>
      </p:sp>
      <p:sp>
        <p:nvSpPr>
          <p:cNvPr id="2654" name="Google Shape;2654;g2770e6e974f_0_1734"/>
          <p:cNvSpPr txBox="1"/>
          <p:nvPr/>
        </p:nvSpPr>
        <p:spPr>
          <a:xfrm>
            <a:off x="8075539" y="1771650"/>
            <a:ext cx="13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Groups</a:t>
            </a:r>
            <a:endParaRPr>
              <a:latin typeface="Barlow"/>
              <a:ea typeface="Barlow"/>
              <a:cs typeface="Barlow"/>
              <a:sym typeface="Barlow"/>
            </a:endParaRPr>
          </a:p>
        </p:txBody>
      </p:sp>
      <p:cxnSp>
        <p:nvCxnSpPr>
          <p:cNvPr id="2655" name="Google Shape;2655;g2770e6e974f_0_1734"/>
          <p:cNvCxnSpPr>
            <a:stCxn id="2634" idx="3"/>
            <a:endCxn id="2642" idx="1"/>
          </p:cNvCxnSpPr>
          <p:nvPr/>
        </p:nvCxnSpPr>
        <p:spPr>
          <a:xfrm flipH="1" rot="10800000">
            <a:off x="4894236" y="2517192"/>
            <a:ext cx="472500" cy="333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2656" name="Google Shape;2656;g2770e6e974f_0_1734"/>
          <p:cNvCxnSpPr>
            <a:stCxn id="2638" idx="3"/>
            <a:endCxn id="2641" idx="1"/>
          </p:cNvCxnSpPr>
          <p:nvPr/>
        </p:nvCxnSpPr>
        <p:spPr>
          <a:xfrm flipH="1" rot="10800000">
            <a:off x="4894236" y="2937463"/>
            <a:ext cx="472500" cy="21900"/>
          </a:xfrm>
          <a:prstGeom prst="curvedConnector3">
            <a:avLst>
              <a:gd fmla="val 49998" name="adj1"/>
            </a:avLst>
          </a:prstGeom>
          <a:noFill/>
          <a:ln cap="flat" cmpd="sng" w="9525">
            <a:solidFill>
              <a:srgbClr val="000000"/>
            </a:solidFill>
            <a:prstDash val="solid"/>
            <a:round/>
            <a:headEnd len="med" w="med" type="none"/>
            <a:tailEnd len="med" w="med" type="triangle"/>
          </a:ln>
        </p:spPr>
      </p:cxnSp>
      <p:sp>
        <p:nvSpPr>
          <p:cNvPr id="2657" name="Google Shape;2657;g2770e6e974f_0_1734"/>
          <p:cNvSpPr/>
          <p:nvPr/>
        </p:nvSpPr>
        <p:spPr>
          <a:xfrm>
            <a:off x="3654336" y="4147514"/>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bu_1_dev</a:t>
            </a:r>
            <a:endParaRPr sz="1000">
              <a:latin typeface="DM Sans"/>
              <a:ea typeface="DM Sans"/>
              <a:cs typeface="DM Sans"/>
              <a:sym typeface="DM Sans"/>
            </a:endParaRPr>
          </a:p>
        </p:txBody>
      </p:sp>
      <p:sp>
        <p:nvSpPr>
          <p:cNvPr id="2658" name="Google Shape;2658;g2770e6e974f_0_1734"/>
          <p:cNvSpPr/>
          <p:nvPr/>
        </p:nvSpPr>
        <p:spPr>
          <a:xfrm>
            <a:off x="3654336" y="455131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bu_1_staging</a:t>
            </a:r>
            <a:endParaRPr sz="1000">
              <a:latin typeface="DM Sans"/>
              <a:ea typeface="DM Sans"/>
              <a:cs typeface="DM Sans"/>
              <a:sym typeface="DM Sans"/>
            </a:endParaRPr>
          </a:p>
        </p:txBody>
      </p:sp>
      <p:cxnSp>
        <p:nvCxnSpPr>
          <p:cNvPr id="2659" name="Google Shape;2659;g2770e6e974f_0_1734"/>
          <p:cNvCxnSpPr>
            <a:stCxn id="2636" idx="3"/>
            <a:endCxn id="2657" idx="1"/>
          </p:cNvCxnSpPr>
          <p:nvPr/>
        </p:nvCxnSpPr>
        <p:spPr>
          <a:xfrm>
            <a:off x="2517115" y="3690456"/>
            <a:ext cx="1137300" cy="631800"/>
          </a:xfrm>
          <a:prstGeom prst="curvedConnector3">
            <a:avLst>
              <a:gd fmla="val 49997" name="adj1"/>
            </a:avLst>
          </a:prstGeom>
          <a:noFill/>
          <a:ln cap="flat" cmpd="sng" w="9525">
            <a:solidFill>
              <a:srgbClr val="1B5162"/>
            </a:solidFill>
            <a:prstDash val="solid"/>
            <a:round/>
            <a:headEnd len="med" w="med" type="none"/>
            <a:tailEnd len="med" w="med" type="triangle"/>
          </a:ln>
        </p:spPr>
      </p:cxnSp>
      <p:cxnSp>
        <p:nvCxnSpPr>
          <p:cNvPr id="2660" name="Google Shape;2660;g2770e6e974f_0_1734"/>
          <p:cNvCxnSpPr>
            <a:stCxn id="2636" idx="3"/>
            <a:endCxn id="2658" idx="1"/>
          </p:cNvCxnSpPr>
          <p:nvPr/>
        </p:nvCxnSpPr>
        <p:spPr>
          <a:xfrm>
            <a:off x="2517115" y="3690456"/>
            <a:ext cx="1137300" cy="1035600"/>
          </a:xfrm>
          <a:prstGeom prst="curvedConnector3">
            <a:avLst>
              <a:gd fmla="val 49997" name="adj1"/>
            </a:avLst>
          </a:prstGeom>
          <a:noFill/>
          <a:ln cap="flat" cmpd="sng" w="9525">
            <a:solidFill>
              <a:srgbClr val="1B5162"/>
            </a:solidFill>
            <a:prstDash val="solid"/>
            <a:round/>
            <a:headEnd len="med" w="med" type="none"/>
            <a:tailEnd len="med" w="med" type="triangle"/>
          </a:ln>
        </p:spPr>
      </p:cxnSp>
      <p:cxnSp>
        <p:nvCxnSpPr>
          <p:cNvPr id="2661" name="Google Shape;2661;g2770e6e974f_0_1734"/>
          <p:cNvCxnSpPr>
            <a:stCxn id="2639" idx="3"/>
            <a:endCxn id="2640" idx="1"/>
          </p:cNvCxnSpPr>
          <p:nvPr/>
        </p:nvCxnSpPr>
        <p:spPr>
          <a:xfrm flipH="1" rot="10800000">
            <a:off x="4894236" y="3662233"/>
            <a:ext cx="472500" cy="10800"/>
          </a:xfrm>
          <a:prstGeom prst="curvedConnector3">
            <a:avLst>
              <a:gd fmla="val 49998" name="adj1"/>
            </a:avLst>
          </a:prstGeom>
          <a:noFill/>
          <a:ln cap="flat" cmpd="sng" w="9525">
            <a:solidFill>
              <a:srgbClr val="1B5162"/>
            </a:solidFill>
            <a:prstDash val="solid"/>
            <a:round/>
            <a:headEnd len="med" w="med" type="none"/>
            <a:tailEnd len="med" w="med" type="triangle"/>
          </a:ln>
        </p:spPr>
      </p:cxnSp>
      <p:cxnSp>
        <p:nvCxnSpPr>
          <p:cNvPr id="2662" name="Google Shape;2662;g2770e6e974f_0_1734"/>
          <p:cNvCxnSpPr>
            <a:stCxn id="2643" idx="3"/>
            <a:endCxn id="2647" idx="1"/>
          </p:cNvCxnSpPr>
          <p:nvPr/>
        </p:nvCxnSpPr>
        <p:spPr>
          <a:xfrm>
            <a:off x="6954525" y="3639875"/>
            <a:ext cx="701100" cy="23700"/>
          </a:xfrm>
          <a:prstGeom prst="curvedConnector3">
            <a:avLst>
              <a:gd fmla="val 49993" name="adj1"/>
            </a:avLst>
          </a:prstGeom>
          <a:noFill/>
          <a:ln cap="flat" cmpd="sng" w="9525">
            <a:solidFill>
              <a:srgbClr val="000000"/>
            </a:solidFill>
            <a:prstDash val="solid"/>
            <a:round/>
            <a:headEnd len="med" w="med" type="none"/>
            <a:tailEnd len="med" w="med" type="triangle"/>
          </a:ln>
        </p:spPr>
      </p:cxnSp>
      <p:sp>
        <p:nvSpPr>
          <p:cNvPr id="2663" name="Google Shape;2663;g2770e6e974f_0_1734"/>
          <p:cNvSpPr/>
          <p:nvPr/>
        </p:nvSpPr>
        <p:spPr>
          <a:xfrm>
            <a:off x="3654336" y="526498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bu_1_prod</a:t>
            </a:r>
            <a:endParaRPr sz="1000">
              <a:latin typeface="DM Sans"/>
              <a:ea typeface="DM Sans"/>
              <a:cs typeface="DM Sans"/>
              <a:sym typeface="DM Sans"/>
            </a:endParaRPr>
          </a:p>
        </p:txBody>
      </p:sp>
      <p:cxnSp>
        <p:nvCxnSpPr>
          <p:cNvPr id="2664" name="Google Shape;2664;g2770e6e974f_0_1734"/>
          <p:cNvCxnSpPr>
            <a:stCxn id="2636" idx="3"/>
            <a:endCxn id="2663" idx="1"/>
          </p:cNvCxnSpPr>
          <p:nvPr/>
        </p:nvCxnSpPr>
        <p:spPr>
          <a:xfrm>
            <a:off x="2517115" y="3690456"/>
            <a:ext cx="1137300" cy="1749300"/>
          </a:xfrm>
          <a:prstGeom prst="curvedConnector3">
            <a:avLst>
              <a:gd fmla="val 49997" name="adj1"/>
            </a:avLst>
          </a:prstGeom>
          <a:noFill/>
          <a:ln cap="flat" cmpd="sng" w="9525">
            <a:solidFill>
              <a:srgbClr val="1B5162"/>
            </a:solidFill>
            <a:prstDash val="solid"/>
            <a:round/>
            <a:headEnd len="med" w="med" type="none"/>
            <a:tailEnd len="med" w="med" type="triangle"/>
          </a:ln>
        </p:spPr>
      </p:cxnSp>
      <p:grpSp>
        <p:nvGrpSpPr>
          <p:cNvPr id="2665" name="Google Shape;2665;g2770e6e974f_0_1734"/>
          <p:cNvGrpSpPr/>
          <p:nvPr/>
        </p:nvGrpSpPr>
        <p:grpSpPr>
          <a:xfrm>
            <a:off x="7655525" y="5334661"/>
            <a:ext cx="1846029" cy="257900"/>
            <a:chOff x="3107797" y="1800573"/>
            <a:chExt cx="3447300" cy="348703"/>
          </a:xfrm>
        </p:grpSpPr>
        <p:sp>
          <p:nvSpPr>
            <p:cNvPr id="2666" name="Google Shape;2666;g2770e6e974f_0_1734"/>
            <p:cNvSpPr/>
            <p:nvPr/>
          </p:nvSpPr>
          <p:spPr>
            <a:xfrm>
              <a:off x="3107797" y="1840275"/>
              <a:ext cx="3447300" cy="3090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 Users</a:t>
              </a:r>
              <a:endParaRPr sz="1000">
                <a:latin typeface="DM Sans"/>
                <a:ea typeface="DM Sans"/>
                <a:cs typeface="DM Sans"/>
                <a:sym typeface="DM Sans"/>
              </a:endParaRPr>
            </a:p>
          </p:txBody>
        </p:sp>
        <p:sp>
          <p:nvSpPr>
            <p:cNvPr id="2667" name="Google Shape;2667;g2770e6e974f_0_1734"/>
            <p:cNvSpPr/>
            <p:nvPr/>
          </p:nvSpPr>
          <p:spPr>
            <a:xfrm>
              <a:off x="4413250" y="1800573"/>
              <a:ext cx="147300" cy="1473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000"/>
            </a:p>
          </p:txBody>
        </p:sp>
      </p:grpSp>
      <p:grpSp>
        <p:nvGrpSpPr>
          <p:cNvPr id="2668" name="Google Shape;2668;g2770e6e974f_0_1734"/>
          <p:cNvGrpSpPr/>
          <p:nvPr/>
        </p:nvGrpSpPr>
        <p:grpSpPr>
          <a:xfrm>
            <a:off x="5366713" y="4147525"/>
            <a:ext cx="1562964" cy="753283"/>
            <a:chOff x="3313505" y="1252712"/>
            <a:chExt cx="2918700" cy="1018500"/>
          </a:xfrm>
        </p:grpSpPr>
        <p:sp>
          <p:nvSpPr>
            <p:cNvPr id="2669" name="Google Shape;2669;g2770e6e974f_0_1734"/>
            <p:cNvSpPr/>
            <p:nvPr/>
          </p:nvSpPr>
          <p:spPr>
            <a:xfrm>
              <a:off x="3313505" y="1252712"/>
              <a:ext cx="2918700" cy="1018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bu_dev_stg_ws</a:t>
              </a:r>
              <a:endParaRPr sz="1000">
                <a:latin typeface="DM Sans"/>
                <a:ea typeface="DM Sans"/>
                <a:cs typeface="DM Sans"/>
                <a:sym typeface="DM Sans"/>
              </a:endParaRPr>
            </a:p>
          </p:txBody>
        </p:sp>
        <p:sp>
          <p:nvSpPr>
            <p:cNvPr id="2670" name="Google Shape;2670;g2770e6e974f_0_1734"/>
            <p:cNvSpPr/>
            <p:nvPr/>
          </p:nvSpPr>
          <p:spPr>
            <a:xfrm>
              <a:off x="4413250" y="1800573"/>
              <a:ext cx="147300" cy="147300"/>
            </a:xfrm>
            <a:prstGeom prst="ellipse">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000"/>
            </a:p>
          </p:txBody>
        </p:sp>
      </p:grpSp>
      <p:pic>
        <p:nvPicPr>
          <p:cNvPr id="2671" name="Google Shape;2671;g2770e6e974f_0_1734"/>
          <p:cNvPicPr preferRelativeResize="0"/>
          <p:nvPr/>
        </p:nvPicPr>
        <p:blipFill>
          <a:blip r:embed="rId3">
            <a:alphaModFix/>
          </a:blip>
          <a:stretch>
            <a:fillRect/>
          </a:stretch>
        </p:blipFill>
        <p:spPr>
          <a:xfrm>
            <a:off x="6621300" y="4436688"/>
            <a:ext cx="333225" cy="174925"/>
          </a:xfrm>
          <a:prstGeom prst="rect">
            <a:avLst/>
          </a:prstGeom>
          <a:noFill/>
          <a:ln>
            <a:noFill/>
          </a:ln>
        </p:spPr>
      </p:pic>
      <p:sp>
        <p:nvSpPr>
          <p:cNvPr id="2672" name="Google Shape;2672;g2770e6e974f_0_1734"/>
          <p:cNvSpPr/>
          <p:nvPr/>
        </p:nvSpPr>
        <p:spPr>
          <a:xfrm>
            <a:off x="5366713" y="5312700"/>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bu_prod_ws</a:t>
            </a:r>
            <a:endParaRPr sz="1000">
              <a:latin typeface="DM Sans"/>
              <a:ea typeface="DM Sans"/>
              <a:cs typeface="DM Sans"/>
              <a:sym typeface="DM Sans"/>
            </a:endParaRPr>
          </a:p>
        </p:txBody>
      </p:sp>
      <p:cxnSp>
        <p:nvCxnSpPr>
          <p:cNvPr id="2673" name="Google Shape;2673;g2770e6e974f_0_1734"/>
          <p:cNvCxnSpPr>
            <a:stCxn id="2644" idx="3"/>
            <a:endCxn id="2649" idx="1"/>
          </p:cNvCxnSpPr>
          <p:nvPr/>
        </p:nvCxnSpPr>
        <p:spPr>
          <a:xfrm>
            <a:off x="6954525" y="2937388"/>
            <a:ext cx="701100" cy="306600"/>
          </a:xfrm>
          <a:prstGeom prst="curvedConnector3">
            <a:avLst>
              <a:gd fmla="val 49993" name="adj1"/>
            </a:avLst>
          </a:prstGeom>
          <a:noFill/>
          <a:ln cap="flat" cmpd="sng" w="9525">
            <a:solidFill>
              <a:srgbClr val="000000"/>
            </a:solidFill>
            <a:prstDash val="solid"/>
            <a:round/>
            <a:headEnd len="med" w="med" type="none"/>
            <a:tailEnd len="med" w="med" type="triangle"/>
          </a:ln>
        </p:spPr>
      </p:cxnSp>
      <p:cxnSp>
        <p:nvCxnSpPr>
          <p:cNvPr id="2674" name="Google Shape;2674;g2770e6e974f_0_1734"/>
          <p:cNvCxnSpPr>
            <a:stCxn id="2646" idx="3"/>
            <a:endCxn id="2651" idx="1"/>
          </p:cNvCxnSpPr>
          <p:nvPr/>
        </p:nvCxnSpPr>
        <p:spPr>
          <a:xfrm>
            <a:off x="6954525" y="2504513"/>
            <a:ext cx="701100" cy="600"/>
          </a:xfrm>
          <a:prstGeom prst="curvedConnector3">
            <a:avLst>
              <a:gd fmla="val 49993" name="adj1"/>
            </a:avLst>
          </a:prstGeom>
          <a:noFill/>
          <a:ln cap="flat" cmpd="sng" w="9525">
            <a:solidFill>
              <a:srgbClr val="000000"/>
            </a:solidFill>
            <a:prstDash val="solid"/>
            <a:round/>
            <a:headEnd len="med" w="med" type="none"/>
            <a:tailEnd len="med" w="med" type="triangle"/>
          </a:ln>
        </p:spPr>
      </p:cxnSp>
      <p:pic>
        <p:nvPicPr>
          <p:cNvPr descr="Databricks · GitHub" id="2675" name="Google Shape;2675;g2770e6e974f_0_1734"/>
          <p:cNvPicPr preferRelativeResize="0"/>
          <p:nvPr/>
        </p:nvPicPr>
        <p:blipFill>
          <a:blip r:embed="rId4">
            <a:alphaModFix/>
          </a:blip>
          <a:stretch>
            <a:fillRect/>
          </a:stretch>
        </p:blipFill>
        <p:spPr>
          <a:xfrm>
            <a:off x="762001" y="3461861"/>
            <a:ext cx="457200" cy="457200"/>
          </a:xfrm>
          <a:prstGeom prst="rect">
            <a:avLst/>
          </a:prstGeom>
          <a:noFill/>
          <a:ln>
            <a:noFill/>
          </a:ln>
        </p:spPr>
      </p:pic>
      <p:pic>
        <p:nvPicPr>
          <p:cNvPr id="2676" name="Google Shape;2676;g2770e6e974f_0_1734"/>
          <p:cNvPicPr preferRelativeResize="0"/>
          <p:nvPr/>
        </p:nvPicPr>
        <p:blipFill>
          <a:blip r:embed="rId3">
            <a:alphaModFix/>
          </a:blip>
          <a:stretch>
            <a:fillRect/>
          </a:stretch>
        </p:blipFill>
        <p:spPr>
          <a:xfrm>
            <a:off x="6621300" y="5378113"/>
            <a:ext cx="333225" cy="174925"/>
          </a:xfrm>
          <a:prstGeom prst="rect">
            <a:avLst/>
          </a:prstGeom>
          <a:noFill/>
          <a:ln>
            <a:noFill/>
          </a:ln>
        </p:spPr>
      </p:pic>
      <p:cxnSp>
        <p:nvCxnSpPr>
          <p:cNvPr id="2677" name="Google Shape;2677;g2770e6e974f_0_1734"/>
          <p:cNvCxnSpPr>
            <a:stCxn id="2644" idx="3"/>
            <a:endCxn id="2651" idx="1"/>
          </p:cNvCxnSpPr>
          <p:nvPr/>
        </p:nvCxnSpPr>
        <p:spPr>
          <a:xfrm flipH="1" rot="10800000">
            <a:off x="6954525" y="2504488"/>
            <a:ext cx="701100" cy="432900"/>
          </a:xfrm>
          <a:prstGeom prst="curvedConnector3">
            <a:avLst>
              <a:gd fmla="val 49993" name="adj1"/>
            </a:avLst>
          </a:prstGeom>
          <a:noFill/>
          <a:ln cap="flat" cmpd="sng" w="9525">
            <a:solidFill>
              <a:srgbClr val="000000"/>
            </a:solidFill>
            <a:prstDash val="solid"/>
            <a:round/>
            <a:headEnd len="med" w="med" type="none"/>
            <a:tailEnd len="med" w="med" type="triangle"/>
          </a:ln>
        </p:spPr>
      </p:cxnSp>
      <p:cxnSp>
        <p:nvCxnSpPr>
          <p:cNvPr id="2678" name="Google Shape;2678;g2770e6e974f_0_1734"/>
          <p:cNvCxnSpPr>
            <a:stCxn id="2638" idx="3"/>
            <a:endCxn id="2642" idx="1"/>
          </p:cNvCxnSpPr>
          <p:nvPr/>
        </p:nvCxnSpPr>
        <p:spPr>
          <a:xfrm flipH="1" rot="10800000">
            <a:off x="4894236" y="2517163"/>
            <a:ext cx="472500" cy="442200"/>
          </a:xfrm>
          <a:prstGeom prst="curvedConnector3">
            <a:avLst>
              <a:gd fmla="val 49998" name="adj1"/>
            </a:avLst>
          </a:prstGeom>
          <a:noFill/>
          <a:ln cap="flat" cmpd="sng" w="9525">
            <a:solidFill>
              <a:srgbClr val="000000"/>
            </a:solidFill>
            <a:prstDash val="solid"/>
            <a:round/>
            <a:headEnd len="med" w="med" type="none"/>
            <a:tailEnd len="med" w="med" type="triangle"/>
          </a:ln>
        </p:spPr>
      </p:cxnSp>
      <p:sp>
        <p:nvSpPr>
          <p:cNvPr id="2679" name="Google Shape;2679;g2770e6e974f_0_1734"/>
          <p:cNvSpPr txBox="1"/>
          <p:nvPr/>
        </p:nvSpPr>
        <p:spPr>
          <a:xfrm>
            <a:off x="10054800" y="3342275"/>
            <a:ext cx="1527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Access to data and availability of data can be isolated across workspaces and groups</a:t>
            </a:r>
            <a:endParaRPr>
              <a:latin typeface="Barlow"/>
              <a:ea typeface="Barlow"/>
              <a:cs typeface="Barlow"/>
              <a:sym typeface="Barlow"/>
            </a:endParaRPr>
          </a:p>
        </p:txBody>
      </p:sp>
      <p:sp>
        <p:nvSpPr>
          <p:cNvPr id="2680" name="Google Shape;2680;g2770e6e974f_0_1734"/>
          <p:cNvSpPr/>
          <p:nvPr/>
        </p:nvSpPr>
        <p:spPr>
          <a:xfrm>
            <a:off x="7655525" y="4196825"/>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 Developers</a:t>
            </a:r>
            <a:endParaRPr sz="1000">
              <a:latin typeface="DM Sans"/>
              <a:ea typeface="DM Sans"/>
              <a:cs typeface="DM Sans"/>
              <a:sym typeface="DM Sans"/>
            </a:endParaRPr>
          </a:p>
        </p:txBody>
      </p:sp>
      <p:cxnSp>
        <p:nvCxnSpPr>
          <p:cNvPr id="2681" name="Google Shape;2681;g2770e6e974f_0_1734"/>
          <p:cNvCxnSpPr>
            <a:stCxn id="2643" idx="3"/>
            <a:endCxn id="2649" idx="1"/>
          </p:cNvCxnSpPr>
          <p:nvPr/>
        </p:nvCxnSpPr>
        <p:spPr>
          <a:xfrm flipH="1" rot="10800000">
            <a:off x="6954525" y="3243875"/>
            <a:ext cx="701100" cy="396000"/>
          </a:xfrm>
          <a:prstGeom prst="curvedConnector3">
            <a:avLst>
              <a:gd fmla="val 49993" name="adj1"/>
            </a:avLst>
          </a:prstGeom>
          <a:noFill/>
          <a:ln cap="flat" cmpd="sng" w="9525">
            <a:solidFill>
              <a:srgbClr val="000000"/>
            </a:solidFill>
            <a:prstDash val="solid"/>
            <a:round/>
            <a:headEnd len="med" w="med" type="none"/>
            <a:tailEnd len="med" w="med" type="triangle"/>
          </a:ln>
        </p:spPr>
      </p:cxnSp>
      <p:sp>
        <p:nvSpPr>
          <p:cNvPr id="2682" name="Google Shape;2682;g2770e6e974f_0_1734"/>
          <p:cNvSpPr/>
          <p:nvPr/>
        </p:nvSpPr>
        <p:spPr>
          <a:xfrm>
            <a:off x="3468900" y="2247856"/>
            <a:ext cx="3757200" cy="9960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g2770e6e974f_0_1734"/>
          <p:cNvSpPr/>
          <p:nvPr/>
        </p:nvSpPr>
        <p:spPr>
          <a:xfrm>
            <a:off x="3468900" y="3342263"/>
            <a:ext cx="3757200" cy="6825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4" name="Google Shape;2684;g2770e6e974f_0_1734"/>
          <p:cNvCxnSpPr>
            <a:stCxn id="2657" idx="3"/>
            <a:endCxn id="2669" idx="1"/>
          </p:cNvCxnSpPr>
          <p:nvPr/>
        </p:nvCxnSpPr>
        <p:spPr>
          <a:xfrm>
            <a:off x="4894236" y="4322264"/>
            <a:ext cx="472500" cy="2019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2685" name="Google Shape;2685;g2770e6e974f_0_1734"/>
          <p:cNvCxnSpPr>
            <a:stCxn id="2658" idx="3"/>
            <a:endCxn id="2669" idx="1"/>
          </p:cNvCxnSpPr>
          <p:nvPr/>
        </p:nvCxnSpPr>
        <p:spPr>
          <a:xfrm flipH="1" rot="10800000">
            <a:off x="4894236" y="4524163"/>
            <a:ext cx="472500" cy="2019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2686" name="Google Shape;2686;g2770e6e974f_0_1734"/>
          <p:cNvCxnSpPr>
            <a:stCxn id="2663" idx="3"/>
            <a:endCxn id="2672" idx="1"/>
          </p:cNvCxnSpPr>
          <p:nvPr/>
        </p:nvCxnSpPr>
        <p:spPr>
          <a:xfrm>
            <a:off x="4894236" y="5439733"/>
            <a:ext cx="472500" cy="240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2687" name="Google Shape;2687;g2770e6e974f_0_1734"/>
          <p:cNvCxnSpPr>
            <a:stCxn id="2676" idx="3"/>
            <a:endCxn id="2666" idx="1"/>
          </p:cNvCxnSpPr>
          <p:nvPr/>
        </p:nvCxnSpPr>
        <p:spPr>
          <a:xfrm>
            <a:off x="6954525" y="5465575"/>
            <a:ext cx="701100" cy="12600"/>
          </a:xfrm>
          <a:prstGeom prst="curvedConnector3">
            <a:avLst>
              <a:gd fmla="val 49993" name="adj1"/>
            </a:avLst>
          </a:prstGeom>
          <a:noFill/>
          <a:ln cap="flat" cmpd="sng" w="9525">
            <a:solidFill>
              <a:srgbClr val="000000"/>
            </a:solidFill>
            <a:prstDash val="solid"/>
            <a:round/>
            <a:headEnd len="med" w="med" type="none"/>
            <a:tailEnd len="med" w="med" type="stealth"/>
          </a:ln>
        </p:spPr>
      </p:cxnSp>
      <p:cxnSp>
        <p:nvCxnSpPr>
          <p:cNvPr id="2688" name="Google Shape;2688;g2770e6e974f_0_1734"/>
          <p:cNvCxnSpPr>
            <a:stCxn id="2671" idx="3"/>
            <a:endCxn id="2680" idx="1"/>
          </p:cNvCxnSpPr>
          <p:nvPr/>
        </p:nvCxnSpPr>
        <p:spPr>
          <a:xfrm flipH="1" rot="10800000">
            <a:off x="6954525" y="4311150"/>
            <a:ext cx="701100" cy="213000"/>
          </a:xfrm>
          <a:prstGeom prst="curvedConnector3">
            <a:avLst>
              <a:gd fmla="val 49993" name="adj1"/>
            </a:avLst>
          </a:prstGeom>
          <a:noFill/>
          <a:ln cap="flat" cmpd="sng" w="9525">
            <a:solidFill>
              <a:srgbClr val="000000"/>
            </a:solidFill>
            <a:prstDash val="solid"/>
            <a:round/>
            <a:headEnd len="med" w="med" type="none"/>
            <a:tailEnd len="med" w="med" type="triangle"/>
          </a:ln>
        </p:spPr>
      </p:cxnSp>
      <p:sp>
        <p:nvSpPr>
          <p:cNvPr id="2689" name="Google Shape;2689;g2770e6e974f_0_1734"/>
          <p:cNvSpPr/>
          <p:nvPr/>
        </p:nvSpPr>
        <p:spPr>
          <a:xfrm>
            <a:off x="7655588" y="4603675"/>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 Testers</a:t>
            </a:r>
            <a:endParaRPr sz="1000">
              <a:latin typeface="DM Sans"/>
              <a:ea typeface="DM Sans"/>
              <a:cs typeface="DM Sans"/>
              <a:sym typeface="DM Sans"/>
            </a:endParaRPr>
          </a:p>
        </p:txBody>
      </p:sp>
      <p:cxnSp>
        <p:nvCxnSpPr>
          <p:cNvPr id="2690" name="Google Shape;2690;g2770e6e974f_0_1734"/>
          <p:cNvCxnSpPr>
            <a:stCxn id="2671" idx="3"/>
            <a:endCxn id="2689" idx="1"/>
          </p:cNvCxnSpPr>
          <p:nvPr/>
        </p:nvCxnSpPr>
        <p:spPr>
          <a:xfrm>
            <a:off x="6954525" y="4524150"/>
            <a:ext cx="701100" cy="193800"/>
          </a:xfrm>
          <a:prstGeom prst="curvedConnector3">
            <a:avLst>
              <a:gd fmla="val 49997" name="adj1"/>
            </a:avLst>
          </a:prstGeom>
          <a:noFill/>
          <a:ln cap="flat" cmpd="sng" w="9525">
            <a:solidFill>
              <a:srgbClr val="000000"/>
            </a:solidFill>
            <a:prstDash val="solid"/>
            <a:round/>
            <a:headEnd len="med" w="med" type="none"/>
            <a:tailEnd len="med" w="med" type="triangle"/>
          </a:ln>
        </p:spPr>
      </p:cxnSp>
      <p:sp>
        <p:nvSpPr>
          <p:cNvPr id="2691" name="Google Shape;2691;g2770e6e974f_0_1734"/>
          <p:cNvSpPr/>
          <p:nvPr/>
        </p:nvSpPr>
        <p:spPr>
          <a:xfrm>
            <a:off x="3468900" y="4123025"/>
            <a:ext cx="3757200" cy="8952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g2770e6e974f_0_1734"/>
          <p:cNvSpPr/>
          <p:nvPr/>
        </p:nvSpPr>
        <p:spPr>
          <a:xfrm>
            <a:off x="3468900" y="5119125"/>
            <a:ext cx="3757200" cy="6825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g2770e6e974f_0_1734"/>
          <p:cNvSpPr txBox="1"/>
          <p:nvPr>
            <p:ph idx="4294967295" type="subTitle"/>
          </p:nvPr>
        </p:nvSpPr>
        <p:spPr>
          <a:xfrm>
            <a:off x="609610" y="944425"/>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rPr>
              <a:t>Restrict data access by environment or purpose</a:t>
            </a:r>
            <a:endParaRPr sz="2300">
              <a:solidFill>
                <a:srgbClr val="1B5162"/>
              </a:solidFill>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g2770e6e974f_0_1799"/>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99" name="Google Shape;2699;g2770e6e974f_0_1799"/>
          <p:cNvSpPr txBox="1"/>
          <p:nvPr>
            <p:ph type="title"/>
          </p:nvPr>
        </p:nvSpPr>
        <p:spPr>
          <a:xfrm>
            <a:off x="749433" y="535597"/>
            <a:ext cx="106620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Automated lineage for all workloads</a:t>
            </a:r>
            <a:endParaRPr sz="3600"/>
          </a:p>
        </p:txBody>
      </p:sp>
      <p:sp>
        <p:nvSpPr>
          <p:cNvPr id="2700" name="Google Shape;2700;g2770e6e974f_0_1799"/>
          <p:cNvSpPr txBox="1"/>
          <p:nvPr/>
        </p:nvSpPr>
        <p:spPr>
          <a:xfrm>
            <a:off x="227325" y="2109050"/>
            <a:ext cx="5798400" cy="40791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Auto-capture runtime data lineage on a Databricks cluster or SQL warehouse</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Track lineage down to the table and column level</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Leverage common permission model from Unity Catalog</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Lineage across tables, dashboards, workflows, notebooks</a:t>
            </a:r>
            <a:endParaRPr sz="2200">
              <a:latin typeface="DM Sans"/>
              <a:ea typeface="DM Sans"/>
              <a:cs typeface="DM Sans"/>
              <a:sym typeface="DM Sans"/>
            </a:endParaRPr>
          </a:p>
        </p:txBody>
      </p:sp>
      <p:sp>
        <p:nvSpPr>
          <p:cNvPr id="2701" name="Google Shape;2701;g2770e6e974f_0_1799"/>
          <p:cNvSpPr txBox="1"/>
          <p:nvPr>
            <p:ph idx="4294967295" type="subTitle"/>
          </p:nvPr>
        </p:nvSpPr>
        <p:spPr>
          <a:xfrm>
            <a:off x="707635" y="1174700"/>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rPr>
              <a:t>End-to-end visibility into how data flows and consumed in your organization</a:t>
            </a:r>
            <a:endParaRPr/>
          </a:p>
        </p:txBody>
      </p:sp>
      <p:pic>
        <p:nvPicPr>
          <p:cNvPr id="2702" name="Google Shape;2702;g2770e6e974f_0_1799"/>
          <p:cNvPicPr preferRelativeResize="0"/>
          <p:nvPr/>
        </p:nvPicPr>
        <p:blipFill>
          <a:blip r:embed="rId3">
            <a:alphaModFix/>
          </a:blip>
          <a:stretch>
            <a:fillRect/>
          </a:stretch>
        </p:blipFill>
        <p:spPr>
          <a:xfrm>
            <a:off x="6206900" y="2238250"/>
            <a:ext cx="5855126" cy="355425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06" name="Shape 2706"/>
        <p:cNvGrpSpPr/>
        <p:nvPr/>
      </p:nvGrpSpPr>
      <p:grpSpPr>
        <a:xfrm>
          <a:off x="0" y="0"/>
          <a:ext cx="0" cy="0"/>
          <a:chOff x="0" y="0"/>
          <a:chExt cx="0" cy="0"/>
        </a:xfrm>
      </p:grpSpPr>
      <p:sp>
        <p:nvSpPr>
          <p:cNvPr id="2707" name="Google Shape;2707;g2770e6e974f_0_1920"/>
          <p:cNvSpPr txBox="1"/>
          <p:nvPr>
            <p:ph type="title"/>
          </p:nvPr>
        </p:nvSpPr>
        <p:spPr>
          <a:xfrm>
            <a:off x="415600" y="593367"/>
            <a:ext cx="113607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3400"/>
              <a:t>User Management at the account level</a:t>
            </a:r>
            <a:endParaRPr sz="3400"/>
          </a:p>
        </p:txBody>
      </p:sp>
      <p:sp>
        <p:nvSpPr>
          <p:cNvPr id="2708" name="Google Shape;2708;g2770e6e974f_0_192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09" name="Google Shape;2709;g2770e6e974f_0_1920"/>
          <p:cNvSpPr/>
          <p:nvPr/>
        </p:nvSpPr>
        <p:spPr>
          <a:xfrm>
            <a:off x="3947037" y="3689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710" name="Google Shape;2710;g2770e6e974f_0_1920"/>
          <p:cNvSpPr/>
          <p:nvPr/>
        </p:nvSpPr>
        <p:spPr>
          <a:xfrm>
            <a:off x="6316130" y="3689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711" name="Google Shape;2711;g2770e6e974f_0_1920"/>
          <p:cNvSpPr/>
          <p:nvPr/>
        </p:nvSpPr>
        <p:spPr>
          <a:xfrm>
            <a:off x="3963842" y="2266300"/>
            <a:ext cx="4110000" cy="1022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pic>
        <p:nvPicPr>
          <p:cNvPr id="2712" name="Google Shape;2712;g2770e6e974f_0_1920"/>
          <p:cNvPicPr preferRelativeResize="0"/>
          <p:nvPr/>
        </p:nvPicPr>
        <p:blipFill>
          <a:blip r:embed="rId3">
            <a:alphaModFix/>
          </a:blip>
          <a:stretch>
            <a:fillRect/>
          </a:stretch>
        </p:blipFill>
        <p:spPr>
          <a:xfrm>
            <a:off x="4065231" y="2561801"/>
            <a:ext cx="475887" cy="430992"/>
          </a:xfrm>
          <a:prstGeom prst="rect">
            <a:avLst/>
          </a:prstGeom>
          <a:noFill/>
          <a:ln>
            <a:noFill/>
          </a:ln>
        </p:spPr>
      </p:pic>
      <p:sp>
        <p:nvSpPr>
          <p:cNvPr id="2713" name="Google Shape;2713;g2770e6e974f_0_1920"/>
          <p:cNvSpPr/>
          <p:nvPr/>
        </p:nvSpPr>
        <p:spPr>
          <a:xfrm>
            <a:off x="4724792" y="2726870"/>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User Management</a:t>
            </a:r>
            <a:endParaRPr sz="1200"/>
          </a:p>
        </p:txBody>
      </p:sp>
      <p:sp>
        <p:nvSpPr>
          <p:cNvPr id="2714" name="Google Shape;2714;g2770e6e974f_0_1920"/>
          <p:cNvSpPr/>
          <p:nvPr/>
        </p:nvSpPr>
        <p:spPr>
          <a:xfrm>
            <a:off x="6170629" y="2726875"/>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Metastore</a:t>
            </a:r>
            <a:endParaRPr sz="1200"/>
          </a:p>
        </p:txBody>
      </p:sp>
      <p:sp>
        <p:nvSpPr>
          <p:cNvPr id="2715" name="Google Shape;2715;g2770e6e974f_0_1920"/>
          <p:cNvSpPr/>
          <p:nvPr/>
        </p:nvSpPr>
        <p:spPr>
          <a:xfrm>
            <a:off x="4706702" y="33788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g2770e6e974f_0_1920"/>
          <p:cNvSpPr/>
          <p:nvPr/>
        </p:nvSpPr>
        <p:spPr>
          <a:xfrm>
            <a:off x="7123782" y="33788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g2770e6e974f_0_1920"/>
          <p:cNvSpPr/>
          <p:nvPr/>
        </p:nvSpPr>
        <p:spPr>
          <a:xfrm>
            <a:off x="4724792" y="2726870"/>
            <a:ext cx="1142400" cy="400200"/>
          </a:xfrm>
          <a:prstGeom prst="rect">
            <a:avLst/>
          </a:prstGeom>
          <a:solidFill>
            <a:srgbClr val="FFFFFF"/>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User Management</a:t>
            </a:r>
            <a:endParaRPr sz="1200"/>
          </a:p>
        </p:txBody>
      </p:sp>
      <p:sp>
        <p:nvSpPr>
          <p:cNvPr id="2718" name="Google Shape;2718;g2770e6e974f_0_1920"/>
          <p:cNvSpPr/>
          <p:nvPr/>
        </p:nvSpPr>
        <p:spPr>
          <a:xfrm>
            <a:off x="4138060" y="4470250"/>
            <a:ext cx="1455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Clusters</a:t>
            </a:r>
            <a:br>
              <a:rPr lang="en-US" sz="1200"/>
            </a:br>
            <a:r>
              <a:rPr lang="en-US" sz="1200"/>
              <a:t>SQL Warehouses</a:t>
            </a:r>
            <a:endParaRPr sz="1200"/>
          </a:p>
        </p:txBody>
      </p:sp>
      <p:sp>
        <p:nvSpPr>
          <p:cNvPr id="2719" name="Google Shape;2719;g2770e6e974f_0_1920"/>
          <p:cNvSpPr/>
          <p:nvPr/>
        </p:nvSpPr>
        <p:spPr>
          <a:xfrm>
            <a:off x="6474420" y="4470250"/>
            <a:ext cx="1455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Clusters</a:t>
            </a:r>
            <a:br>
              <a:rPr lang="en-US" sz="1200"/>
            </a:br>
            <a:r>
              <a:rPr lang="en-US" sz="1200"/>
              <a:t>SQL Warehouses</a:t>
            </a:r>
            <a:endParaRPr sz="1200"/>
          </a:p>
        </p:txBody>
      </p:sp>
      <p:sp>
        <p:nvSpPr>
          <p:cNvPr id="2720" name="Google Shape;2720;g2770e6e974f_0_1920"/>
          <p:cNvSpPr txBox="1"/>
          <p:nvPr>
            <p:ph type="title"/>
          </p:nvPr>
        </p:nvSpPr>
        <p:spPr>
          <a:xfrm>
            <a:off x="485925" y="5452692"/>
            <a:ext cx="113607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2400"/>
              <a:t>When UC metastore is assigned to workspace, identity federation is activated</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2770e6e974f_0_116"/>
          <p:cNvSpPr txBox="1"/>
          <p:nvPr>
            <p:ph type="title"/>
          </p:nvPr>
        </p:nvSpPr>
        <p:spPr>
          <a:xfrm>
            <a:off x="749437" y="535600"/>
            <a:ext cx="9765600" cy="130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Generate, explain, and fix code with natural language</a:t>
            </a:r>
            <a:endParaRPr/>
          </a:p>
        </p:txBody>
      </p:sp>
      <p:sp>
        <p:nvSpPr>
          <p:cNvPr id="691" name="Google Shape;691;g2770e6e974f_0_116"/>
          <p:cNvSpPr txBox="1"/>
          <p:nvPr>
            <p:ph idx="1" type="body"/>
          </p:nvPr>
        </p:nvSpPr>
        <p:spPr>
          <a:xfrm>
            <a:off x="762015" y="2141225"/>
            <a:ext cx="5013300" cy="4149900"/>
          </a:xfrm>
          <a:prstGeom prst="rect">
            <a:avLst/>
          </a:prstGeom>
        </p:spPr>
        <p:txBody>
          <a:bodyPr anchorCtr="0" anchor="t" bIns="0" lIns="0" spcFirstLastPara="1" rIns="0" wrap="square" tIns="0">
            <a:noAutofit/>
          </a:bodyPr>
          <a:lstStyle/>
          <a:p>
            <a:pPr indent="-368300" lvl="0" marL="457200" rtl="0" algn="l">
              <a:spcBef>
                <a:spcPts val="0"/>
              </a:spcBef>
              <a:spcAft>
                <a:spcPts val="0"/>
              </a:spcAft>
              <a:buClr>
                <a:schemeClr val="dk2"/>
              </a:buClr>
              <a:buSzPts val="2200"/>
              <a:buChar char="•"/>
            </a:pPr>
            <a:r>
              <a:rPr lang="en-US" sz="2200"/>
              <a:t>Takes requests in natural language and creates code snippets</a:t>
            </a:r>
            <a:endParaRPr sz="2200"/>
          </a:p>
          <a:p>
            <a:pPr indent="0" lvl="0" marL="0" rtl="0" algn="l">
              <a:spcBef>
                <a:spcPts val="0"/>
              </a:spcBef>
              <a:spcAft>
                <a:spcPts val="0"/>
              </a:spcAft>
              <a:buNone/>
            </a:pPr>
            <a:r>
              <a:t/>
            </a:r>
            <a:endParaRPr sz="2200"/>
          </a:p>
          <a:p>
            <a:pPr indent="-368300" lvl="0" marL="457200" rtl="0" algn="l">
              <a:spcBef>
                <a:spcPts val="0"/>
              </a:spcBef>
              <a:spcAft>
                <a:spcPts val="0"/>
              </a:spcAft>
              <a:buClr>
                <a:schemeClr val="dk2"/>
              </a:buClr>
              <a:buSzPts val="2200"/>
              <a:buChar char="•"/>
            </a:pPr>
            <a:r>
              <a:rPr lang="en-US" sz="2200"/>
              <a:t>Applies details from code cells, libraries, runtime, and more to improve accuracy</a:t>
            </a:r>
            <a:endParaRPr sz="2200"/>
          </a:p>
          <a:p>
            <a:pPr indent="0" lvl="0" marL="0" rtl="0" algn="l">
              <a:spcBef>
                <a:spcPts val="0"/>
              </a:spcBef>
              <a:spcAft>
                <a:spcPts val="0"/>
              </a:spcAft>
              <a:buNone/>
            </a:pPr>
            <a:r>
              <a:t/>
            </a:r>
            <a:endParaRPr sz="2200"/>
          </a:p>
          <a:p>
            <a:pPr indent="-368300" lvl="0" marL="457200" rtl="0" algn="l">
              <a:spcBef>
                <a:spcPts val="0"/>
              </a:spcBef>
              <a:spcAft>
                <a:spcPts val="0"/>
              </a:spcAft>
              <a:buClr>
                <a:schemeClr val="dk2"/>
              </a:buClr>
              <a:buSzPts val="2200"/>
              <a:buChar char="•"/>
            </a:pPr>
            <a:r>
              <a:rPr lang="en-US" sz="2200"/>
              <a:t>Explains, diagnoses, and fixes issues from within a cell</a:t>
            </a:r>
            <a:endParaRPr sz="2000"/>
          </a:p>
        </p:txBody>
      </p:sp>
      <p:sp>
        <p:nvSpPr>
          <p:cNvPr id="692" name="Google Shape;692;g2770e6e974f_0_116"/>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93" name="Google Shape;693;g2770e6e974f_0_116"/>
          <p:cNvPicPr preferRelativeResize="0"/>
          <p:nvPr/>
        </p:nvPicPr>
        <p:blipFill>
          <a:blip r:embed="rId3">
            <a:alphaModFix/>
          </a:blip>
          <a:stretch>
            <a:fillRect/>
          </a:stretch>
        </p:blipFill>
        <p:spPr>
          <a:xfrm>
            <a:off x="5941274" y="2118575"/>
            <a:ext cx="5859376" cy="2967248"/>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50000" stPos="0" sy="-100000" ky="0"/>
          </a:effectLst>
        </p:spPr>
      </p:pic>
      <p:pic>
        <p:nvPicPr>
          <p:cNvPr id="694" name="Google Shape;694;g2770e6e974f_0_116"/>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4" name="Shape 2724"/>
        <p:cNvGrpSpPr/>
        <p:nvPr/>
      </p:nvGrpSpPr>
      <p:grpSpPr>
        <a:xfrm>
          <a:off x="0" y="0"/>
          <a:ext cx="0" cy="0"/>
          <a:chOff x="0" y="0"/>
          <a:chExt cx="0" cy="0"/>
        </a:xfrm>
      </p:grpSpPr>
      <p:sp>
        <p:nvSpPr>
          <p:cNvPr id="2725" name="Google Shape;2725;g2770e6e974f_0_2029"/>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26" name="Google Shape;2726;g2770e6e974f_0_2029"/>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Comparison of Managed and External UC Tables</a:t>
            </a:r>
            <a:endParaRPr sz="3400"/>
          </a:p>
        </p:txBody>
      </p:sp>
      <p:graphicFrame>
        <p:nvGraphicFramePr>
          <p:cNvPr id="2727" name="Google Shape;2727;g2770e6e974f_0_2029"/>
          <p:cNvGraphicFramePr/>
          <p:nvPr/>
        </p:nvGraphicFramePr>
        <p:xfrm>
          <a:off x="794474" y="1439950"/>
          <a:ext cx="3000000" cy="3000000"/>
        </p:xfrm>
        <a:graphic>
          <a:graphicData uri="http://schemas.openxmlformats.org/drawingml/2006/table">
            <a:tbl>
              <a:tblPr>
                <a:noFill/>
                <a:tableStyleId>{AE9CEFB9-141F-406D-8486-BF213E5B3F53}</a:tableStyleId>
              </a:tblPr>
              <a:tblGrid>
                <a:gridCol w="2823375"/>
                <a:gridCol w="3960950"/>
                <a:gridCol w="3818750"/>
              </a:tblGrid>
              <a:tr h="377425">
                <a:tc>
                  <a:txBody>
                    <a:bodyPr/>
                    <a:lstStyle/>
                    <a:p>
                      <a:pPr indent="0" lvl="0" marL="0" rtl="0" algn="ctr">
                        <a:spcBef>
                          <a:spcPts val="0"/>
                        </a:spcBef>
                        <a:spcAft>
                          <a:spcPts val="0"/>
                        </a:spcAft>
                        <a:buNone/>
                      </a:pPr>
                      <a:r>
                        <a:rPr b="1" lang="en-US">
                          <a:solidFill>
                            <a:schemeClr val="lt1"/>
                          </a:solidFill>
                          <a:extLst>
                            <a:ext uri="http://customooxmlschemas.google.com/">
                              <go:slidesCustomData xmlns:go="http://customooxmlschemas.google.com/" textRoundtripDataId="17"/>
                            </a:ext>
                          </a:extLst>
                        </a:rPr>
                        <a:t>Characteristic</a:t>
                      </a:r>
                      <a:endParaRPr b="1">
                        <a:solidFill>
                          <a:schemeClr val="lt1"/>
                        </a:solidFill>
                      </a:endParaRPr>
                    </a:p>
                  </a:txBody>
                  <a:tcPr marT="91425" marB="91425" marR="91425" marL="91425" anchor="ctr">
                    <a:solidFill>
                      <a:schemeClr val="accent5"/>
                    </a:solidFill>
                  </a:tcPr>
                </a:tc>
                <a:tc>
                  <a:txBody>
                    <a:bodyPr/>
                    <a:lstStyle/>
                    <a:p>
                      <a:pPr indent="0" lvl="0" marL="0" rtl="0" algn="ctr">
                        <a:spcBef>
                          <a:spcPts val="0"/>
                        </a:spcBef>
                        <a:spcAft>
                          <a:spcPts val="0"/>
                        </a:spcAft>
                        <a:buNone/>
                      </a:pPr>
                      <a:r>
                        <a:rPr b="1" lang="en-US">
                          <a:solidFill>
                            <a:schemeClr val="lt1"/>
                          </a:solidFill>
                        </a:rPr>
                        <a:t>Managed</a:t>
                      </a:r>
                      <a:endParaRPr b="1">
                        <a:solidFill>
                          <a:schemeClr val="lt1"/>
                        </a:solidFill>
                      </a:endParaRPr>
                    </a:p>
                  </a:txBody>
                  <a:tcPr marT="91425" marB="91425" marR="91425" marL="91425" anchor="ctr">
                    <a:solidFill>
                      <a:schemeClr val="accent5"/>
                    </a:solidFill>
                  </a:tcPr>
                </a:tc>
                <a:tc>
                  <a:txBody>
                    <a:bodyPr/>
                    <a:lstStyle/>
                    <a:p>
                      <a:pPr indent="0" lvl="0" marL="0" rtl="0" algn="ctr">
                        <a:spcBef>
                          <a:spcPts val="0"/>
                        </a:spcBef>
                        <a:spcAft>
                          <a:spcPts val="0"/>
                        </a:spcAft>
                        <a:buNone/>
                      </a:pPr>
                      <a:r>
                        <a:rPr b="1" lang="en-US">
                          <a:solidFill>
                            <a:schemeClr val="lt1"/>
                          </a:solidFill>
                        </a:rPr>
                        <a:t>External</a:t>
                      </a:r>
                      <a:endParaRPr>
                        <a:solidFill>
                          <a:schemeClr val="lt1"/>
                        </a:solidFill>
                      </a:endParaRPr>
                    </a:p>
                  </a:txBody>
                  <a:tcPr marT="91425" marB="91425" marR="91425" marL="91425" anchor="ctr">
                    <a:solidFill>
                      <a:schemeClr val="accent5"/>
                    </a:solidFill>
                  </a:tcPr>
                </a:tc>
              </a:tr>
              <a:tr h="375500">
                <a:tc>
                  <a:txBody>
                    <a:bodyPr/>
                    <a:lstStyle/>
                    <a:p>
                      <a:pPr indent="0" lvl="0" marL="0" rtl="0" algn="r">
                        <a:spcBef>
                          <a:spcPts val="0"/>
                        </a:spcBef>
                        <a:spcAft>
                          <a:spcPts val="0"/>
                        </a:spcAft>
                        <a:buNone/>
                      </a:pPr>
                      <a:r>
                        <a:rPr lang="en-US"/>
                        <a:t>DROP Table</a:t>
                      </a:r>
                      <a:endParaRPr/>
                    </a:p>
                  </a:txBody>
                  <a:tcPr marT="91425" marB="91425" marR="91425" marL="91425">
                    <a:solidFill>
                      <a:srgbClr val="D9D9D9"/>
                    </a:solidFill>
                  </a:tcPr>
                </a:tc>
                <a:tc>
                  <a:txBody>
                    <a:bodyPr/>
                    <a:lstStyle/>
                    <a:p>
                      <a:pPr indent="0" lvl="0" marL="0" rtl="0" algn="l">
                        <a:spcBef>
                          <a:spcPts val="0"/>
                        </a:spcBef>
                        <a:spcAft>
                          <a:spcPts val="300"/>
                        </a:spcAft>
                        <a:buNone/>
                      </a:pPr>
                      <a:r>
                        <a:rPr b="1" lang="en-US" sz="1300"/>
                        <a:t>Deletes</a:t>
                      </a:r>
                      <a:r>
                        <a:rPr lang="en-US" sz="1300"/>
                        <a:t> the associated data</a:t>
                      </a:r>
                      <a:endParaRPr sz="1300"/>
                    </a:p>
                  </a:txBody>
                  <a:tcPr marT="91425" marB="91425" marR="91425" marL="91425"/>
                </a:tc>
                <a:tc>
                  <a:txBody>
                    <a:bodyPr/>
                    <a:lstStyle/>
                    <a:p>
                      <a:pPr indent="0" lvl="0" marL="0" rtl="0" algn="l">
                        <a:spcBef>
                          <a:spcPts val="0"/>
                        </a:spcBef>
                        <a:spcAft>
                          <a:spcPts val="300"/>
                        </a:spcAft>
                        <a:buNone/>
                      </a:pPr>
                      <a:r>
                        <a:rPr lang="en-US" sz="1300"/>
                        <a:t>Does not delete the data </a:t>
                      </a:r>
                      <a:endParaRPr sz="1300"/>
                    </a:p>
                  </a:txBody>
                  <a:tcPr marT="91425" marB="91425" marR="91425" marL="91425"/>
                </a:tc>
              </a:tr>
              <a:tr h="975325">
                <a:tc>
                  <a:txBody>
                    <a:bodyPr/>
                    <a:lstStyle/>
                    <a:p>
                      <a:pPr indent="0" lvl="0" marL="0" rtl="0" algn="r">
                        <a:spcBef>
                          <a:spcPts val="0"/>
                        </a:spcBef>
                        <a:spcAft>
                          <a:spcPts val="0"/>
                        </a:spcAft>
                        <a:buNone/>
                      </a:pPr>
                      <a:r>
                        <a:rPr lang="en-US"/>
                        <a:t>Data Location</a:t>
                      </a:r>
                      <a:endParaRPr/>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sz="1300"/>
                        <a:t>Unity Catalog-generated path using whichever is found first:</a:t>
                      </a:r>
                      <a:endParaRPr sz="1300"/>
                    </a:p>
                    <a:p>
                      <a:pPr indent="-196850" lvl="0" marL="342900" rtl="0" algn="l">
                        <a:spcBef>
                          <a:spcPts val="300"/>
                        </a:spcBef>
                        <a:spcAft>
                          <a:spcPts val="0"/>
                        </a:spcAft>
                        <a:buSzPts val="1300"/>
                        <a:buChar char="●"/>
                      </a:pPr>
                      <a:r>
                        <a:rPr lang="en-US" sz="1300" u="sng">
                          <a:solidFill>
                            <a:schemeClr val="hlink"/>
                          </a:solidFill>
                          <a:hlinkClick r:id="rId3"/>
                        </a:rPr>
                        <a:t>Location specified for Schema</a:t>
                      </a:r>
                      <a:r>
                        <a:rPr lang="en-US" sz="1300"/>
                        <a:t>, or</a:t>
                      </a:r>
                      <a:endParaRPr sz="1300"/>
                    </a:p>
                    <a:p>
                      <a:pPr indent="-196850" lvl="0" marL="342900" rtl="0" algn="l">
                        <a:spcBef>
                          <a:spcPts val="300"/>
                        </a:spcBef>
                        <a:spcAft>
                          <a:spcPts val="0"/>
                        </a:spcAft>
                        <a:buSzPts val="1300"/>
                        <a:buChar char="●"/>
                      </a:pPr>
                      <a:r>
                        <a:rPr lang="en-US" sz="1300" u="sng">
                          <a:solidFill>
                            <a:schemeClr val="hlink"/>
                          </a:solidFill>
                          <a:hlinkClick r:id="rId4"/>
                        </a:rPr>
                        <a:t>Location specified for Catalog</a:t>
                      </a:r>
                      <a:r>
                        <a:rPr lang="en-US" sz="1300"/>
                        <a:t>, or</a:t>
                      </a:r>
                      <a:endParaRPr sz="1300"/>
                    </a:p>
                    <a:p>
                      <a:pPr indent="-196850" lvl="0" marL="342900" rtl="0" algn="l">
                        <a:spcBef>
                          <a:spcPts val="300"/>
                        </a:spcBef>
                        <a:spcAft>
                          <a:spcPts val="0"/>
                        </a:spcAft>
                        <a:buSzPts val="1300"/>
                        <a:buChar char="●"/>
                      </a:pPr>
                      <a:r>
                        <a:rPr lang="en-US" sz="1300">
                          <a:extLst>
                            <a:ext uri="http://customooxmlschemas.google.com/">
                              <go:slidesCustomData xmlns:go="http://customooxmlschemas.google.com/" textRoundtripDataId="18"/>
                            </a:ext>
                          </a:extLst>
                        </a:rPr>
                        <a:t>UC Metastore </a:t>
                      </a:r>
                      <a:r>
                        <a:rPr lang="en-US" sz="1300"/>
                        <a:t>default root storage location</a:t>
                      </a:r>
                      <a:endParaRPr sz="13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300"/>
                        <a:t>The data file path specified by the LOCATION keyword in your create table statement</a:t>
                      </a:r>
                      <a:endParaRPr sz="1300"/>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r">
                        <a:spcBef>
                          <a:spcPts val="0"/>
                        </a:spcBef>
                        <a:spcAft>
                          <a:spcPts val="0"/>
                        </a:spcAft>
                        <a:buNone/>
                      </a:pPr>
                      <a:r>
                        <a:rPr lang="en-US"/>
                        <a:t>Performance Optimizations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gridSpan="2">
                  <a:txBody>
                    <a:bodyPr/>
                    <a:lstStyle/>
                    <a:p>
                      <a:pPr indent="0" lvl="0" marL="0" rtl="0" algn="ctr">
                        <a:spcBef>
                          <a:spcPts val="0"/>
                        </a:spcBef>
                        <a:spcAft>
                          <a:spcPts val="0"/>
                        </a:spcAft>
                        <a:buNone/>
                      </a:pPr>
                      <a:r>
                        <a:rPr lang="en-US"/>
                        <a:t>Auto Tune &amp; Maintenance feature will be supported for both managed &amp; external tables </a:t>
                      </a:r>
                      <a:br>
                        <a:rPr lang="en-US"/>
                      </a:br>
                      <a:r>
                        <a:rPr lang="en-US"/>
                        <a:t>but with different timelines (i.e., managed tables will be supported first)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96200">
                <a:tc>
                  <a:txBody>
                    <a:bodyPr/>
                    <a:lstStyle/>
                    <a:p>
                      <a:pPr indent="0" lvl="0" marL="0" rtl="0" algn="r">
                        <a:spcBef>
                          <a:spcPts val="0"/>
                        </a:spcBef>
                        <a:spcAft>
                          <a:spcPts val="0"/>
                        </a:spcAft>
                        <a:buNone/>
                      </a:pPr>
                      <a:r>
                        <a:rPr lang="en-US"/>
                        <a:t>Data Format Support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sz="1300"/>
                        <a:t>DELTA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200"/>
                        <a:t>DELTA, CSV, JSON, AVRO, PARQUET, ORC, TEXT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r">
                        <a:spcBef>
                          <a:spcPts val="0"/>
                        </a:spcBef>
                        <a:spcAft>
                          <a:spcPts val="0"/>
                        </a:spcAft>
                        <a:buNone/>
                      </a:pPr>
                      <a:r>
                        <a:rPr lang="en-US"/>
                        <a:t>Create Table Syntax</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114300" marR="114300" rtl="0" algn="l">
                        <a:lnSpc>
                          <a:spcPct val="150000"/>
                        </a:lnSpc>
                        <a:spcBef>
                          <a:spcPts val="0"/>
                        </a:spcBef>
                        <a:spcAft>
                          <a:spcPts val="0"/>
                        </a:spcAft>
                        <a:buNone/>
                      </a:pPr>
                      <a:r>
                        <a:rPr b="1" lang="en-US" sz="950">
                          <a:solidFill>
                            <a:srgbClr val="7F0055"/>
                          </a:solidFill>
                          <a:highlight>
                            <a:srgbClr val="F2F2F2"/>
                          </a:highlight>
                          <a:latin typeface="Courier New"/>
                          <a:ea typeface="Courier New"/>
                          <a:cs typeface="Courier New"/>
                          <a:sym typeface="Courier New"/>
                        </a:rPr>
                        <a:t>CREATE</a:t>
                      </a:r>
                      <a:r>
                        <a:rPr lang="en-US" sz="950">
                          <a:solidFill>
                            <a:srgbClr val="BBBBBB"/>
                          </a:solidFill>
                          <a:highlight>
                            <a:srgbClr val="F2F2F2"/>
                          </a:highlight>
                          <a:latin typeface="Courier New"/>
                          <a:ea typeface="Courier New"/>
                          <a:cs typeface="Courier New"/>
                          <a:sym typeface="Courier New"/>
                        </a:rPr>
                        <a:t> </a:t>
                      </a:r>
                      <a:r>
                        <a:rPr b="1" lang="en-US" sz="950">
                          <a:solidFill>
                            <a:srgbClr val="7F0055"/>
                          </a:solidFill>
                          <a:highlight>
                            <a:srgbClr val="F2F2F2"/>
                          </a:highlight>
                          <a:latin typeface="Courier New"/>
                          <a:ea typeface="Courier New"/>
                          <a:cs typeface="Courier New"/>
                          <a:sym typeface="Courier New"/>
                        </a:rPr>
                        <a:t>TABLE</a:t>
                      </a:r>
                      <a:r>
                        <a:rPr lang="en-US" sz="950">
                          <a:solidFill>
                            <a:srgbClr val="BBBBBB"/>
                          </a:solidFill>
                          <a:highlight>
                            <a:srgbClr val="F2F2F2"/>
                          </a:highlight>
                          <a:latin typeface="Courier New"/>
                          <a:ea typeface="Courier New"/>
                          <a:cs typeface="Courier New"/>
                          <a:sym typeface="Courier New"/>
                        </a:rPr>
                        <a:t> [</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catalog</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schema</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table</a:t>
                      </a:r>
                      <a:r>
                        <a:rPr lang="en-US" sz="950">
                          <a:solidFill>
                            <a:srgbClr val="3F7F5F"/>
                          </a:solidFill>
                          <a:highlight>
                            <a:srgbClr val="F2F2F2"/>
                          </a:highlight>
                          <a:latin typeface="Courier New"/>
                          <a:ea typeface="Courier New"/>
                          <a:cs typeface="Courier New"/>
                          <a:sym typeface="Courier New"/>
                        </a:rPr>
                        <a:t>&gt; (</a:t>
                      </a:r>
                      <a:endParaRPr sz="950">
                        <a:solidFill>
                          <a:srgbClr val="3F7F5F"/>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lang="en-US" sz="950">
                          <a:solidFill>
                            <a:srgbClr val="3F7F5F"/>
                          </a:solidFill>
                          <a:highlight>
                            <a:srgbClr val="F2F2F2"/>
                          </a:highlight>
                          <a:latin typeface="Courier New"/>
                          <a:ea typeface="Courier New"/>
                          <a:cs typeface="Courier New"/>
                          <a:sym typeface="Courier New"/>
                        </a:rPr>
                        <a:t>&lt;column_specification&gt;);</a:t>
                      </a:r>
                      <a:endParaRPr sz="950">
                        <a:solidFill>
                          <a:srgbClr val="3F7F5F"/>
                        </a:solidFill>
                        <a:highlight>
                          <a:srgbClr val="F2F2F2"/>
                        </a:highlight>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114300" marR="114300" rtl="0" algn="l">
                        <a:lnSpc>
                          <a:spcPct val="150000"/>
                        </a:lnSpc>
                        <a:spcBef>
                          <a:spcPts val="0"/>
                        </a:spcBef>
                        <a:spcAft>
                          <a:spcPts val="0"/>
                        </a:spcAft>
                        <a:buNone/>
                      </a:pPr>
                      <a:r>
                        <a:rPr b="1" lang="en-US" sz="950">
                          <a:solidFill>
                            <a:srgbClr val="7F0055"/>
                          </a:solidFill>
                          <a:highlight>
                            <a:srgbClr val="F2F2F2"/>
                          </a:highlight>
                          <a:latin typeface="Courier New"/>
                          <a:ea typeface="Courier New"/>
                          <a:cs typeface="Courier New"/>
                          <a:sym typeface="Courier New"/>
                        </a:rPr>
                        <a:t>CREATE</a:t>
                      </a:r>
                      <a:r>
                        <a:rPr lang="en-US" sz="950">
                          <a:solidFill>
                            <a:srgbClr val="BBBBBB"/>
                          </a:solidFill>
                          <a:highlight>
                            <a:srgbClr val="F2F2F2"/>
                          </a:highlight>
                          <a:latin typeface="Courier New"/>
                          <a:ea typeface="Courier New"/>
                          <a:cs typeface="Courier New"/>
                          <a:sym typeface="Courier New"/>
                        </a:rPr>
                        <a:t> </a:t>
                      </a:r>
                      <a:r>
                        <a:rPr b="1" lang="en-US" sz="950">
                          <a:solidFill>
                            <a:srgbClr val="7F0055"/>
                          </a:solidFill>
                          <a:highlight>
                            <a:srgbClr val="F2F2F2"/>
                          </a:highlight>
                          <a:latin typeface="Courier New"/>
                          <a:ea typeface="Courier New"/>
                          <a:cs typeface="Courier New"/>
                          <a:sym typeface="Courier New"/>
                        </a:rPr>
                        <a:t>TABLE</a:t>
                      </a:r>
                      <a:r>
                        <a:rPr lang="en-US" sz="950">
                          <a:solidFill>
                            <a:srgbClr val="BBBBBB"/>
                          </a:solidFill>
                          <a:highlight>
                            <a:srgbClr val="F2F2F2"/>
                          </a:highlight>
                          <a:latin typeface="Courier New"/>
                          <a:ea typeface="Courier New"/>
                          <a:cs typeface="Courier New"/>
                          <a:sym typeface="Courier New"/>
                        </a:rPr>
                        <a:t> [</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catalog</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schema</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table</a:t>
                      </a:r>
                      <a:r>
                        <a:rPr lang="en-US" sz="950">
                          <a:solidFill>
                            <a:srgbClr val="3F7F5F"/>
                          </a:solidFill>
                          <a:highlight>
                            <a:srgbClr val="F2F2F2"/>
                          </a:highlight>
                          <a:latin typeface="Courier New"/>
                          <a:ea typeface="Courier New"/>
                          <a:cs typeface="Courier New"/>
                          <a:sym typeface="Courier New"/>
                        </a:rPr>
                        <a:t>&gt; (</a:t>
                      </a:r>
                      <a:endParaRPr sz="950">
                        <a:solidFill>
                          <a:srgbClr val="3F7F5F"/>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lang="en-US" sz="950">
                          <a:solidFill>
                            <a:srgbClr val="3F7F5F"/>
                          </a:solidFill>
                          <a:highlight>
                            <a:srgbClr val="F2F2F2"/>
                          </a:highlight>
                          <a:latin typeface="Courier New"/>
                          <a:ea typeface="Courier New"/>
                          <a:cs typeface="Courier New"/>
                          <a:sym typeface="Courier New"/>
                        </a:rPr>
                        <a:t>&lt;column_specification&gt;)</a:t>
                      </a:r>
                      <a:endParaRPr sz="950">
                        <a:solidFill>
                          <a:srgbClr val="3F7F5F"/>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US" sz="950">
                          <a:solidFill>
                            <a:srgbClr val="7F0055"/>
                          </a:solidFill>
                          <a:highlight>
                            <a:srgbClr val="F2F2F2"/>
                          </a:highlight>
                          <a:latin typeface="Courier New"/>
                          <a:ea typeface="Courier New"/>
                          <a:cs typeface="Courier New"/>
                          <a:sym typeface="Courier New"/>
                        </a:rPr>
                        <a:t>LOCATION</a:t>
                      </a:r>
                      <a:r>
                        <a:rPr lang="en-US" sz="950">
                          <a:solidFill>
                            <a:srgbClr val="BBBBBB"/>
                          </a:solidFill>
                          <a:highlight>
                            <a:srgbClr val="F2F2F2"/>
                          </a:highlight>
                          <a:latin typeface="Courier New"/>
                          <a:ea typeface="Courier New"/>
                          <a:cs typeface="Courier New"/>
                          <a:sym typeface="Courier New"/>
                        </a:rPr>
                        <a:t> </a:t>
                      </a:r>
                      <a:r>
                        <a:rPr lang="en-US" sz="950">
                          <a:solidFill>
                            <a:srgbClr val="2A00FF"/>
                          </a:solidFill>
                          <a:highlight>
                            <a:srgbClr val="F2F2F2"/>
                          </a:highlight>
                          <a:latin typeface="Courier New"/>
                          <a:ea typeface="Courier New"/>
                          <a:cs typeface="Courier New"/>
                          <a:sym typeface="Courier New"/>
                        </a:rPr>
                        <a:t>‘&lt;cloud_specific_storage_path&gt;'</a:t>
                      </a:r>
                      <a:r>
                        <a:rPr lang="en-US" sz="950">
                          <a:solidFill>
                            <a:srgbClr val="052247"/>
                          </a:solidFill>
                          <a:highlight>
                            <a:srgbClr val="F2F2F2"/>
                          </a:highlight>
                          <a:latin typeface="Courier New"/>
                          <a:ea typeface="Courier New"/>
                          <a:cs typeface="Courier New"/>
                          <a:sym typeface="Courier New"/>
                        </a:rPr>
                        <a:t>;</a:t>
                      </a:r>
                      <a:endParaRPr sz="950">
                        <a:solidFill>
                          <a:srgbClr val="3F7F5F"/>
                        </a:solidFill>
                        <a:highlight>
                          <a:srgbClr val="F2F2F2"/>
                        </a:highlight>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r">
                        <a:spcBef>
                          <a:spcPts val="0"/>
                        </a:spcBef>
                        <a:spcAft>
                          <a:spcPts val="0"/>
                        </a:spcAft>
                        <a:buNone/>
                      </a:pPr>
                      <a:r>
                        <a:rPr lang="en-US"/>
                        <a:t>Migration to Unity Catalog</a:t>
                      </a:r>
                      <a:endParaRPr/>
                    </a:p>
                  </a:txBody>
                  <a:tcPr marT="91425" marB="91425" marR="91425" marL="91425">
                    <a:lnT cap="flat" cmpd="sng" w="9525">
                      <a:solidFill>
                        <a:srgbClr val="9E9E9E"/>
                      </a:solidFill>
                      <a:prstDash val="solid"/>
                      <a:round/>
                      <a:headEnd len="sm" w="sm" type="none"/>
                      <a:tailEnd len="sm" w="sm" type="none"/>
                    </a:lnT>
                    <a:solidFill>
                      <a:srgbClr val="D9D9D9"/>
                    </a:solidFill>
                  </a:tcPr>
                </a:tc>
                <a:tc>
                  <a:txBody>
                    <a:bodyPr/>
                    <a:lstStyle/>
                    <a:p>
                      <a:pPr indent="0" lvl="0" marL="0" marR="0" rtl="0" algn="l">
                        <a:lnSpc>
                          <a:spcPct val="100000"/>
                        </a:lnSpc>
                        <a:spcBef>
                          <a:spcPts val="0"/>
                        </a:spcBef>
                        <a:spcAft>
                          <a:spcPts val="0"/>
                        </a:spcAft>
                        <a:buNone/>
                      </a:pPr>
                      <a:r>
                        <a:rPr lang="en-US"/>
                        <a:t>Rewrite tables to Unity Catalog required, such as DEEP CLONE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US"/>
                        <a:t>Register table metadata to Unity Catalog while keeping table data in-place; </a:t>
                      </a:r>
                      <a:r>
                        <a:rPr lang="en-US" u="sng">
                          <a:solidFill>
                            <a:schemeClr val="hlink"/>
                          </a:solidFill>
                          <a:hlinkClick r:id="rId5"/>
                        </a:rPr>
                        <a:t>SYNC</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g2770e6e974f_0_2035"/>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Storage Isolation: Per Catalog  &amp; Schema Locations</a:t>
            </a:r>
            <a:endParaRPr/>
          </a:p>
        </p:txBody>
      </p:sp>
      <p:sp>
        <p:nvSpPr>
          <p:cNvPr id="2733" name="Google Shape;2733;g2770e6e974f_0_2035"/>
          <p:cNvSpPr txBox="1"/>
          <p:nvPr>
            <p:ph idx="1" type="body"/>
          </p:nvPr>
        </p:nvSpPr>
        <p:spPr>
          <a:xfrm>
            <a:off x="404300" y="1604800"/>
            <a:ext cx="11611500" cy="4590900"/>
          </a:xfrm>
          <a:prstGeom prst="rect">
            <a:avLst/>
          </a:prstGeom>
        </p:spPr>
        <p:txBody>
          <a:bodyPr anchorCtr="0" anchor="t" bIns="45700" lIns="0" spcFirstLastPara="1" rIns="0" wrap="square" tIns="45700">
            <a:noAutofit/>
          </a:bodyPr>
          <a:lstStyle/>
          <a:p>
            <a:pPr indent="-381000" lvl="0" marL="609600" rtl="0" algn="l">
              <a:lnSpc>
                <a:spcPct val="115000"/>
              </a:lnSpc>
              <a:spcBef>
                <a:spcPts val="0"/>
              </a:spcBef>
              <a:spcAft>
                <a:spcPts val="0"/>
              </a:spcAft>
              <a:buSzPts val="1200"/>
              <a:buAutoNum type="arabicPeriod"/>
            </a:pPr>
            <a:r>
              <a:rPr lang="en-US" sz="2100">
                <a:solidFill>
                  <a:schemeClr val="dk1"/>
                </a:solidFill>
              </a:rPr>
              <a:t>Set up External Location to cover desired path eg </a:t>
            </a:r>
            <a:r>
              <a:rPr lang="en-US" sz="2300">
                <a:solidFill>
                  <a:schemeClr val="dk1"/>
                </a:solidFill>
              </a:rPr>
              <a:t>s3://mymanagedstorage/tables</a:t>
            </a:r>
            <a:endParaRPr sz="2100">
              <a:solidFill>
                <a:schemeClr val="dk1"/>
              </a:solidFill>
            </a:endParaRPr>
          </a:p>
          <a:p>
            <a:pPr indent="0" lvl="0" marL="0" rtl="0" algn="l">
              <a:lnSpc>
                <a:spcPct val="115000"/>
              </a:lnSpc>
              <a:spcBef>
                <a:spcPts val="0"/>
              </a:spcBef>
              <a:spcAft>
                <a:spcPts val="0"/>
              </a:spcAft>
              <a:buNone/>
            </a:pPr>
            <a:r>
              <a:t/>
            </a:r>
            <a:endParaRPr sz="2100">
              <a:solidFill>
                <a:srgbClr val="38761D"/>
              </a:solidFill>
            </a:endParaRPr>
          </a:p>
          <a:p>
            <a:pPr indent="-381000" lvl="0" marL="609600" rtl="0" algn="l">
              <a:lnSpc>
                <a:spcPct val="115000"/>
              </a:lnSpc>
              <a:spcBef>
                <a:spcPts val="0"/>
              </a:spcBef>
              <a:spcAft>
                <a:spcPts val="0"/>
              </a:spcAft>
              <a:buSzPts val="1200"/>
              <a:buAutoNum type="arabicPeriod"/>
            </a:pPr>
            <a:r>
              <a:rPr lang="en-US" sz="2100">
                <a:solidFill>
                  <a:srgbClr val="38761D"/>
                </a:solidFill>
              </a:rPr>
              <a:t>CREATE CATALOG </a:t>
            </a:r>
            <a:r>
              <a:rPr lang="en-US" sz="2100">
                <a:solidFill>
                  <a:srgbClr val="000000"/>
                </a:solidFill>
              </a:rPr>
              <a:t>myNewCatalog</a:t>
            </a:r>
            <a:endParaRPr sz="2100">
              <a:solidFill>
                <a:srgbClr val="052247"/>
              </a:solidFill>
            </a:endParaRPr>
          </a:p>
          <a:p>
            <a:pPr indent="0" lvl="0" marL="0" rtl="0" algn="l">
              <a:lnSpc>
                <a:spcPct val="115000"/>
              </a:lnSpc>
              <a:spcBef>
                <a:spcPts val="0"/>
              </a:spcBef>
              <a:spcAft>
                <a:spcPts val="0"/>
              </a:spcAft>
              <a:buNone/>
            </a:pPr>
            <a:r>
              <a:rPr lang="en-US" sz="2100">
                <a:solidFill>
                  <a:srgbClr val="052247"/>
                </a:solidFill>
              </a:rPr>
              <a:t>    </a:t>
            </a:r>
            <a:r>
              <a:rPr lang="en-US" sz="2100">
                <a:solidFill>
                  <a:srgbClr val="38761D"/>
                </a:solidFill>
              </a:rPr>
              <a:t>MANAGED LOCATION </a:t>
            </a:r>
            <a:r>
              <a:rPr lang="en-US" sz="2100">
                <a:solidFill>
                  <a:srgbClr val="000000"/>
                </a:solidFill>
              </a:rPr>
              <a:t>s3://mymanagedstorage/tables</a:t>
            </a:r>
            <a:r>
              <a:rPr lang="en-US" sz="2100">
                <a:solidFill>
                  <a:srgbClr val="052247"/>
                </a:solidFill>
              </a:rPr>
              <a:t>;</a:t>
            </a:r>
            <a:endParaRPr sz="2100">
              <a:solidFill>
                <a:srgbClr val="052247"/>
              </a:solidFill>
            </a:endParaRPr>
          </a:p>
          <a:p>
            <a:pPr indent="0" lvl="0" marL="0" rtl="0" algn="l">
              <a:lnSpc>
                <a:spcPct val="115000"/>
              </a:lnSpc>
              <a:spcBef>
                <a:spcPts val="0"/>
              </a:spcBef>
              <a:spcAft>
                <a:spcPts val="0"/>
              </a:spcAft>
              <a:buNone/>
            </a:pPr>
            <a:r>
              <a:t/>
            </a:r>
            <a:endParaRPr sz="1500">
              <a:solidFill>
                <a:srgbClr val="052247"/>
              </a:solidFill>
            </a:endParaRPr>
          </a:p>
          <a:p>
            <a:pPr indent="0" lvl="0" marL="0" rtl="0" algn="l">
              <a:lnSpc>
                <a:spcPct val="115000"/>
              </a:lnSpc>
              <a:spcBef>
                <a:spcPts val="0"/>
              </a:spcBef>
              <a:spcAft>
                <a:spcPts val="0"/>
              </a:spcAft>
              <a:buNone/>
            </a:pPr>
            <a:r>
              <a:t/>
            </a:r>
            <a:endParaRPr sz="1500">
              <a:solidFill>
                <a:srgbClr val="052247"/>
              </a:solidFill>
            </a:endParaRPr>
          </a:p>
          <a:p>
            <a:pPr indent="0" lvl="0" marL="0" rtl="0" algn="l">
              <a:lnSpc>
                <a:spcPct val="115000"/>
              </a:lnSpc>
              <a:spcBef>
                <a:spcPts val="0"/>
              </a:spcBef>
              <a:spcAft>
                <a:spcPts val="0"/>
              </a:spcAft>
              <a:buNone/>
            </a:pPr>
            <a:r>
              <a:t/>
            </a:r>
            <a:endParaRPr sz="1500">
              <a:solidFill>
                <a:srgbClr val="052247"/>
              </a:solidFill>
            </a:endParaRPr>
          </a:p>
          <a:p>
            <a:pPr indent="-381000" lvl="0" marL="609600" rtl="0" algn="l">
              <a:lnSpc>
                <a:spcPct val="115000"/>
              </a:lnSpc>
              <a:spcBef>
                <a:spcPts val="0"/>
              </a:spcBef>
              <a:spcAft>
                <a:spcPts val="0"/>
              </a:spcAft>
              <a:buSzPts val="1200"/>
              <a:buAutoNum type="arabicPeriod"/>
            </a:pPr>
            <a:r>
              <a:rPr lang="en-US" sz="2100">
                <a:solidFill>
                  <a:srgbClr val="38761D"/>
                </a:solidFill>
              </a:rPr>
              <a:t>CREATE TABLE </a:t>
            </a:r>
            <a:r>
              <a:rPr lang="en-US" sz="2100">
                <a:solidFill>
                  <a:srgbClr val="000000"/>
                </a:solidFill>
              </a:rPr>
              <a:t>myNewCatalog.mySchema.table (...)’;</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p:txBody>
      </p:sp>
      <p:sp>
        <p:nvSpPr>
          <p:cNvPr id="2734" name="Google Shape;2734;g2770e6e974f_0_2035"/>
          <p:cNvSpPr txBox="1"/>
          <p:nvPr/>
        </p:nvSpPr>
        <p:spPr>
          <a:xfrm>
            <a:off x="4356300" y="5120067"/>
            <a:ext cx="5345100" cy="13083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300">
                <a:solidFill>
                  <a:srgbClr val="FF3621"/>
                </a:solidFill>
                <a:latin typeface="Consolas"/>
                <a:ea typeface="Consolas"/>
                <a:cs typeface="Consolas"/>
                <a:sym typeface="Consolas"/>
              </a:rPr>
              <a:t>Data will be stored in </a:t>
            </a:r>
            <a:r>
              <a:rPr lang="en-US" sz="2300">
                <a:solidFill>
                  <a:schemeClr val="accent2"/>
                </a:solidFill>
                <a:latin typeface="Consolas"/>
                <a:ea typeface="Consolas"/>
                <a:cs typeface="Consolas"/>
                <a:sym typeface="Consolas"/>
              </a:rPr>
              <a:t>s3://mymanagedstorage/tables/* as a Managed Table</a:t>
            </a:r>
            <a:endParaRPr sz="2300">
              <a:solidFill>
                <a:schemeClr val="accent2"/>
              </a:solidFill>
              <a:latin typeface="Consolas"/>
              <a:ea typeface="Consolas"/>
              <a:cs typeface="Consolas"/>
              <a:sym typeface="Consolas"/>
            </a:endParaRPr>
          </a:p>
        </p:txBody>
      </p:sp>
      <p:cxnSp>
        <p:nvCxnSpPr>
          <p:cNvPr id="2735" name="Google Shape;2735;g2770e6e974f_0_2035"/>
          <p:cNvCxnSpPr>
            <a:endCxn id="2734" idx="1"/>
          </p:cNvCxnSpPr>
          <p:nvPr/>
        </p:nvCxnSpPr>
        <p:spPr>
          <a:xfrm>
            <a:off x="640200" y="4257417"/>
            <a:ext cx="3716100" cy="1516800"/>
          </a:xfrm>
          <a:prstGeom prst="curvedConnector3">
            <a:avLst>
              <a:gd fmla="val 50000" name="adj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739" name="Shape 2739"/>
        <p:cNvGrpSpPr/>
        <p:nvPr/>
      </p:nvGrpSpPr>
      <p:grpSpPr>
        <a:xfrm>
          <a:off x="0" y="0"/>
          <a:ext cx="0" cy="0"/>
          <a:chOff x="0" y="0"/>
          <a:chExt cx="0" cy="0"/>
        </a:xfrm>
      </p:grpSpPr>
      <p:sp>
        <p:nvSpPr>
          <p:cNvPr id="2740" name="Google Shape;2740;g2770e6e974f_0_4892"/>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Cluster Security Mode</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4" name="Shape 2744"/>
        <p:cNvGrpSpPr/>
        <p:nvPr/>
      </p:nvGrpSpPr>
      <p:grpSpPr>
        <a:xfrm>
          <a:off x="0" y="0"/>
          <a:ext cx="0" cy="0"/>
          <a:chOff x="0" y="0"/>
          <a:chExt cx="0" cy="0"/>
        </a:xfrm>
      </p:grpSpPr>
      <p:sp>
        <p:nvSpPr>
          <p:cNvPr id="2745" name="Google Shape;2745;g2770e6e974f_0_2047"/>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Clusters</a:t>
            </a:r>
            <a:endParaRPr/>
          </a:p>
        </p:txBody>
      </p:sp>
      <p:sp>
        <p:nvSpPr>
          <p:cNvPr id="2746" name="Google Shape;2746;g2770e6e974f_0_204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Security modes</a:t>
            </a:r>
            <a:endParaRPr/>
          </a:p>
        </p:txBody>
      </p:sp>
      <p:sp>
        <p:nvSpPr>
          <p:cNvPr id="2747" name="Google Shape;2747;g2770e6e974f_0_204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48" name="Google Shape;2748;g2770e6e974f_0_2047"/>
          <p:cNvSpPr txBox="1"/>
          <p:nvPr>
            <p:ph idx="2" type="body"/>
          </p:nvPr>
        </p:nvSpPr>
        <p:spPr>
          <a:xfrm>
            <a:off x="762000" y="2691865"/>
            <a:ext cx="4520100" cy="3367200"/>
          </a:xfrm>
          <a:prstGeom prst="rect">
            <a:avLst/>
          </a:prstGeom>
        </p:spPr>
        <p:txBody>
          <a:bodyPr anchorCtr="0" anchor="t" bIns="0" lIns="0" spcFirstLastPara="1" rIns="0" wrap="square" tIns="0">
            <a:noAutofit/>
          </a:bodyPr>
          <a:lstStyle/>
          <a:p>
            <a:pPr indent="0" lvl="0" marL="0" marR="0" rtl="0" algn="l">
              <a:lnSpc>
                <a:spcPct val="115000"/>
              </a:lnSpc>
              <a:spcBef>
                <a:spcPts val="1100"/>
              </a:spcBef>
              <a:spcAft>
                <a:spcPts val="0"/>
              </a:spcAft>
              <a:buNone/>
            </a:pPr>
            <a:r>
              <a:rPr b="1" lang="en-US"/>
              <a:t>Single user</a:t>
            </a:r>
            <a:br>
              <a:rPr b="1" lang="en-US"/>
            </a:br>
            <a:r>
              <a:rPr lang="en-US"/>
              <a:t>Multiple language support, not shareable</a:t>
            </a:r>
            <a:endParaRPr/>
          </a:p>
          <a:p>
            <a:pPr indent="0" lvl="0" marL="0" marR="0" rtl="0" algn="l">
              <a:lnSpc>
                <a:spcPct val="115000"/>
              </a:lnSpc>
              <a:spcBef>
                <a:spcPts val="1100"/>
              </a:spcBef>
              <a:spcAft>
                <a:spcPts val="0"/>
              </a:spcAft>
              <a:buNone/>
            </a:pPr>
            <a:r>
              <a:rPr b="1" lang="en-US"/>
              <a:t>User isolation</a:t>
            </a:r>
            <a:br>
              <a:rPr b="1" lang="en-US"/>
            </a:br>
            <a:r>
              <a:rPr lang="en-US"/>
              <a:t>Shareable, Python and SQL, legacy table ACLs</a:t>
            </a:r>
            <a:endParaRPr/>
          </a:p>
          <a:p>
            <a:pPr indent="0" lvl="0" marL="0" marR="0" rtl="0" algn="l">
              <a:lnSpc>
                <a:spcPct val="115000"/>
              </a:lnSpc>
              <a:spcBef>
                <a:spcPts val="1100"/>
              </a:spcBef>
              <a:spcAft>
                <a:spcPts val="0"/>
              </a:spcAft>
              <a:buNone/>
            </a:pPr>
            <a:r>
              <a:t/>
            </a:r>
            <a:endParaRPr/>
          </a:p>
          <a:p>
            <a:pPr indent="0" lvl="0" marL="0" marR="0" rtl="0" algn="l">
              <a:lnSpc>
                <a:spcPct val="115000"/>
              </a:lnSpc>
              <a:spcBef>
                <a:spcPts val="1100"/>
              </a:spcBef>
              <a:spcAft>
                <a:spcPts val="0"/>
              </a:spcAft>
              <a:buNone/>
            </a:pPr>
            <a:r>
              <a:rPr i="1" lang="en-US"/>
              <a:t>+Databricks Runtime 11+</a:t>
            </a:r>
            <a:endParaRPr i="1"/>
          </a:p>
        </p:txBody>
      </p:sp>
      <p:sp>
        <p:nvSpPr>
          <p:cNvPr id="2749" name="Google Shape;2749;g2770e6e974f_0_2047"/>
          <p:cNvSpPr txBox="1"/>
          <p:nvPr>
            <p:ph idx="3" type="body"/>
          </p:nvPr>
        </p:nvSpPr>
        <p:spPr>
          <a:xfrm>
            <a:off x="6918200" y="2691865"/>
            <a:ext cx="4520100" cy="3367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a:solidFill>
                  <a:srgbClr val="B7B7B7"/>
                </a:solidFill>
              </a:rPr>
              <a:t>None</a:t>
            </a:r>
            <a:br>
              <a:rPr lang="en-US">
                <a:solidFill>
                  <a:srgbClr val="B7B7B7"/>
                </a:solidFill>
              </a:rPr>
            </a:br>
            <a:r>
              <a:rPr lang="en-US">
                <a:solidFill>
                  <a:srgbClr val="B7B7B7"/>
                </a:solidFill>
              </a:rPr>
              <a:t>No security</a:t>
            </a:r>
            <a:endParaRPr/>
          </a:p>
          <a:p>
            <a:pPr indent="0" lvl="0" marL="0" rtl="0" algn="l">
              <a:spcBef>
                <a:spcPts val="1100"/>
              </a:spcBef>
              <a:spcAft>
                <a:spcPts val="0"/>
              </a:spcAft>
              <a:buNone/>
            </a:pPr>
            <a:r>
              <a:rPr b="1" lang="en-US">
                <a:solidFill>
                  <a:srgbClr val="B7B7B7"/>
                </a:solidFill>
              </a:rPr>
              <a:t>Table ACL only</a:t>
            </a:r>
            <a:br>
              <a:rPr lang="en-US">
                <a:solidFill>
                  <a:srgbClr val="B7B7B7"/>
                </a:solidFill>
              </a:rPr>
            </a:br>
            <a:r>
              <a:rPr lang="en-US">
                <a:solidFill>
                  <a:srgbClr val="B7B7B7"/>
                </a:solidFill>
              </a:rPr>
              <a:t>Legacy table ACLs, multiple languages, shareable</a:t>
            </a:r>
            <a:endParaRPr>
              <a:solidFill>
                <a:srgbClr val="B7B7B7"/>
              </a:solidFill>
            </a:endParaRPr>
          </a:p>
          <a:p>
            <a:pPr indent="0" lvl="0" marL="0" rtl="0" algn="l">
              <a:spcBef>
                <a:spcPts val="1100"/>
              </a:spcBef>
              <a:spcAft>
                <a:spcPts val="600"/>
              </a:spcAft>
              <a:buNone/>
            </a:pPr>
            <a:r>
              <a:rPr b="1" lang="en-US">
                <a:solidFill>
                  <a:srgbClr val="B7B7B7"/>
                </a:solidFill>
              </a:rPr>
              <a:t>Passthrough only</a:t>
            </a:r>
            <a:br>
              <a:rPr b="1" lang="en-US">
                <a:solidFill>
                  <a:srgbClr val="B7B7B7"/>
                </a:solidFill>
              </a:rPr>
            </a:br>
            <a:r>
              <a:rPr lang="en-US">
                <a:solidFill>
                  <a:srgbClr val="B7B7B7"/>
                </a:solidFill>
              </a:rPr>
              <a:t>Credential passthrough, multiple languages, shareable</a:t>
            </a:r>
            <a:endParaRPr/>
          </a:p>
        </p:txBody>
      </p:sp>
      <p:sp>
        <p:nvSpPr>
          <p:cNvPr id="2750" name="Google Shape;2750;g2770e6e974f_0_2047"/>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Modes supporting Unity Catalog</a:t>
            </a:r>
            <a:endParaRPr/>
          </a:p>
        </p:txBody>
      </p:sp>
      <p:sp>
        <p:nvSpPr>
          <p:cNvPr id="2751" name="Google Shape;2751;g2770e6e974f_0_2047"/>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rgbClr val="999999"/>
                </a:solidFill>
              </a:rPr>
              <a:t>Modes not supporting Unity Catalog</a:t>
            </a:r>
            <a:endParaRPr>
              <a:solidFill>
                <a:srgbClr val="999999"/>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g2770e6e974f_0_2057"/>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Clusters</a:t>
            </a:r>
            <a:endParaRPr/>
          </a:p>
        </p:txBody>
      </p:sp>
      <p:sp>
        <p:nvSpPr>
          <p:cNvPr id="2757" name="Google Shape;2757;g2770e6e974f_0_2057"/>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58" name="Google Shape;2758;g2770e6e974f_0_2057"/>
          <p:cNvSpPr/>
          <p:nvPr/>
        </p:nvSpPr>
        <p:spPr>
          <a:xfrm>
            <a:off x="810803" y="1723550"/>
            <a:ext cx="4470600" cy="3761400"/>
          </a:xfrm>
          <a:prstGeom prst="rect">
            <a:avLst/>
          </a:prstGeom>
          <a:solidFill>
            <a:srgbClr val="FFFFFF"/>
          </a:solidFill>
          <a:ln>
            <a:noFill/>
          </a:ln>
          <a:effectLst>
            <a:outerShdw blurRad="185738" rotWithShape="0" algn="bl">
              <a:srgbClr val="000000">
                <a:alpha val="14510"/>
              </a:srgbClr>
            </a:outerShdw>
          </a:effectLst>
        </p:spPr>
        <p:txBody>
          <a:bodyPr anchorCtr="0" anchor="ctr" bIns="121875" lIns="121875" spcFirstLastPara="1" rIns="121875" wrap="square" tIns="121875">
            <a:noAutofit/>
          </a:bodyPr>
          <a:lstStyle/>
          <a:p>
            <a:pPr indent="29210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chemeClr val="accent2"/>
              </a:solidFill>
              <a:latin typeface="DM Sans"/>
              <a:ea typeface="DM Sans"/>
              <a:cs typeface="DM Sans"/>
              <a:sym typeface="DM Sans"/>
            </a:endParaRPr>
          </a:p>
        </p:txBody>
      </p:sp>
      <p:sp>
        <p:nvSpPr>
          <p:cNvPr id="2759" name="Google Shape;2759;g2770e6e974f_0_2057"/>
          <p:cNvSpPr txBox="1"/>
          <p:nvPr/>
        </p:nvSpPr>
        <p:spPr>
          <a:xfrm>
            <a:off x="931508" y="4348325"/>
            <a:ext cx="4239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DM Sans"/>
                <a:ea typeface="DM Sans"/>
                <a:cs typeface="DM Sans"/>
                <a:sym typeface="DM Sans"/>
              </a:rPr>
              <a:t>Support concurrent users/workloads with full isolation guarantees, fine grained security</a:t>
            </a:r>
            <a:endParaRPr sz="1800">
              <a:latin typeface="DM Sans"/>
              <a:ea typeface="DM Sans"/>
              <a:cs typeface="DM Sans"/>
              <a:sym typeface="DM Sans"/>
            </a:endParaRPr>
          </a:p>
        </p:txBody>
      </p:sp>
      <p:grpSp>
        <p:nvGrpSpPr>
          <p:cNvPr id="2760" name="Google Shape;2760;g2770e6e974f_0_2057"/>
          <p:cNvGrpSpPr/>
          <p:nvPr/>
        </p:nvGrpSpPr>
        <p:grpSpPr>
          <a:xfrm>
            <a:off x="1400305" y="2260209"/>
            <a:ext cx="3330739" cy="1623678"/>
            <a:chOff x="1399885" y="3174609"/>
            <a:chExt cx="3329740" cy="1623678"/>
          </a:xfrm>
        </p:grpSpPr>
        <p:grpSp>
          <p:nvGrpSpPr>
            <p:cNvPr id="2761" name="Google Shape;2761;g2770e6e974f_0_2057"/>
            <p:cNvGrpSpPr/>
            <p:nvPr/>
          </p:nvGrpSpPr>
          <p:grpSpPr>
            <a:xfrm>
              <a:off x="1399885" y="3174609"/>
              <a:ext cx="3329740" cy="1623678"/>
              <a:chOff x="6431431" y="2526017"/>
              <a:chExt cx="1618500" cy="814404"/>
            </a:xfrm>
          </p:grpSpPr>
          <p:sp>
            <p:nvSpPr>
              <p:cNvPr id="2762" name="Google Shape;2762;g2770e6e974f_0_2057"/>
              <p:cNvSpPr/>
              <p:nvPr/>
            </p:nvSpPr>
            <p:spPr>
              <a:xfrm>
                <a:off x="6431431" y="2526021"/>
                <a:ext cx="1618500" cy="6633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US" sz="1800">
                    <a:solidFill>
                      <a:srgbClr val="1B3139"/>
                    </a:solidFill>
                    <a:latin typeface="DM Sans Medium"/>
                    <a:ea typeface="DM Sans Medium"/>
                    <a:cs typeface="DM Sans Medium"/>
                    <a:sym typeface="DM Sans Medium"/>
                  </a:rPr>
                  <a:t>Shared Cluster</a:t>
                </a:r>
                <a:endParaRPr b="0" i="0" sz="1800" u="none" cap="none" strike="noStrike">
                  <a:solidFill>
                    <a:srgbClr val="1B3139"/>
                  </a:solidFill>
                  <a:latin typeface="DM Sans"/>
                  <a:ea typeface="DM Sans"/>
                  <a:cs typeface="DM Sans"/>
                  <a:sym typeface="DM Sans"/>
                </a:endParaRPr>
              </a:p>
            </p:txBody>
          </p:sp>
          <p:pic>
            <p:nvPicPr>
              <p:cNvPr id="2763" name="Google Shape;2763;g2770e6e974f_0_2057"/>
              <p:cNvPicPr preferRelativeResize="0"/>
              <p:nvPr/>
            </p:nvPicPr>
            <p:blipFill rotWithShape="1">
              <a:blip r:embed="rId3">
                <a:alphaModFix/>
              </a:blip>
              <a:srcRect b="0" l="249640" r="-249640" t="0"/>
              <a:stretch/>
            </p:blipFill>
            <p:spPr>
              <a:xfrm>
                <a:off x="6444831" y="2526017"/>
                <a:ext cx="814426" cy="814404"/>
              </a:xfrm>
              <a:prstGeom prst="rect">
                <a:avLst/>
              </a:prstGeom>
              <a:noFill/>
              <a:ln>
                <a:noFill/>
              </a:ln>
            </p:spPr>
          </p:pic>
        </p:grpSp>
        <p:pic>
          <p:nvPicPr>
            <p:cNvPr id="2764" name="Google Shape;2764;g2770e6e974f_0_2057"/>
            <p:cNvPicPr preferRelativeResize="0"/>
            <p:nvPr/>
          </p:nvPicPr>
          <p:blipFill rotWithShape="1">
            <a:blip r:embed="rId4">
              <a:alphaModFix/>
            </a:blip>
            <a:srcRect b="0" l="0" r="0" t="0"/>
            <a:stretch/>
          </p:blipFill>
          <p:spPr>
            <a:xfrm>
              <a:off x="1659776" y="3603658"/>
              <a:ext cx="709623" cy="709623"/>
            </a:xfrm>
            <a:prstGeom prst="rect">
              <a:avLst/>
            </a:prstGeom>
            <a:noFill/>
            <a:ln>
              <a:noFill/>
            </a:ln>
          </p:spPr>
        </p:pic>
        <p:pic>
          <p:nvPicPr>
            <p:cNvPr id="2765" name="Google Shape;2765;g2770e6e974f_0_2057"/>
            <p:cNvPicPr preferRelativeResize="0"/>
            <p:nvPr/>
          </p:nvPicPr>
          <p:blipFill rotWithShape="1">
            <a:blip r:embed="rId5">
              <a:alphaModFix/>
            </a:blip>
            <a:srcRect b="0" l="0" r="0" t="0"/>
            <a:stretch/>
          </p:blipFill>
          <p:spPr>
            <a:xfrm>
              <a:off x="3570888" y="3451193"/>
              <a:ext cx="955676" cy="955708"/>
            </a:xfrm>
            <a:prstGeom prst="rect">
              <a:avLst/>
            </a:prstGeom>
            <a:noFill/>
            <a:ln>
              <a:noFill/>
            </a:ln>
          </p:spPr>
        </p:pic>
      </p:grpSp>
      <p:sp>
        <p:nvSpPr>
          <p:cNvPr id="2766" name="Google Shape;2766;g2770e6e974f_0_2057"/>
          <p:cNvSpPr/>
          <p:nvPr/>
        </p:nvSpPr>
        <p:spPr>
          <a:xfrm>
            <a:off x="6303702" y="1723550"/>
            <a:ext cx="5278500" cy="3761400"/>
          </a:xfrm>
          <a:prstGeom prst="rect">
            <a:avLst/>
          </a:prstGeom>
          <a:solidFill>
            <a:srgbClr val="FFFFFF"/>
          </a:solidFill>
          <a:ln>
            <a:noFill/>
          </a:ln>
          <a:effectLst>
            <a:outerShdw blurRad="185738" rotWithShape="0" algn="bl">
              <a:srgbClr val="000000">
                <a:alpha val="14510"/>
              </a:srgbClr>
            </a:outerShdw>
          </a:effectLst>
        </p:spPr>
        <p:txBody>
          <a:bodyPr anchorCtr="0" anchor="ctr" bIns="121875" lIns="121875" spcFirstLastPara="1" rIns="121875" wrap="square" tIns="121875">
            <a:noAutofit/>
          </a:bodyPr>
          <a:lstStyle/>
          <a:p>
            <a:pPr indent="29210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chemeClr val="accent2"/>
              </a:solidFill>
              <a:latin typeface="DM Sans"/>
              <a:ea typeface="DM Sans"/>
              <a:cs typeface="DM Sans"/>
              <a:sym typeface="DM Sans"/>
            </a:endParaRPr>
          </a:p>
        </p:txBody>
      </p:sp>
      <p:sp>
        <p:nvSpPr>
          <p:cNvPr id="2767" name="Google Shape;2767;g2770e6e974f_0_2057"/>
          <p:cNvSpPr txBox="1"/>
          <p:nvPr/>
        </p:nvSpPr>
        <p:spPr>
          <a:xfrm>
            <a:off x="6695400" y="4348325"/>
            <a:ext cx="4239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DM Sans"/>
                <a:ea typeface="DM Sans"/>
                <a:cs typeface="DM Sans"/>
                <a:sym typeface="DM Sans"/>
              </a:rPr>
              <a:t>Support advanced use cases such as GPUs, distributed ML, RDDs</a:t>
            </a:r>
            <a:endParaRPr sz="1800">
              <a:latin typeface="DM Sans"/>
              <a:ea typeface="DM Sans"/>
              <a:cs typeface="DM Sans"/>
              <a:sym typeface="DM Sans"/>
            </a:endParaRPr>
          </a:p>
        </p:txBody>
      </p:sp>
      <p:grpSp>
        <p:nvGrpSpPr>
          <p:cNvPr id="2768" name="Google Shape;2768;g2770e6e974f_0_2057"/>
          <p:cNvGrpSpPr/>
          <p:nvPr/>
        </p:nvGrpSpPr>
        <p:grpSpPr>
          <a:xfrm>
            <a:off x="7327007" y="2256308"/>
            <a:ext cx="3330739" cy="1623678"/>
            <a:chOff x="7324810" y="3170708"/>
            <a:chExt cx="3329740" cy="1623678"/>
          </a:xfrm>
        </p:grpSpPr>
        <p:grpSp>
          <p:nvGrpSpPr>
            <p:cNvPr id="2769" name="Google Shape;2769;g2770e6e974f_0_2057"/>
            <p:cNvGrpSpPr/>
            <p:nvPr/>
          </p:nvGrpSpPr>
          <p:grpSpPr>
            <a:xfrm>
              <a:off x="7324810" y="3170708"/>
              <a:ext cx="3329740" cy="1623678"/>
              <a:chOff x="6431431" y="2526017"/>
              <a:chExt cx="1618500" cy="814404"/>
            </a:xfrm>
          </p:grpSpPr>
          <p:sp>
            <p:nvSpPr>
              <p:cNvPr id="2770" name="Google Shape;2770;g2770e6e974f_0_2057"/>
              <p:cNvSpPr/>
              <p:nvPr/>
            </p:nvSpPr>
            <p:spPr>
              <a:xfrm>
                <a:off x="6431431" y="2526021"/>
                <a:ext cx="1618500" cy="6633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US" sz="1800">
                    <a:solidFill>
                      <a:srgbClr val="1B3139"/>
                    </a:solidFill>
                    <a:latin typeface="DM Sans Medium"/>
                    <a:ea typeface="DM Sans Medium"/>
                    <a:cs typeface="DM Sans Medium"/>
                    <a:sym typeface="DM Sans Medium"/>
                  </a:rPr>
                  <a:t>Single User Cluster</a:t>
                </a:r>
                <a:endParaRPr b="0" i="0" sz="1800" u="none" cap="none" strike="noStrike">
                  <a:solidFill>
                    <a:srgbClr val="1B3139"/>
                  </a:solidFill>
                  <a:latin typeface="DM Sans"/>
                  <a:ea typeface="DM Sans"/>
                  <a:cs typeface="DM Sans"/>
                  <a:sym typeface="DM Sans"/>
                </a:endParaRPr>
              </a:p>
            </p:txBody>
          </p:sp>
          <p:pic>
            <p:nvPicPr>
              <p:cNvPr id="2771" name="Google Shape;2771;g2770e6e974f_0_2057"/>
              <p:cNvPicPr preferRelativeResize="0"/>
              <p:nvPr/>
            </p:nvPicPr>
            <p:blipFill rotWithShape="1">
              <a:blip r:embed="rId3">
                <a:alphaModFix/>
              </a:blip>
              <a:srcRect b="0" l="249640" r="-249640" t="0"/>
              <a:stretch/>
            </p:blipFill>
            <p:spPr>
              <a:xfrm>
                <a:off x="6444831" y="2526017"/>
                <a:ext cx="814426" cy="814404"/>
              </a:xfrm>
              <a:prstGeom prst="rect">
                <a:avLst/>
              </a:prstGeom>
              <a:noFill/>
              <a:ln>
                <a:noFill/>
              </a:ln>
            </p:spPr>
          </p:pic>
        </p:grpSp>
        <p:pic>
          <p:nvPicPr>
            <p:cNvPr descr="Gpu - Free computer icons" id="2772" name="Google Shape;2772;g2770e6e974f_0_2057"/>
            <p:cNvPicPr preferRelativeResize="0"/>
            <p:nvPr/>
          </p:nvPicPr>
          <p:blipFill rotWithShape="1">
            <a:blip r:embed="rId6">
              <a:alphaModFix/>
            </a:blip>
            <a:srcRect b="0" l="0" r="0" t="0"/>
            <a:stretch/>
          </p:blipFill>
          <p:spPr>
            <a:xfrm>
              <a:off x="8225727" y="3825227"/>
              <a:ext cx="511375" cy="511375"/>
            </a:xfrm>
            <a:prstGeom prst="rect">
              <a:avLst/>
            </a:prstGeom>
            <a:noFill/>
            <a:ln>
              <a:noFill/>
            </a:ln>
          </p:spPr>
        </p:pic>
        <p:pic>
          <p:nvPicPr>
            <p:cNvPr id="2773" name="Google Shape;2773;g2770e6e974f_0_2057"/>
            <p:cNvPicPr preferRelativeResize="0"/>
            <p:nvPr/>
          </p:nvPicPr>
          <p:blipFill rotWithShape="1">
            <a:blip r:embed="rId5">
              <a:alphaModFix/>
            </a:blip>
            <a:srcRect b="0" l="0" r="0" t="0"/>
            <a:stretch/>
          </p:blipFill>
          <p:spPr>
            <a:xfrm>
              <a:off x="9694813" y="3507394"/>
              <a:ext cx="955676" cy="955708"/>
            </a:xfrm>
            <a:prstGeom prst="rect">
              <a:avLst/>
            </a:prstGeom>
            <a:noFill/>
            <a:ln>
              <a:noFill/>
            </a:ln>
          </p:spPr>
        </p:pic>
        <p:pic>
          <p:nvPicPr>
            <p:cNvPr id="2774" name="Google Shape;2774;g2770e6e974f_0_2057"/>
            <p:cNvPicPr preferRelativeResize="0"/>
            <p:nvPr/>
          </p:nvPicPr>
          <p:blipFill rotWithShape="1">
            <a:blip r:embed="rId7">
              <a:alphaModFix/>
            </a:blip>
            <a:srcRect b="0" l="0" r="0" t="0"/>
            <a:stretch/>
          </p:blipFill>
          <p:spPr>
            <a:xfrm>
              <a:off x="8819073" y="3746860"/>
              <a:ext cx="709625" cy="640424"/>
            </a:xfrm>
            <a:prstGeom prst="rect">
              <a:avLst/>
            </a:prstGeom>
            <a:noFill/>
            <a:ln>
              <a:noFill/>
            </a:ln>
          </p:spPr>
        </p:pic>
        <p:pic>
          <p:nvPicPr>
            <p:cNvPr id="2775" name="Google Shape;2775;g2770e6e974f_0_2057"/>
            <p:cNvPicPr preferRelativeResize="0"/>
            <p:nvPr/>
          </p:nvPicPr>
          <p:blipFill rotWithShape="1">
            <a:blip r:embed="rId4">
              <a:alphaModFix/>
            </a:blip>
            <a:srcRect b="0" l="29339" r="29504" t="0"/>
            <a:stretch/>
          </p:blipFill>
          <p:spPr>
            <a:xfrm>
              <a:off x="7628269" y="3581400"/>
              <a:ext cx="292049" cy="709623"/>
            </a:xfrm>
            <a:prstGeom prst="rect">
              <a:avLst/>
            </a:prstGeom>
            <a:noFill/>
            <a:ln>
              <a:noFill/>
            </a:ln>
          </p:spPr>
        </p:pic>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9" name="Shape 2779"/>
        <p:cNvGrpSpPr/>
        <p:nvPr/>
      </p:nvGrpSpPr>
      <p:grpSpPr>
        <a:xfrm>
          <a:off x="0" y="0"/>
          <a:ext cx="0" cy="0"/>
          <a:chOff x="0" y="0"/>
          <a:chExt cx="0" cy="0"/>
        </a:xfrm>
      </p:grpSpPr>
      <p:sp>
        <p:nvSpPr>
          <p:cNvPr id="2780" name="Google Shape;2780;g2770e6e974f_0_2080"/>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Clusters</a:t>
            </a:r>
            <a:endParaRPr/>
          </a:p>
        </p:txBody>
      </p:sp>
      <p:sp>
        <p:nvSpPr>
          <p:cNvPr id="2781" name="Google Shape;2781;g2770e6e974f_0_2080"/>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82" name="Google Shape;2782;g2770e6e974f_0_2080"/>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Security mode feature matrix</a:t>
            </a:r>
            <a:endParaRPr/>
          </a:p>
        </p:txBody>
      </p:sp>
      <p:graphicFrame>
        <p:nvGraphicFramePr>
          <p:cNvPr id="2783" name="Google Shape;2783;g2770e6e974f_0_2080"/>
          <p:cNvGraphicFramePr/>
          <p:nvPr/>
        </p:nvGraphicFramePr>
        <p:xfrm>
          <a:off x="757327" y="1934250"/>
          <a:ext cx="3000000" cy="3000000"/>
        </p:xfrm>
        <a:graphic>
          <a:graphicData uri="http://schemas.openxmlformats.org/drawingml/2006/table">
            <a:tbl>
              <a:tblPr>
                <a:noFill/>
                <a:tableStyleId>{AE9CEFB9-141F-406D-8486-BF213E5B3F53}</a:tableStyleId>
              </a:tblPr>
              <a:tblGrid>
                <a:gridCol w="1210825"/>
                <a:gridCol w="1048375"/>
                <a:gridCol w="1048375"/>
                <a:gridCol w="1048375"/>
                <a:gridCol w="1048375"/>
                <a:gridCol w="1048375"/>
                <a:gridCol w="1048375"/>
                <a:gridCol w="1048375"/>
                <a:gridCol w="1048375"/>
                <a:gridCol w="1048375"/>
              </a:tblGrid>
              <a:tr h="676150">
                <a:tc>
                  <a:txBody>
                    <a:bodyPr/>
                    <a:lstStyle/>
                    <a:p>
                      <a:pPr indent="0" lvl="0" marL="0" rtl="0" algn="r">
                        <a:spcBef>
                          <a:spcPts val="0"/>
                        </a:spcBef>
                        <a:spcAft>
                          <a:spcPts val="0"/>
                        </a:spcAft>
                        <a:buNone/>
                      </a:pPr>
                      <a:r>
                        <a:rPr lang="en-US" sz="1200">
                          <a:solidFill>
                            <a:schemeClr val="lt1"/>
                          </a:solidFill>
                          <a:latin typeface="DM Sans"/>
                          <a:ea typeface="DM Sans"/>
                          <a:cs typeface="DM Sans"/>
                          <a:sym typeface="DM Sans"/>
                        </a:rPr>
                        <a:t>Security mode</a:t>
                      </a:r>
                      <a:endParaRPr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Supported languages</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Legacy table ACL</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100">
                          <a:solidFill>
                            <a:schemeClr val="lt1"/>
                          </a:solidFill>
                          <a:latin typeface="DM Sans"/>
                          <a:ea typeface="DM Sans"/>
                          <a:cs typeface="DM Sans"/>
                          <a:sym typeface="DM Sans"/>
                        </a:rPr>
                        <a:t>Credential passthrough</a:t>
                      </a:r>
                      <a:endParaRPr b="1" sz="11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Shareable</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RDD API</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DBFS Fuse mounts</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Init scripts and libraries</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Dynamic views</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Machine learning</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r>
              <a:tr h="609550">
                <a:tc>
                  <a:txBody>
                    <a:bodyPr/>
                    <a:lstStyle/>
                    <a:p>
                      <a:pPr indent="0" lvl="0" marL="0" rtl="0" algn="r">
                        <a:spcBef>
                          <a:spcPts val="0"/>
                        </a:spcBef>
                        <a:spcAft>
                          <a:spcPts val="0"/>
                        </a:spcAft>
                        <a:buNone/>
                      </a:pPr>
                      <a:r>
                        <a:rPr lang="en-US" sz="1200">
                          <a:solidFill>
                            <a:schemeClr val="lt1"/>
                          </a:solidFill>
                          <a:latin typeface="DM Sans"/>
                          <a:ea typeface="DM Sans"/>
                          <a:cs typeface="DM Sans"/>
                          <a:sym typeface="DM Sans"/>
                        </a:rPr>
                        <a:t>None</a:t>
                      </a:r>
                      <a:endParaRPr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200">
                          <a:solidFill>
                            <a:srgbClr val="CCCCCC"/>
                          </a:solidFill>
                          <a:latin typeface="DM Sans"/>
                          <a:ea typeface="DM Sans"/>
                          <a:cs typeface="DM Sans"/>
                          <a:sym typeface="DM Sans"/>
                        </a:rPr>
                        <a:t>All</a:t>
                      </a:r>
                      <a:endParaRPr sz="12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09550">
                <a:tc>
                  <a:txBody>
                    <a:bodyPr/>
                    <a:lstStyle/>
                    <a:p>
                      <a:pPr indent="0" lvl="0" marL="0" rtl="0" algn="r">
                        <a:spcBef>
                          <a:spcPts val="0"/>
                        </a:spcBef>
                        <a:spcAft>
                          <a:spcPts val="0"/>
                        </a:spcAft>
                        <a:buNone/>
                      </a:pPr>
                      <a:r>
                        <a:rPr b="1" lang="en-US" sz="1200">
                          <a:solidFill>
                            <a:schemeClr val="lt1"/>
                          </a:solidFill>
                          <a:latin typeface="DM Sans"/>
                          <a:ea typeface="DM Sans"/>
                          <a:cs typeface="DM Sans"/>
                          <a:sym typeface="DM Sans"/>
                        </a:rPr>
                        <a:t>Assigned</a:t>
                      </a:r>
                      <a:br>
                        <a:rPr b="1" lang="en-US" sz="1200">
                          <a:solidFill>
                            <a:schemeClr val="lt1"/>
                          </a:solidFill>
                          <a:latin typeface="DM Sans"/>
                          <a:ea typeface="DM Sans"/>
                          <a:cs typeface="DM Sans"/>
                          <a:sym typeface="DM Sans"/>
                        </a:rPr>
                      </a:br>
                      <a:r>
                        <a:rPr b="1" lang="en-US" sz="1200">
                          <a:solidFill>
                            <a:schemeClr val="lt1"/>
                          </a:solidFill>
                          <a:latin typeface="DM Sans"/>
                          <a:ea typeface="DM Sans"/>
                          <a:cs typeface="DM Sans"/>
                          <a:sym typeface="DM Sans"/>
                        </a:rPr>
                        <a:t>aka ‘Single-User’</a:t>
                      </a:r>
                      <a:endParaRPr b="1"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latin typeface="DM Sans"/>
                          <a:ea typeface="DM Sans"/>
                          <a:cs typeface="DM Sans"/>
                          <a:sym typeface="DM Sans"/>
                        </a:rPr>
                        <a:t>All</a:t>
                      </a:r>
                      <a:endParaRPr b="1" sz="12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r>
              <a:tr h="609550">
                <a:tc>
                  <a:txBody>
                    <a:bodyPr/>
                    <a:lstStyle/>
                    <a:p>
                      <a:pPr indent="0" lvl="0" marL="0" rtl="0" algn="r">
                        <a:spcBef>
                          <a:spcPts val="0"/>
                        </a:spcBef>
                        <a:spcAft>
                          <a:spcPts val="0"/>
                        </a:spcAft>
                        <a:buNone/>
                      </a:pPr>
                      <a:r>
                        <a:rPr b="1" lang="en-US" sz="1200">
                          <a:solidFill>
                            <a:schemeClr val="lt1"/>
                          </a:solidFill>
                          <a:latin typeface="DM Sans"/>
                          <a:ea typeface="DM Sans"/>
                          <a:cs typeface="DM Sans"/>
                          <a:sym typeface="DM Sans"/>
                        </a:rPr>
                        <a:t>Shared</a:t>
                      </a:r>
                      <a:endParaRPr b="1"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latin typeface="DM Sans"/>
                          <a:ea typeface="DM Sans"/>
                          <a:cs typeface="DM Sans"/>
                          <a:sym typeface="DM Sans"/>
                        </a:rPr>
                        <a:t>SQL</a:t>
                      </a:r>
                      <a:br>
                        <a:rPr b="1" lang="en-US" sz="1200">
                          <a:latin typeface="DM Sans"/>
                          <a:ea typeface="DM Sans"/>
                          <a:cs typeface="DM Sans"/>
                          <a:sym typeface="DM Sans"/>
                        </a:rPr>
                      </a:br>
                      <a:r>
                        <a:rPr b="1" lang="en-US" sz="1200">
                          <a:latin typeface="DM Sans"/>
                          <a:ea typeface="DM Sans"/>
                          <a:cs typeface="DM Sans"/>
                          <a:sym typeface="DM Sans"/>
                        </a:rPr>
                        <a:t>Python</a:t>
                      </a:r>
                      <a:endParaRPr b="1" sz="12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r>
              <a:tr h="609550">
                <a:tc>
                  <a:txBody>
                    <a:bodyPr/>
                    <a:lstStyle/>
                    <a:p>
                      <a:pPr indent="0" lvl="0" marL="0" rtl="0" algn="r">
                        <a:spcBef>
                          <a:spcPts val="0"/>
                        </a:spcBef>
                        <a:spcAft>
                          <a:spcPts val="0"/>
                        </a:spcAft>
                        <a:buNone/>
                      </a:pPr>
                      <a:r>
                        <a:rPr lang="en-US" sz="1200">
                          <a:solidFill>
                            <a:schemeClr val="lt1"/>
                          </a:solidFill>
                          <a:latin typeface="DM Sans"/>
                          <a:ea typeface="DM Sans"/>
                          <a:cs typeface="DM Sans"/>
                          <a:sym typeface="DM Sans"/>
                        </a:rPr>
                        <a:t>Legacy table ACL</a:t>
                      </a:r>
                      <a:endParaRPr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200">
                          <a:solidFill>
                            <a:srgbClr val="CCCCCC"/>
                          </a:solidFill>
                          <a:latin typeface="DM Sans"/>
                          <a:ea typeface="DM Sans"/>
                          <a:cs typeface="DM Sans"/>
                          <a:sym typeface="DM Sans"/>
                        </a:rPr>
                        <a:t>SQL</a:t>
                      </a:r>
                      <a:br>
                        <a:rPr lang="en-US" sz="1200">
                          <a:solidFill>
                            <a:srgbClr val="CCCCCC"/>
                          </a:solidFill>
                          <a:latin typeface="DM Sans"/>
                          <a:ea typeface="DM Sans"/>
                          <a:cs typeface="DM Sans"/>
                          <a:sym typeface="DM Sans"/>
                        </a:rPr>
                      </a:br>
                      <a:r>
                        <a:rPr lang="en-US" sz="1200">
                          <a:solidFill>
                            <a:srgbClr val="CCCCCC"/>
                          </a:solidFill>
                          <a:latin typeface="DM Sans"/>
                          <a:ea typeface="DM Sans"/>
                          <a:cs typeface="DM Sans"/>
                          <a:sym typeface="DM Sans"/>
                        </a:rPr>
                        <a:t>Python</a:t>
                      </a:r>
                      <a:endParaRPr sz="12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09550">
                <a:tc>
                  <a:txBody>
                    <a:bodyPr/>
                    <a:lstStyle/>
                    <a:p>
                      <a:pPr indent="0" lvl="0" marL="0" rtl="0" algn="r">
                        <a:spcBef>
                          <a:spcPts val="0"/>
                        </a:spcBef>
                        <a:spcAft>
                          <a:spcPts val="0"/>
                        </a:spcAft>
                        <a:buNone/>
                      </a:pPr>
                      <a:r>
                        <a:rPr lang="en-US" sz="1200">
                          <a:solidFill>
                            <a:schemeClr val="lt1"/>
                          </a:solidFill>
                          <a:latin typeface="DM Sans"/>
                          <a:ea typeface="DM Sans"/>
                          <a:cs typeface="DM Sans"/>
                          <a:sym typeface="DM Sans"/>
                        </a:rPr>
                        <a:t>Legacy Passthrough</a:t>
                      </a:r>
                      <a:endParaRPr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19050">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200">
                          <a:solidFill>
                            <a:srgbClr val="CCCCCC"/>
                          </a:solidFill>
                          <a:latin typeface="DM Sans"/>
                          <a:ea typeface="DM Sans"/>
                          <a:cs typeface="DM Sans"/>
                          <a:sym typeface="DM Sans"/>
                        </a:rPr>
                        <a:t>SQL</a:t>
                      </a:r>
                      <a:br>
                        <a:rPr lang="en-US" sz="1200">
                          <a:solidFill>
                            <a:srgbClr val="CCCCCC"/>
                          </a:solidFill>
                          <a:latin typeface="DM Sans"/>
                          <a:ea typeface="DM Sans"/>
                          <a:cs typeface="DM Sans"/>
                          <a:sym typeface="DM Sans"/>
                        </a:rPr>
                      </a:br>
                      <a:r>
                        <a:rPr lang="en-US" sz="1200">
                          <a:solidFill>
                            <a:srgbClr val="CCCCCC"/>
                          </a:solidFill>
                          <a:latin typeface="DM Sans"/>
                          <a:ea typeface="DM Sans"/>
                          <a:cs typeface="DM Sans"/>
                          <a:sym typeface="DM Sans"/>
                        </a:rPr>
                        <a:t>Python</a:t>
                      </a:r>
                      <a:endParaRPr sz="12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7" name="Shape 2787"/>
        <p:cNvGrpSpPr/>
        <p:nvPr/>
      </p:nvGrpSpPr>
      <p:grpSpPr>
        <a:xfrm>
          <a:off x="0" y="0"/>
          <a:ext cx="0" cy="0"/>
          <a:chOff x="0" y="0"/>
          <a:chExt cx="0" cy="0"/>
        </a:xfrm>
      </p:grpSpPr>
      <p:sp>
        <p:nvSpPr>
          <p:cNvPr id="2788" name="Google Shape;2788;p8"/>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Unity Catalog (Gilead-DnA Infra)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2" name="Shape 2792"/>
        <p:cNvGrpSpPr/>
        <p:nvPr/>
      </p:nvGrpSpPr>
      <p:grpSpPr>
        <a:xfrm>
          <a:off x="0" y="0"/>
          <a:ext cx="0" cy="0"/>
          <a:chOff x="0" y="0"/>
          <a:chExt cx="0" cy="0"/>
        </a:xfrm>
      </p:grpSpPr>
      <p:sp>
        <p:nvSpPr>
          <p:cNvPr id="2793" name="Google Shape;2793;p9"/>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7" name="Shape 2797"/>
        <p:cNvGrpSpPr/>
        <p:nvPr/>
      </p:nvGrpSpPr>
      <p:grpSpPr>
        <a:xfrm>
          <a:off x="0" y="0"/>
          <a:ext cx="0" cy="0"/>
          <a:chOff x="0" y="0"/>
          <a:chExt cx="0" cy="0"/>
        </a:xfrm>
      </p:grpSpPr>
      <p:sp>
        <p:nvSpPr>
          <p:cNvPr id="2798" name="Google Shape;2798;p10"/>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sp>
        <p:nvSpPr>
          <p:cNvPr id="2803" name="Google Shape;2803;p11"/>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solidFill>
                  <a:schemeClr val="accent1"/>
                </a:solidFill>
              </a:rPr>
              <a:t>Divider Slide </a:t>
            </a:r>
            <a:br>
              <a:rPr lang="en-US">
                <a:solidFill>
                  <a:schemeClr val="accent1"/>
                </a:solidFill>
              </a:rPr>
            </a:br>
            <a:r>
              <a:rPr lang="en-US">
                <a:solidFill>
                  <a:schemeClr val="accent1"/>
                </a:solidFill>
              </a:rPr>
              <a:t>with Image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2770e6e974f_0_124"/>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AI assistance in every user experience</a:t>
            </a:r>
            <a:endParaRPr/>
          </a:p>
        </p:txBody>
      </p:sp>
      <p:sp>
        <p:nvSpPr>
          <p:cNvPr id="700" name="Google Shape;700;g2770e6e974f_0_124"/>
          <p:cNvSpPr txBox="1"/>
          <p:nvPr>
            <p:ph idx="12" type="sldNum"/>
          </p:nvPr>
        </p:nvSpPr>
        <p:spPr>
          <a:xfrm>
            <a:off x="11024341" y="63971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701" name="Google Shape;701;g2770e6e974f_0_124"/>
          <p:cNvPicPr preferRelativeResize="0"/>
          <p:nvPr/>
        </p:nvPicPr>
        <p:blipFill rotWithShape="1">
          <a:blip r:embed="rId3">
            <a:alphaModFix/>
          </a:blip>
          <a:srcRect b="0" l="15175" r="0" t="1058"/>
          <a:stretch/>
        </p:blipFill>
        <p:spPr>
          <a:xfrm>
            <a:off x="832833" y="1334850"/>
            <a:ext cx="4147644" cy="2449244"/>
          </a:xfrm>
          <a:prstGeom prst="rect">
            <a:avLst/>
          </a:prstGeom>
          <a:noFill/>
          <a:ln>
            <a:noFill/>
          </a:ln>
          <a:effectLst>
            <a:outerShdw blurRad="57150" rotWithShape="0" algn="bl" dir="5400000" dist="19050">
              <a:srgbClr val="000000">
                <a:alpha val="50000"/>
              </a:srgbClr>
            </a:outerShdw>
          </a:effectLst>
        </p:spPr>
      </p:pic>
      <p:pic>
        <p:nvPicPr>
          <p:cNvPr id="702" name="Google Shape;702;g2770e6e974f_0_124"/>
          <p:cNvPicPr preferRelativeResize="0"/>
          <p:nvPr/>
        </p:nvPicPr>
        <p:blipFill rotWithShape="1">
          <a:blip r:embed="rId4">
            <a:alphaModFix/>
          </a:blip>
          <a:srcRect b="0" l="4780" r="0" t="7132"/>
          <a:stretch/>
        </p:blipFill>
        <p:spPr>
          <a:xfrm>
            <a:off x="2383910" y="2961003"/>
            <a:ext cx="4589045" cy="2516940"/>
          </a:xfrm>
          <a:prstGeom prst="rect">
            <a:avLst/>
          </a:prstGeom>
          <a:noFill/>
          <a:ln>
            <a:noFill/>
          </a:ln>
          <a:effectLst>
            <a:outerShdw blurRad="57150" rotWithShape="0" algn="bl" dir="5400000" dist="19050">
              <a:srgbClr val="000000">
                <a:alpha val="50000"/>
              </a:srgbClr>
            </a:outerShdw>
          </a:effectLst>
        </p:spPr>
      </p:pic>
      <p:sp>
        <p:nvSpPr>
          <p:cNvPr id="703" name="Google Shape;703;g2770e6e974f_0_124"/>
          <p:cNvSpPr/>
          <p:nvPr/>
        </p:nvSpPr>
        <p:spPr>
          <a:xfrm>
            <a:off x="5367143" y="4906101"/>
            <a:ext cx="1971300" cy="712500"/>
          </a:xfrm>
          <a:prstGeom prst="wedgeRoundRectCallout">
            <a:avLst>
              <a:gd fmla="val -85156" name="adj1"/>
              <a:gd fmla="val -79544"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Databricks Assistant in Lakeview dashboards</a:t>
            </a:r>
            <a:endParaRPr>
              <a:solidFill>
                <a:srgbClr val="FFFFFF"/>
              </a:solidFill>
              <a:latin typeface="DM Sans"/>
              <a:ea typeface="DM Sans"/>
              <a:cs typeface="DM Sans"/>
              <a:sym typeface="DM Sans"/>
            </a:endParaRPr>
          </a:p>
        </p:txBody>
      </p:sp>
      <p:sp>
        <p:nvSpPr>
          <p:cNvPr id="704" name="Google Shape;704;g2770e6e974f_0_124"/>
          <p:cNvSpPr/>
          <p:nvPr/>
        </p:nvSpPr>
        <p:spPr>
          <a:xfrm>
            <a:off x="849913" y="3951975"/>
            <a:ext cx="1406100" cy="840000"/>
          </a:xfrm>
          <a:prstGeom prst="wedgeRoundRectCallout">
            <a:avLst>
              <a:gd fmla="val 33035" name="adj1"/>
              <a:gd fmla="val -129032"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Databricks Assistant in SQL editor</a:t>
            </a:r>
            <a:endParaRPr>
              <a:solidFill>
                <a:srgbClr val="FFFFFF"/>
              </a:solidFill>
              <a:latin typeface="DM Sans"/>
              <a:ea typeface="DM Sans"/>
              <a:cs typeface="DM Sans"/>
              <a:sym typeface="DM Sans"/>
            </a:endParaRPr>
          </a:p>
        </p:txBody>
      </p:sp>
      <p:sp>
        <p:nvSpPr>
          <p:cNvPr id="705" name="Google Shape;705;g2770e6e974f_0_124"/>
          <p:cNvSpPr txBox="1"/>
          <p:nvPr/>
        </p:nvSpPr>
        <p:spPr>
          <a:xfrm>
            <a:off x="0" y="5892575"/>
            <a:ext cx="12192000" cy="9702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2400">
                <a:solidFill>
                  <a:schemeClr val="lt1"/>
                </a:solidFill>
                <a:latin typeface="DM Sans"/>
                <a:ea typeface="DM Sans"/>
                <a:cs typeface="DM Sans"/>
                <a:sym typeface="DM Sans"/>
              </a:rPr>
              <a:t>Boosts productivity </a:t>
            </a:r>
            <a:r>
              <a:rPr b="1" lang="en-US" sz="2400">
                <a:solidFill>
                  <a:schemeClr val="dk2"/>
                </a:solidFill>
                <a:latin typeface="DM Sans"/>
                <a:ea typeface="DM Sans"/>
                <a:cs typeface="DM Sans"/>
                <a:sym typeface="DM Sans"/>
              </a:rPr>
              <a:t>for all users</a:t>
            </a:r>
            <a:endParaRPr b="1" sz="24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2000">
                <a:solidFill>
                  <a:schemeClr val="lt1"/>
                </a:solidFill>
                <a:latin typeface="DM Sans Medium"/>
                <a:ea typeface="DM Sans Medium"/>
                <a:cs typeface="DM Sans Medium"/>
                <a:sym typeface="DM Sans Medium"/>
              </a:rPr>
              <a:t>Data Scientists | Data Engineers | SQL Analysts | Business Users</a:t>
            </a:r>
            <a:endParaRPr sz="2000">
              <a:solidFill>
                <a:schemeClr val="lt1"/>
              </a:solidFill>
              <a:latin typeface="DM Sans Medium"/>
              <a:ea typeface="DM Sans Medium"/>
              <a:cs typeface="DM Sans Medium"/>
              <a:sym typeface="DM Sans Medium"/>
            </a:endParaRPr>
          </a:p>
        </p:txBody>
      </p:sp>
      <p:pic>
        <p:nvPicPr>
          <p:cNvPr id="706" name="Google Shape;706;g2770e6e974f_0_124"/>
          <p:cNvPicPr preferRelativeResize="0"/>
          <p:nvPr/>
        </p:nvPicPr>
        <p:blipFill rotWithShape="1">
          <a:blip r:embed="rId5">
            <a:alphaModFix/>
          </a:blip>
          <a:srcRect b="0" l="15690" r="0" t="6994"/>
          <a:stretch/>
        </p:blipFill>
        <p:spPr>
          <a:xfrm>
            <a:off x="6044595" y="1334852"/>
            <a:ext cx="4251590" cy="2637481"/>
          </a:xfrm>
          <a:prstGeom prst="rect">
            <a:avLst/>
          </a:prstGeom>
          <a:noFill/>
          <a:ln>
            <a:noFill/>
          </a:ln>
          <a:effectLst>
            <a:outerShdw blurRad="57150" rotWithShape="0" algn="bl" dir="5400000" dist="19050">
              <a:srgbClr val="000000">
                <a:alpha val="50000"/>
              </a:srgbClr>
            </a:outerShdw>
          </a:effectLst>
        </p:spPr>
      </p:pic>
      <p:pic>
        <p:nvPicPr>
          <p:cNvPr id="707" name="Google Shape;707;g2770e6e974f_0_124"/>
          <p:cNvPicPr preferRelativeResize="0"/>
          <p:nvPr/>
        </p:nvPicPr>
        <p:blipFill>
          <a:blip r:embed="rId6">
            <a:alphaModFix/>
          </a:blip>
          <a:stretch>
            <a:fillRect/>
          </a:stretch>
        </p:blipFill>
        <p:spPr>
          <a:xfrm>
            <a:off x="7832713" y="2363337"/>
            <a:ext cx="2100854" cy="3255255"/>
          </a:xfrm>
          <a:prstGeom prst="rect">
            <a:avLst/>
          </a:prstGeom>
          <a:noFill/>
          <a:ln>
            <a:noFill/>
          </a:ln>
          <a:effectLst>
            <a:outerShdw blurRad="57150" rotWithShape="0" algn="bl" dir="5400000" dist="19050">
              <a:srgbClr val="000000">
                <a:alpha val="50000"/>
              </a:srgbClr>
            </a:outerShdw>
          </a:effectLst>
        </p:spPr>
      </p:pic>
      <p:sp>
        <p:nvSpPr>
          <p:cNvPr id="708" name="Google Shape;708;g2770e6e974f_0_124"/>
          <p:cNvSpPr/>
          <p:nvPr/>
        </p:nvSpPr>
        <p:spPr>
          <a:xfrm>
            <a:off x="9453340" y="2835401"/>
            <a:ext cx="1971300" cy="583500"/>
          </a:xfrm>
          <a:prstGeom prst="wedgeRoundRectCallout">
            <a:avLst>
              <a:gd fmla="val -47303" name="adj1"/>
              <a:gd fmla="val 110687"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Databricks Assistant in Help</a:t>
            </a:r>
            <a:endParaRPr>
              <a:solidFill>
                <a:srgbClr val="FFFFFF"/>
              </a:solidFill>
              <a:latin typeface="DM Sans"/>
              <a:ea typeface="DM Sans"/>
              <a:cs typeface="DM Sans"/>
              <a:sym typeface="DM Sans"/>
            </a:endParaRPr>
          </a:p>
        </p:txBody>
      </p:sp>
      <p:sp>
        <p:nvSpPr>
          <p:cNvPr id="709" name="Google Shape;709;g2770e6e974f_0_124"/>
          <p:cNvSpPr/>
          <p:nvPr/>
        </p:nvSpPr>
        <p:spPr>
          <a:xfrm>
            <a:off x="4329858" y="1920175"/>
            <a:ext cx="1493100" cy="840000"/>
          </a:xfrm>
          <a:prstGeom prst="wedgeRoundRectCallout">
            <a:avLst>
              <a:gd fmla="val 80460" name="adj1"/>
              <a:gd fmla="val -20455"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Databricks Assistant in Notebooks</a:t>
            </a:r>
            <a:endParaRPr>
              <a:solidFill>
                <a:srgbClr val="FFFFFF"/>
              </a:solidFill>
              <a:latin typeface="DM Sans"/>
              <a:ea typeface="DM Sans"/>
              <a:cs typeface="DM Sans"/>
              <a:sym typeface="DM Sans"/>
            </a:endParaRPr>
          </a:p>
        </p:txBody>
      </p:sp>
      <p:pic>
        <p:nvPicPr>
          <p:cNvPr id="710" name="Google Shape;710;g2770e6e974f_0_124"/>
          <p:cNvPicPr preferRelativeResize="0"/>
          <p:nvPr/>
        </p:nvPicPr>
        <p:blipFill>
          <a:blip r:embed="rId7">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1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2809" name="Google Shape;2809;p1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10" name="Google Shape;2810;p12"/>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4" name="Shape 2814"/>
        <p:cNvGrpSpPr/>
        <p:nvPr/>
      </p:nvGrpSpPr>
      <p:grpSpPr>
        <a:xfrm>
          <a:off x="0" y="0"/>
          <a:ext cx="0" cy="0"/>
          <a:chOff x="0" y="0"/>
          <a:chExt cx="0" cy="0"/>
        </a:xfrm>
      </p:grpSpPr>
      <p:sp>
        <p:nvSpPr>
          <p:cNvPr id="2815" name="Google Shape;2815;p13"/>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2816" name="Google Shape;2816;p1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17" name="Google Shape;2817;p13"/>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14"/>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Two-Column Content Slide</a:t>
            </a:r>
            <a:endParaRPr/>
          </a:p>
        </p:txBody>
      </p:sp>
      <p:sp>
        <p:nvSpPr>
          <p:cNvPr id="2823" name="Google Shape;2823;p14"/>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24" name="Google Shape;2824;p14"/>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196850" lvl="1" marL="675958" rtl="0" algn="l">
              <a:lnSpc>
                <a:spcPct val="114000"/>
              </a:lnSpc>
              <a:spcBef>
                <a:spcPts val="600"/>
              </a:spcBef>
              <a:spcAft>
                <a:spcPts val="0"/>
              </a:spcAft>
              <a:buSzPts val="1400"/>
              <a:buNone/>
            </a:pPr>
            <a:r>
              <a:t/>
            </a:r>
            <a:endParaRPr/>
          </a:p>
        </p:txBody>
      </p:sp>
      <p:sp>
        <p:nvSpPr>
          <p:cNvPr id="2825" name="Google Shape;2825;p14"/>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9" name="Shape 2829"/>
        <p:cNvGrpSpPr/>
        <p:nvPr/>
      </p:nvGrpSpPr>
      <p:grpSpPr>
        <a:xfrm>
          <a:off x="0" y="0"/>
          <a:ext cx="0" cy="0"/>
          <a:chOff x="0" y="0"/>
          <a:chExt cx="0" cy="0"/>
        </a:xfrm>
      </p:grpSpPr>
      <p:sp>
        <p:nvSpPr>
          <p:cNvPr id="2830" name="Google Shape;2830;p1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Three-Column Content Slide</a:t>
            </a:r>
            <a:endParaRPr/>
          </a:p>
        </p:txBody>
      </p:sp>
      <p:sp>
        <p:nvSpPr>
          <p:cNvPr id="2831" name="Google Shape;2831;p1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32" name="Google Shape;2832;p15"/>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p:txBody>
      </p:sp>
      <p:sp>
        <p:nvSpPr>
          <p:cNvPr id="2833" name="Google Shape;2833;p15"/>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
        <p:nvSpPr>
          <p:cNvPr id="2834" name="Google Shape;2834;p15"/>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1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2840" name="Google Shape;2840;p1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41" name="Google Shape;2841;p16"/>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2842" name="Google Shape;2842;p16"/>
          <p:cNvGraphicFramePr/>
          <p:nvPr/>
        </p:nvGraphicFramePr>
        <p:xfrm>
          <a:off x="6111900" y="712099"/>
          <a:ext cx="3000000" cy="3000000"/>
        </p:xfrm>
        <a:graphic>
          <a:graphicData uri="http://schemas.openxmlformats.org/drawingml/2006/table">
            <a:tbl>
              <a:tblPr bandRow="1" firstRow="1">
                <a:noFill/>
                <a:tableStyleId>{3053869E-5002-4E39-8614-E31DCB5D4DED}</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6" name="Shape 2846"/>
        <p:cNvGrpSpPr/>
        <p:nvPr/>
      </p:nvGrpSpPr>
      <p:grpSpPr>
        <a:xfrm>
          <a:off x="0" y="0"/>
          <a:ext cx="0" cy="0"/>
          <a:chOff x="0" y="0"/>
          <a:chExt cx="0" cy="0"/>
        </a:xfrm>
      </p:grpSpPr>
      <p:sp>
        <p:nvSpPr>
          <p:cNvPr id="2847" name="Google Shape;2847;p1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2848" name="Google Shape;2848;p1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49" name="Google Shape;2849;p17"/>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2850" name="Google Shape;2850;p17"/>
          <p:cNvGraphicFramePr/>
          <p:nvPr/>
        </p:nvGraphicFramePr>
        <p:xfrm>
          <a:off x="6111900" y="712099"/>
          <a:ext cx="3000000" cy="3000000"/>
        </p:xfrm>
        <a:graphic>
          <a:graphicData uri="http://schemas.openxmlformats.org/drawingml/2006/table">
            <a:tbl>
              <a:tblPr bandRow="1" firstRow="1">
                <a:noFill/>
                <a:tableStyleId>{3053869E-5002-4E39-8614-E31DCB5D4DED}</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sp>
        <p:nvSpPr>
          <p:cNvPr id="2855" name="Google Shape;2855;p18"/>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2856" name="Google Shape;2856;p1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57" name="Google Shape;2857;p18"/>
          <p:cNvSpPr txBox="1"/>
          <p:nvPr>
            <p:ph idx="2" type="body"/>
          </p:nvPr>
        </p:nvSpPr>
        <p:spPr>
          <a:xfrm>
            <a:off x="4775204" y="1189899"/>
            <a:ext cx="5708865"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1" name="Shape 2861"/>
        <p:cNvGrpSpPr/>
        <p:nvPr/>
      </p:nvGrpSpPr>
      <p:grpSpPr>
        <a:xfrm>
          <a:off x="0" y="0"/>
          <a:ext cx="0" cy="0"/>
          <a:chOff x="0" y="0"/>
          <a:chExt cx="0" cy="0"/>
        </a:xfrm>
      </p:grpSpPr>
      <p:sp>
        <p:nvSpPr>
          <p:cNvPr id="2862" name="Google Shape;2862;p19"/>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2863" name="Google Shape;2863;p1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64" name="Google Shape;2864;p19"/>
          <p:cNvSpPr txBox="1"/>
          <p:nvPr>
            <p:ph idx="2" type="body"/>
          </p:nvPr>
        </p:nvSpPr>
        <p:spPr>
          <a:xfrm>
            <a:off x="4775204" y="1189899"/>
            <a:ext cx="5723463"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8" name="Shape 2868"/>
        <p:cNvGrpSpPr/>
        <p:nvPr/>
      </p:nvGrpSpPr>
      <p:grpSpPr>
        <a:xfrm>
          <a:off x="0" y="0"/>
          <a:ext cx="0" cy="0"/>
          <a:chOff x="0" y="0"/>
          <a:chExt cx="0" cy="0"/>
        </a:xfrm>
      </p:grpSpPr>
      <p:sp>
        <p:nvSpPr>
          <p:cNvPr id="2869" name="Google Shape;2869;p20"/>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p21"/>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2770e6e974f_0_13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716" name="Google Shape;716;g2770e6e974f_0_139"/>
          <p:cNvSpPr txBox="1"/>
          <p:nvPr>
            <p:ph idx="1" type="subTitle"/>
          </p:nvPr>
        </p:nvSpPr>
        <p:spPr>
          <a:xfrm>
            <a:off x="765000" y="1174703"/>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500">
                <a:solidFill>
                  <a:schemeClr val="dk2"/>
                </a:solidFill>
              </a:rPr>
              <a:t>The data intelligence engine that understands your business</a:t>
            </a:r>
            <a:endParaRPr sz="2500">
              <a:solidFill>
                <a:schemeClr val="dk2"/>
              </a:solidFill>
            </a:endParaRPr>
          </a:p>
        </p:txBody>
      </p:sp>
      <p:sp>
        <p:nvSpPr>
          <p:cNvPr id="717" name="Google Shape;717;g2770e6e974f_0_139"/>
          <p:cNvSpPr txBox="1"/>
          <p:nvPr>
            <p:ph type="title"/>
          </p:nvPr>
        </p:nvSpPr>
        <p:spPr>
          <a:xfrm>
            <a:off x="749432"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4700"/>
              <a:t>Powered by DatabricksIQ</a:t>
            </a:r>
            <a:endParaRPr sz="4700"/>
          </a:p>
        </p:txBody>
      </p:sp>
      <p:sp>
        <p:nvSpPr>
          <p:cNvPr id="718" name="Google Shape;718;g2770e6e974f_0_139"/>
          <p:cNvSpPr txBox="1"/>
          <p:nvPr>
            <p:ph idx="2" type="body"/>
          </p:nvPr>
        </p:nvSpPr>
        <p:spPr>
          <a:xfrm>
            <a:off x="776994" y="2242825"/>
            <a:ext cx="4026300" cy="3258900"/>
          </a:xfrm>
          <a:prstGeom prst="rect">
            <a:avLst/>
          </a:prstGeom>
        </p:spPr>
        <p:txBody>
          <a:bodyPr anchorCtr="0" anchor="t" bIns="0" lIns="0" spcFirstLastPara="1" rIns="0" wrap="square" tIns="0">
            <a:spAutoFit/>
          </a:bodyPr>
          <a:lstStyle/>
          <a:p>
            <a:pPr indent="-298450" lvl="0" marL="317500" rtl="0" algn="l">
              <a:spcBef>
                <a:spcPts val="1300"/>
              </a:spcBef>
              <a:spcAft>
                <a:spcPts val="0"/>
              </a:spcAft>
              <a:buClr>
                <a:schemeClr val="dk2"/>
              </a:buClr>
              <a:buSzPts val="2100"/>
              <a:buChar char="●"/>
            </a:pPr>
            <a:r>
              <a:rPr lang="en-US" sz="2100"/>
              <a:t>Apply AI to your data to provide relevant, accurate, and secure answers</a:t>
            </a:r>
            <a:endParaRPr sz="2100"/>
          </a:p>
          <a:p>
            <a:pPr indent="-298450" lvl="0" marL="317500" rtl="0" algn="l">
              <a:spcBef>
                <a:spcPts val="1300"/>
              </a:spcBef>
              <a:spcAft>
                <a:spcPts val="0"/>
              </a:spcAft>
              <a:buClr>
                <a:schemeClr val="dk2"/>
              </a:buClr>
              <a:buSzPts val="2100"/>
              <a:buChar char="●"/>
            </a:pPr>
            <a:r>
              <a:rPr lang="en-US" sz="2100"/>
              <a:t>Enables natural language interfaces for everyone</a:t>
            </a:r>
            <a:endParaRPr sz="2100"/>
          </a:p>
          <a:p>
            <a:pPr indent="-298450" lvl="0" marL="317500" rtl="0" algn="l">
              <a:spcBef>
                <a:spcPts val="1300"/>
              </a:spcBef>
              <a:spcAft>
                <a:spcPts val="1300"/>
              </a:spcAft>
              <a:buClr>
                <a:schemeClr val="dk2"/>
              </a:buClr>
              <a:buSzPts val="2100"/>
              <a:buChar char="●"/>
            </a:pPr>
            <a:r>
              <a:rPr lang="en-US" sz="2100"/>
              <a:t>Uses predictive models to automatically optimize your data platform</a:t>
            </a:r>
            <a:endParaRPr sz="2100"/>
          </a:p>
        </p:txBody>
      </p:sp>
      <p:pic>
        <p:nvPicPr>
          <p:cNvPr id="719" name="Google Shape;719;g2770e6e974f_0_139"/>
          <p:cNvPicPr preferRelativeResize="0"/>
          <p:nvPr/>
        </p:nvPicPr>
        <p:blipFill>
          <a:blip r:embed="rId3">
            <a:alphaModFix/>
          </a:blip>
          <a:stretch>
            <a:fillRect/>
          </a:stretch>
        </p:blipFill>
        <p:spPr>
          <a:xfrm>
            <a:off x="4879619" y="2096167"/>
            <a:ext cx="6529541" cy="3685629"/>
          </a:xfrm>
          <a:prstGeom prst="rect">
            <a:avLst/>
          </a:prstGeom>
          <a:noFill/>
          <a:ln>
            <a:noFill/>
          </a:ln>
        </p:spPr>
      </p:pic>
      <p:pic>
        <p:nvPicPr>
          <p:cNvPr id="720" name="Google Shape;720;g2770e6e974f_0_139"/>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22"/>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3" name="Shape 2883"/>
        <p:cNvGrpSpPr/>
        <p:nvPr/>
      </p:nvGrpSpPr>
      <p:grpSpPr>
        <a:xfrm>
          <a:off x="0" y="0"/>
          <a:ext cx="0" cy="0"/>
          <a:chOff x="0" y="0"/>
          <a:chExt cx="0" cy="0"/>
        </a:xfrm>
      </p:grpSpPr>
      <p:sp>
        <p:nvSpPr>
          <p:cNvPr id="2884" name="Google Shape;2884;p2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8" name="Shape 2888"/>
        <p:cNvGrpSpPr/>
        <p:nvPr/>
      </p:nvGrpSpPr>
      <p:grpSpPr>
        <a:xfrm>
          <a:off x="0" y="0"/>
          <a:ext cx="0" cy="0"/>
          <a:chOff x="0" y="0"/>
          <a:chExt cx="0" cy="0"/>
        </a:xfrm>
      </p:grpSpPr>
      <p:sp>
        <p:nvSpPr>
          <p:cNvPr id="2889" name="Google Shape;2889;p2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3" name="Shape 2893"/>
        <p:cNvGrpSpPr/>
        <p:nvPr/>
      </p:nvGrpSpPr>
      <p:grpSpPr>
        <a:xfrm>
          <a:off x="0" y="0"/>
          <a:ext cx="0" cy="0"/>
          <a:chOff x="0" y="0"/>
          <a:chExt cx="0" cy="0"/>
        </a:xfrm>
      </p:grpSpPr>
      <p:sp>
        <p:nvSpPr>
          <p:cNvPr id="2894" name="Google Shape;2894;p2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8" name="Shape 2898"/>
        <p:cNvGrpSpPr/>
        <p:nvPr/>
      </p:nvGrpSpPr>
      <p:grpSpPr>
        <a:xfrm>
          <a:off x="0" y="0"/>
          <a:ext cx="0" cy="0"/>
          <a:chOff x="0" y="0"/>
          <a:chExt cx="0" cy="0"/>
        </a:xfrm>
      </p:grpSpPr>
      <p:sp>
        <p:nvSpPr>
          <p:cNvPr id="2899" name="Google Shape;2899;p26"/>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2900" name="Google Shape;2900;p2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01" name="Google Shape;2901;p26"/>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5" name="Shape 2905"/>
        <p:cNvGrpSpPr/>
        <p:nvPr/>
      </p:nvGrpSpPr>
      <p:grpSpPr>
        <a:xfrm>
          <a:off x="0" y="0"/>
          <a:ext cx="0" cy="0"/>
          <a:chOff x="0" y="0"/>
          <a:chExt cx="0" cy="0"/>
        </a:xfrm>
      </p:grpSpPr>
      <p:sp>
        <p:nvSpPr>
          <p:cNvPr id="2906" name="Google Shape;2906;p27"/>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2907" name="Google Shape;2907;p2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08" name="Google Shape;2908;p27"/>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2" name="Shape 2912"/>
        <p:cNvGrpSpPr/>
        <p:nvPr/>
      </p:nvGrpSpPr>
      <p:grpSpPr>
        <a:xfrm>
          <a:off x="0" y="0"/>
          <a:ext cx="0" cy="0"/>
          <a:chOff x="0" y="0"/>
          <a:chExt cx="0" cy="0"/>
        </a:xfrm>
      </p:grpSpPr>
      <p:sp>
        <p:nvSpPr>
          <p:cNvPr id="2913" name="Google Shape;2913;p28"/>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14" name="Google Shape;2914;p28"/>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b="1" lang="en-US">
                <a:solidFill>
                  <a:srgbClr val="203662"/>
                </a:solidFill>
              </a:rPr>
              <a:t>Key point + </a:t>
            </a:r>
            <a:r>
              <a:rPr lang="en-US">
                <a:solidFill>
                  <a:srgbClr val="203662"/>
                </a:solidFill>
              </a:rPr>
              <a:t>add </a:t>
            </a:r>
            <a:br>
              <a:rPr lang="en-US">
                <a:solidFill>
                  <a:srgbClr val="203662"/>
                </a:solidFill>
              </a:rPr>
            </a:br>
            <a:r>
              <a:rPr lang="en-US">
                <a:solidFill>
                  <a:srgbClr val="203662"/>
                </a:solidFill>
              </a:rPr>
              <a:t>custom </a:t>
            </a:r>
            <a:r>
              <a:rPr b="1" lang="en-US">
                <a:solidFill>
                  <a:srgbClr val="203662"/>
                </a:solidFill>
              </a:rPr>
              <a:t>image  </a:t>
            </a:r>
            <a:endParaRPr/>
          </a:p>
        </p:txBody>
      </p:sp>
      <p:graphicFrame>
        <p:nvGraphicFramePr>
          <p:cNvPr id="2915" name="Google Shape;2915;p28"/>
          <p:cNvGraphicFramePr/>
          <p:nvPr/>
        </p:nvGraphicFramePr>
        <p:xfrm>
          <a:off x="6706573" y="1178212"/>
          <a:ext cx="4779128" cy="4501577"/>
        </p:xfrm>
        <a:graphic>
          <a:graphicData uri="http://schemas.openxmlformats.org/drawingml/2006/chart">
            <c:chart r:id="rId3"/>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9" name="Shape 2919"/>
        <p:cNvGrpSpPr/>
        <p:nvPr/>
      </p:nvGrpSpPr>
      <p:grpSpPr>
        <a:xfrm>
          <a:off x="0" y="0"/>
          <a:ext cx="0" cy="0"/>
          <a:chOff x="0" y="0"/>
          <a:chExt cx="0" cy="0"/>
        </a:xfrm>
      </p:grpSpPr>
      <p:sp>
        <p:nvSpPr>
          <p:cNvPr id="2920" name="Google Shape;2920;p29"/>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4" name="Shape 2924"/>
        <p:cNvGrpSpPr/>
        <p:nvPr/>
      </p:nvGrpSpPr>
      <p:grpSpPr>
        <a:xfrm>
          <a:off x="0" y="0"/>
          <a:ext cx="0" cy="0"/>
          <a:chOff x="0" y="0"/>
          <a:chExt cx="0" cy="0"/>
        </a:xfrm>
      </p:grpSpPr>
      <p:sp>
        <p:nvSpPr>
          <p:cNvPr id="2925" name="Google Shape;2925;p30"/>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9" name="Shape 2929"/>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724" name="Shape 724"/>
        <p:cNvGrpSpPr/>
        <p:nvPr/>
      </p:nvGrpSpPr>
      <p:grpSpPr>
        <a:xfrm>
          <a:off x="0" y="0"/>
          <a:ext cx="0" cy="0"/>
          <a:chOff x="0" y="0"/>
          <a:chExt cx="0" cy="0"/>
        </a:xfrm>
      </p:grpSpPr>
      <p:sp>
        <p:nvSpPr>
          <p:cNvPr id="725" name="Google Shape;725;g2770e6e974f_0_148"/>
          <p:cNvSpPr txBox="1"/>
          <p:nvPr>
            <p:ph type="title"/>
          </p:nvPr>
        </p:nvSpPr>
        <p:spPr>
          <a:xfrm>
            <a:off x="762191" y="535625"/>
            <a:ext cx="106629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FFFFFF"/>
                </a:solidFill>
              </a:rPr>
              <a:t>What can you do</a:t>
            </a:r>
            <a:endParaRPr>
              <a:solidFill>
                <a:srgbClr val="FFFFFF"/>
              </a:solidFill>
            </a:endParaRPr>
          </a:p>
          <a:p>
            <a:pPr indent="0" lvl="0" marL="0" rtl="0" algn="ctr">
              <a:spcBef>
                <a:spcPts val="0"/>
              </a:spcBef>
              <a:spcAft>
                <a:spcPts val="0"/>
              </a:spcAft>
              <a:buNone/>
            </a:pPr>
            <a:r>
              <a:rPr lang="en-US">
                <a:solidFill>
                  <a:srgbClr val="FFFFFF"/>
                </a:solidFill>
              </a:rPr>
              <a:t>with Databricks Assistant?</a:t>
            </a:r>
            <a:endParaRPr>
              <a:solidFill>
                <a:srgbClr val="FFFFFF"/>
              </a:solidFill>
            </a:endParaRPr>
          </a:p>
        </p:txBody>
      </p:sp>
      <p:sp>
        <p:nvSpPr>
          <p:cNvPr id="726" name="Google Shape;726;g2770e6e974f_0_148"/>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0" name="Shape 730"/>
        <p:cNvGrpSpPr/>
        <p:nvPr/>
      </p:nvGrpSpPr>
      <p:grpSpPr>
        <a:xfrm>
          <a:off x="0" y="0"/>
          <a:ext cx="0" cy="0"/>
          <a:chOff x="0" y="0"/>
          <a:chExt cx="0" cy="0"/>
        </a:xfrm>
      </p:grpSpPr>
      <p:sp>
        <p:nvSpPr>
          <p:cNvPr id="731" name="Google Shape;731;g2770e6e974f_0_15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Autocomplete code or queries</a:t>
            </a:r>
            <a:endParaRPr/>
          </a:p>
        </p:txBody>
      </p:sp>
      <p:pic>
        <p:nvPicPr>
          <p:cNvPr id="732" name="Google Shape;732;g2770e6e974f_0_153"/>
          <p:cNvPicPr preferRelativeResize="0"/>
          <p:nvPr/>
        </p:nvPicPr>
        <p:blipFill>
          <a:blip r:embed="rId3">
            <a:alphaModFix/>
          </a:blip>
          <a:stretch>
            <a:fillRect/>
          </a:stretch>
        </p:blipFill>
        <p:spPr>
          <a:xfrm>
            <a:off x="762191" y="2390500"/>
            <a:ext cx="10497725" cy="3213261"/>
          </a:xfrm>
          <a:prstGeom prst="rect">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18000" fadeDir="5400012" kx="0" rotWithShape="0" algn="bl" stA="50000" stPos="0" sy="-100000" ky="0"/>
          </a:effectLst>
        </p:spPr>
      </p:pic>
      <p:sp>
        <p:nvSpPr>
          <p:cNvPr id="733" name="Google Shape;733;g2770e6e974f_0_153"/>
          <p:cNvSpPr txBox="1"/>
          <p:nvPr>
            <p:ph idx="4294967295" type="body"/>
          </p:nvPr>
        </p:nvSpPr>
        <p:spPr>
          <a:xfrm>
            <a:off x="691198" y="1600725"/>
            <a:ext cx="11076300" cy="583500"/>
          </a:xfrm>
          <a:prstGeom prst="rect">
            <a:avLst/>
          </a:prstGeom>
          <a:noFill/>
          <a:ln>
            <a:noFill/>
          </a:ln>
        </p:spPr>
        <p:txBody>
          <a:bodyPr anchorCtr="0" anchor="t" bIns="0" lIns="0" spcFirstLastPara="1" rIns="0" wrap="square" tIns="0">
            <a:noAutofit/>
          </a:bodyPr>
          <a:lstStyle/>
          <a:p>
            <a:pPr indent="-393700" lvl="0" marL="457200" rtl="0" algn="l">
              <a:lnSpc>
                <a:spcPct val="115000"/>
              </a:lnSpc>
              <a:spcBef>
                <a:spcPts val="0"/>
              </a:spcBef>
              <a:spcAft>
                <a:spcPts val="0"/>
              </a:spcAft>
              <a:buClr>
                <a:srgbClr val="FF3621"/>
              </a:buClr>
              <a:buSzPts val="2600"/>
              <a:buChar char="⎻"/>
            </a:pPr>
            <a:r>
              <a:rPr lang="en-US" sz="2600"/>
              <a:t>Generate code from comments inside a notebook cell or SQL editor</a:t>
            </a:r>
            <a:endParaRPr sz="2600"/>
          </a:p>
          <a:p>
            <a:pPr indent="0" lvl="0" marL="0" rtl="0" algn="l">
              <a:lnSpc>
                <a:spcPct val="115000"/>
              </a:lnSpc>
              <a:spcBef>
                <a:spcPts val="0"/>
              </a:spcBef>
              <a:spcAft>
                <a:spcPts val="0"/>
              </a:spcAft>
              <a:buNone/>
            </a:pPr>
            <a:r>
              <a:t/>
            </a:r>
            <a:endParaRPr sz="2600"/>
          </a:p>
          <a:p>
            <a:pPr indent="0" lvl="0" marL="0" rtl="0" algn="l">
              <a:lnSpc>
                <a:spcPct val="115000"/>
              </a:lnSpc>
              <a:spcBef>
                <a:spcPts val="1100"/>
              </a:spcBef>
              <a:spcAft>
                <a:spcPts val="0"/>
              </a:spcAft>
              <a:buSzPts val="2400"/>
              <a:buNone/>
            </a:pPr>
            <a:r>
              <a:t/>
            </a:r>
            <a:endParaRPr sz="2600"/>
          </a:p>
        </p:txBody>
      </p:sp>
      <p:sp>
        <p:nvSpPr>
          <p:cNvPr id="734" name="Google Shape;734;g2770e6e974f_0_153"/>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735" name="Google Shape;735;g2770e6e974f_0_153"/>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9" name="Shape 739"/>
        <p:cNvGrpSpPr/>
        <p:nvPr/>
      </p:nvGrpSpPr>
      <p:grpSpPr>
        <a:xfrm>
          <a:off x="0" y="0"/>
          <a:ext cx="0" cy="0"/>
          <a:chOff x="0" y="0"/>
          <a:chExt cx="0" cy="0"/>
        </a:xfrm>
      </p:grpSpPr>
      <p:sp>
        <p:nvSpPr>
          <p:cNvPr id="740" name="Google Shape;740;g2770e6e974f_0_16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Transform code</a:t>
            </a:r>
            <a:endParaRPr/>
          </a:p>
        </p:txBody>
      </p:sp>
      <p:sp>
        <p:nvSpPr>
          <p:cNvPr id="741" name="Google Shape;741;g2770e6e974f_0_161"/>
          <p:cNvSpPr txBox="1"/>
          <p:nvPr>
            <p:ph idx="1" type="body"/>
          </p:nvPr>
        </p:nvSpPr>
        <p:spPr>
          <a:xfrm>
            <a:off x="768142" y="1942950"/>
            <a:ext cx="3284700" cy="3352500"/>
          </a:xfrm>
          <a:prstGeom prst="rect">
            <a:avLst/>
          </a:prstGeom>
          <a:noFill/>
          <a:ln>
            <a:noFill/>
          </a:ln>
        </p:spPr>
        <p:txBody>
          <a:bodyPr anchorCtr="0" anchor="t" bIns="0" lIns="0" spcFirstLastPara="1" rIns="0" wrap="square" tIns="0">
            <a:noAutofit/>
          </a:bodyPr>
          <a:lstStyle/>
          <a:p>
            <a:pPr indent="-393700" lvl="0" marL="457200" rtl="0" algn="l">
              <a:lnSpc>
                <a:spcPct val="115000"/>
              </a:lnSpc>
              <a:spcBef>
                <a:spcPts val="0"/>
              </a:spcBef>
              <a:spcAft>
                <a:spcPts val="0"/>
              </a:spcAft>
              <a:buClr>
                <a:srgbClr val="FF3621"/>
              </a:buClr>
              <a:buSzPts val="2600"/>
              <a:buChar char="⎻"/>
            </a:pPr>
            <a:r>
              <a:rPr lang="en-US" sz="2600"/>
              <a:t>Always use the best language for the current task</a:t>
            </a:r>
            <a:endParaRPr sz="2600"/>
          </a:p>
          <a:p>
            <a:pPr indent="0" lvl="0" marL="0" rtl="0" algn="l">
              <a:lnSpc>
                <a:spcPct val="115000"/>
              </a:lnSpc>
              <a:spcBef>
                <a:spcPts val="0"/>
              </a:spcBef>
              <a:spcAft>
                <a:spcPts val="0"/>
              </a:spcAft>
              <a:buNone/>
            </a:pPr>
            <a:r>
              <a:t/>
            </a:r>
            <a:endParaRPr sz="2600"/>
          </a:p>
          <a:p>
            <a:pPr indent="-393700" lvl="0" marL="457200" rtl="0" algn="l">
              <a:lnSpc>
                <a:spcPct val="115000"/>
              </a:lnSpc>
              <a:spcBef>
                <a:spcPts val="0"/>
              </a:spcBef>
              <a:spcAft>
                <a:spcPts val="0"/>
              </a:spcAft>
              <a:buClr>
                <a:srgbClr val="FF3621"/>
              </a:buClr>
              <a:buSzPts val="2600"/>
              <a:buChar char="⎻"/>
            </a:pPr>
            <a:r>
              <a:rPr lang="en-US" sz="2600"/>
              <a:t>Utilize alternative frameworks seamlessly</a:t>
            </a:r>
            <a:endParaRPr sz="2600"/>
          </a:p>
        </p:txBody>
      </p:sp>
      <p:pic>
        <p:nvPicPr>
          <p:cNvPr id="742" name="Google Shape;742;g2770e6e974f_0_161"/>
          <p:cNvPicPr preferRelativeResize="0"/>
          <p:nvPr/>
        </p:nvPicPr>
        <p:blipFill>
          <a:blip r:embed="rId3">
            <a:alphaModFix/>
          </a:blip>
          <a:stretch>
            <a:fillRect/>
          </a:stretch>
        </p:blipFill>
        <p:spPr>
          <a:xfrm>
            <a:off x="4374719" y="1942951"/>
            <a:ext cx="7365599" cy="3730015"/>
          </a:xfrm>
          <a:prstGeom prst="rect">
            <a:avLst/>
          </a:prstGeom>
          <a:noFill/>
          <a:ln>
            <a:noFill/>
          </a:ln>
          <a:effectLst>
            <a:outerShdw blurRad="57150" rotWithShape="0" algn="bl" dir="5400000" dist="19050">
              <a:srgbClr val="000000">
                <a:alpha val="50000"/>
              </a:srgbClr>
            </a:outerShdw>
            <a:reflection blurRad="0" dir="5400000" dist="38100" endA="0" endPos="16000" fadeDir="5400012" kx="0" rotWithShape="0" algn="bl" stA="49000" stPos="0" sy="-100000" ky="0"/>
          </a:effectLst>
        </p:spPr>
      </p:pic>
      <p:pic>
        <p:nvPicPr>
          <p:cNvPr id="743" name="Google Shape;743;g2770e6e974f_0_161"/>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7" name="Shape 747"/>
        <p:cNvGrpSpPr/>
        <p:nvPr/>
      </p:nvGrpSpPr>
      <p:grpSpPr>
        <a:xfrm>
          <a:off x="0" y="0"/>
          <a:ext cx="0" cy="0"/>
          <a:chOff x="0" y="0"/>
          <a:chExt cx="0" cy="0"/>
        </a:xfrm>
      </p:grpSpPr>
      <p:sp>
        <p:nvSpPr>
          <p:cNvPr id="748" name="Google Shape;748;g2770e6e974f_0_16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Explain code or query</a:t>
            </a:r>
            <a:endParaRPr/>
          </a:p>
        </p:txBody>
      </p:sp>
      <p:sp>
        <p:nvSpPr>
          <p:cNvPr id="749" name="Google Shape;749;g2770e6e974f_0_168"/>
          <p:cNvSpPr txBox="1"/>
          <p:nvPr>
            <p:ph idx="1" type="body"/>
          </p:nvPr>
        </p:nvSpPr>
        <p:spPr>
          <a:xfrm>
            <a:off x="833709" y="1732825"/>
            <a:ext cx="3831000" cy="4305000"/>
          </a:xfrm>
          <a:prstGeom prst="rect">
            <a:avLst/>
          </a:prstGeom>
          <a:noFill/>
          <a:ln>
            <a:noFill/>
          </a:ln>
        </p:spPr>
        <p:txBody>
          <a:bodyPr anchorCtr="0" anchor="t" bIns="0" lIns="0" spcFirstLastPara="1" rIns="0" wrap="square" tIns="0">
            <a:noAutofit/>
          </a:bodyPr>
          <a:lstStyle/>
          <a:p>
            <a:pPr indent="-393700" lvl="0" marL="457200" rtl="0" algn="l">
              <a:lnSpc>
                <a:spcPct val="115000"/>
              </a:lnSpc>
              <a:spcBef>
                <a:spcPts val="0"/>
              </a:spcBef>
              <a:spcAft>
                <a:spcPts val="0"/>
              </a:spcAft>
              <a:buClr>
                <a:srgbClr val="FF3621"/>
              </a:buClr>
              <a:buSzPts val="2600"/>
              <a:buChar char="⎻"/>
            </a:pPr>
            <a:r>
              <a:rPr lang="en-US" sz="2600"/>
              <a:t>Get a description of code in clear, concise language</a:t>
            </a:r>
            <a:endParaRPr sz="2600"/>
          </a:p>
          <a:p>
            <a:pPr indent="0" lvl="0" marL="0" rtl="0" algn="l">
              <a:lnSpc>
                <a:spcPct val="115000"/>
              </a:lnSpc>
              <a:spcBef>
                <a:spcPts val="0"/>
              </a:spcBef>
              <a:spcAft>
                <a:spcPts val="0"/>
              </a:spcAft>
              <a:buNone/>
            </a:pPr>
            <a:r>
              <a:t/>
            </a:r>
            <a:endParaRPr sz="2600"/>
          </a:p>
          <a:p>
            <a:pPr indent="-393700" lvl="0" marL="457200" rtl="0" algn="l">
              <a:lnSpc>
                <a:spcPct val="115000"/>
              </a:lnSpc>
              <a:spcBef>
                <a:spcPts val="0"/>
              </a:spcBef>
              <a:spcAft>
                <a:spcPts val="0"/>
              </a:spcAft>
              <a:buClr>
                <a:srgbClr val="FF3621"/>
              </a:buClr>
              <a:buSzPts val="2600"/>
              <a:buChar char="⎻"/>
            </a:pPr>
            <a:r>
              <a:rPr lang="en-US" sz="2600"/>
              <a:t>See what data and tables are being used without needing to leave the editor</a:t>
            </a:r>
            <a:endParaRPr sz="2600"/>
          </a:p>
        </p:txBody>
      </p:sp>
      <p:pic>
        <p:nvPicPr>
          <p:cNvPr id="750" name="Google Shape;750;g2770e6e974f_0_168"/>
          <p:cNvPicPr preferRelativeResize="0"/>
          <p:nvPr/>
        </p:nvPicPr>
        <p:blipFill>
          <a:blip r:embed="rId3">
            <a:alphaModFix/>
          </a:blip>
          <a:stretch>
            <a:fillRect/>
          </a:stretch>
        </p:blipFill>
        <p:spPr>
          <a:xfrm>
            <a:off x="5117855" y="1732813"/>
            <a:ext cx="6698851" cy="3392367"/>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50000" stPos="0" sy="-100000" ky="0"/>
          </a:effectLst>
        </p:spPr>
      </p:pic>
      <p:pic>
        <p:nvPicPr>
          <p:cNvPr id="751" name="Google Shape;751;g2770e6e974f_0_168"/>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5" name="Shape 755"/>
        <p:cNvGrpSpPr/>
        <p:nvPr/>
      </p:nvGrpSpPr>
      <p:grpSpPr>
        <a:xfrm>
          <a:off x="0" y="0"/>
          <a:ext cx="0" cy="0"/>
          <a:chOff x="0" y="0"/>
          <a:chExt cx="0" cy="0"/>
        </a:xfrm>
      </p:grpSpPr>
      <p:sp>
        <p:nvSpPr>
          <p:cNvPr id="756" name="Google Shape;756;g2770e6e974f_0_17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Fix issues fast</a:t>
            </a:r>
            <a:endParaRPr/>
          </a:p>
        </p:txBody>
      </p:sp>
      <p:sp>
        <p:nvSpPr>
          <p:cNvPr id="757" name="Google Shape;757;g2770e6e974f_0_175"/>
          <p:cNvSpPr txBox="1"/>
          <p:nvPr>
            <p:ph idx="1" type="body"/>
          </p:nvPr>
        </p:nvSpPr>
        <p:spPr>
          <a:xfrm>
            <a:off x="674069" y="1724000"/>
            <a:ext cx="3528900" cy="3665100"/>
          </a:xfrm>
          <a:prstGeom prst="rect">
            <a:avLst/>
          </a:prstGeom>
          <a:noFill/>
          <a:ln>
            <a:noFill/>
          </a:ln>
        </p:spPr>
        <p:txBody>
          <a:bodyPr anchorCtr="0" anchor="t" bIns="0" lIns="0" spcFirstLastPara="1" rIns="0" wrap="square" tIns="0">
            <a:noAutofit/>
          </a:bodyPr>
          <a:lstStyle/>
          <a:p>
            <a:pPr indent="-311150" lvl="0" marL="457200" rtl="0" algn="l">
              <a:lnSpc>
                <a:spcPct val="115000"/>
              </a:lnSpc>
              <a:spcBef>
                <a:spcPts val="0"/>
              </a:spcBef>
              <a:spcAft>
                <a:spcPts val="0"/>
              </a:spcAft>
              <a:buClr>
                <a:srgbClr val="FF3621"/>
              </a:buClr>
              <a:buSzPts val="1300"/>
              <a:buChar char="⎻"/>
            </a:pPr>
            <a:r>
              <a:rPr lang="en-US"/>
              <a:t>Identify errors and see an explanations </a:t>
            </a:r>
            <a:endParaRPr/>
          </a:p>
          <a:p>
            <a:pPr indent="0" lvl="0" marL="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Clr>
                <a:srgbClr val="FF3621"/>
              </a:buClr>
              <a:buSzPts val="1300"/>
              <a:buChar char="⎻"/>
            </a:pPr>
            <a:r>
              <a:rPr lang="en-US"/>
              <a:t>Receive recommended fixes</a:t>
            </a:r>
            <a:endParaRPr/>
          </a:p>
          <a:p>
            <a:pPr indent="0" lvl="0" marL="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Clr>
                <a:srgbClr val="FF3621"/>
              </a:buClr>
              <a:buSzPts val="1300"/>
              <a:buChar char="⎻"/>
            </a:pPr>
            <a:r>
              <a:rPr lang="en-US"/>
              <a:t>Update code with suggested snippets to resolve the issue</a:t>
            </a:r>
            <a:endParaRPr/>
          </a:p>
        </p:txBody>
      </p:sp>
      <p:pic>
        <p:nvPicPr>
          <p:cNvPr id="758" name="Google Shape;758;g2770e6e974f_0_175"/>
          <p:cNvPicPr preferRelativeResize="0"/>
          <p:nvPr/>
        </p:nvPicPr>
        <p:blipFill>
          <a:blip r:embed="rId3">
            <a:alphaModFix/>
          </a:blip>
          <a:stretch>
            <a:fillRect/>
          </a:stretch>
        </p:blipFill>
        <p:spPr>
          <a:xfrm>
            <a:off x="4534197" y="1724001"/>
            <a:ext cx="7237413" cy="3665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50000" stPos="0" sy="-100000" ky="0"/>
          </a:effectLst>
        </p:spPr>
      </p:pic>
      <p:pic>
        <p:nvPicPr>
          <p:cNvPr id="759" name="Google Shape;759;g2770e6e974f_0_175"/>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2770e6e974f_0_190"/>
          <p:cNvSpPr txBox="1"/>
          <p:nvPr>
            <p:ph idx="12" type="sldNum"/>
          </p:nvPr>
        </p:nvSpPr>
        <p:spPr>
          <a:xfrm>
            <a:off x="14796892" y="8631067"/>
            <a:ext cx="432300" cy="24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765" name="Google Shape;765;g2770e6e974f_0_190"/>
          <p:cNvPicPr preferRelativeResize="0"/>
          <p:nvPr/>
        </p:nvPicPr>
        <p:blipFill rotWithShape="1">
          <a:blip r:embed="rId3">
            <a:alphaModFix/>
          </a:blip>
          <a:srcRect b="0" l="41513" r="0" t="0"/>
          <a:stretch/>
        </p:blipFill>
        <p:spPr>
          <a:xfrm>
            <a:off x="5708566" y="1371200"/>
            <a:ext cx="4639585" cy="4739799"/>
          </a:xfrm>
          <a:prstGeom prst="rect">
            <a:avLst/>
          </a:prstGeom>
          <a:noFill/>
          <a:ln>
            <a:noFill/>
          </a:ln>
          <a:effectLst>
            <a:outerShdw blurRad="57150" rotWithShape="0" algn="bl" dir="5400000" dist="19050">
              <a:srgbClr val="000000">
                <a:alpha val="50000"/>
              </a:srgbClr>
            </a:outerShdw>
            <a:reflection blurRad="0" dir="5400000" dist="38100" endA="0" endPos="18000" fadeDir="5400012" kx="0" rotWithShape="0" algn="bl" stA="33000" stPos="0" sy="-100000" ky="0"/>
          </a:effectLst>
        </p:spPr>
      </p:pic>
      <p:sp>
        <p:nvSpPr>
          <p:cNvPr id="766" name="Google Shape;766;g2770e6e974f_0_19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Get help and support</a:t>
            </a:r>
            <a:endParaRPr/>
          </a:p>
        </p:txBody>
      </p:sp>
      <p:sp>
        <p:nvSpPr>
          <p:cNvPr id="767" name="Google Shape;767;g2770e6e974f_0_190"/>
          <p:cNvSpPr txBox="1"/>
          <p:nvPr>
            <p:ph idx="2" type="body"/>
          </p:nvPr>
        </p:nvSpPr>
        <p:spPr>
          <a:xfrm>
            <a:off x="815904" y="1371200"/>
            <a:ext cx="4543800" cy="3665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FF3621"/>
              </a:buClr>
              <a:buSzPts val="2400"/>
              <a:buChar char="•"/>
            </a:pPr>
            <a:r>
              <a:rPr lang="en-US"/>
              <a:t>A conversational interface for product documentation and support</a:t>
            </a:r>
            <a:endParaRPr/>
          </a:p>
          <a:p>
            <a:pPr indent="0" lvl="0" marL="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Clr>
                <a:srgbClr val="FF3621"/>
              </a:buClr>
              <a:buSzPts val="2400"/>
              <a:buChar char="•"/>
            </a:pPr>
            <a:r>
              <a:rPr lang="en-US"/>
              <a:t>Get accurate answers for Databricks technologies like Spark, Delta Live Tables, DBSQL, and more.</a:t>
            </a:r>
            <a:endParaRPr/>
          </a:p>
          <a:p>
            <a:pPr indent="0" lvl="0" marL="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Clr>
                <a:srgbClr val="FF3621"/>
              </a:buClr>
              <a:buSzPts val="2400"/>
              <a:buChar char="•"/>
            </a:pPr>
            <a:r>
              <a:rPr lang="en-US"/>
              <a:t>Improved flow for creating support tickets</a:t>
            </a:r>
            <a:endParaRPr/>
          </a:p>
          <a:p>
            <a:pPr indent="0" lvl="0" marL="0" rtl="0" algn="l">
              <a:lnSpc>
                <a:spcPct val="115000"/>
              </a:lnSpc>
              <a:spcBef>
                <a:spcPts val="1100"/>
              </a:spcBef>
              <a:spcAft>
                <a:spcPts val="0"/>
              </a:spcAft>
              <a:buNone/>
            </a:pPr>
            <a:r>
              <a:t/>
            </a:r>
            <a:endParaRPr/>
          </a:p>
        </p:txBody>
      </p:sp>
      <p:pic>
        <p:nvPicPr>
          <p:cNvPr id="768" name="Google Shape;768;g2770e6e974f_0_190"/>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dk2"/>
              </a:buClr>
              <a:buSzPts val="3600"/>
              <a:buFont typeface="Trebuchet MS"/>
              <a:buNone/>
            </a:pPr>
            <a:r>
              <a:rPr lang="en-US">
                <a:solidFill>
                  <a:schemeClr val="dk2"/>
                </a:solidFill>
              </a:rPr>
              <a:t>Meeting Agenda</a:t>
            </a:r>
            <a:endParaRPr/>
          </a:p>
        </p:txBody>
      </p:sp>
      <p:sp>
        <p:nvSpPr>
          <p:cNvPr id="523" name="Google Shape;523;p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6CAC6"/>
              </a:buClr>
              <a:buSzPts val="800"/>
              <a:buFont typeface="Trebuchet MS"/>
              <a:buNone/>
            </a:pPr>
            <a:fld id="{00000000-1234-1234-1234-123412341234}" type="slidenum">
              <a:rPr b="0" i="0" lang="en-US" sz="800" u="none" cap="none" strike="noStrike">
                <a:solidFill>
                  <a:srgbClr val="C6CAC6"/>
                </a:solidFill>
                <a:latin typeface="Trebuchet MS"/>
                <a:ea typeface="Trebuchet MS"/>
                <a:cs typeface="Trebuchet MS"/>
                <a:sym typeface="Trebuchet MS"/>
              </a:rPr>
              <a:t>‹#›</a:t>
            </a:fld>
            <a:endParaRPr b="0" i="0" sz="800" u="none" cap="none" strike="noStrike">
              <a:solidFill>
                <a:srgbClr val="C6CAC6"/>
              </a:solidFill>
              <a:latin typeface="Trebuchet MS"/>
              <a:ea typeface="Trebuchet MS"/>
              <a:cs typeface="Trebuchet MS"/>
              <a:sym typeface="Trebuchet MS"/>
            </a:endParaRPr>
          </a:p>
        </p:txBody>
      </p:sp>
      <p:graphicFrame>
        <p:nvGraphicFramePr>
          <p:cNvPr id="524" name="Google Shape;524;p2"/>
          <p:cNvGraphicFramePr/>
          <p:nvPr/>
        </p:nvGraphicFramePr>
        <p:xfrm>
          <a:off x="577516" y="1574800"/>
          <a:ext cx="3000000" cy="3000000"/>
        </p:xfrm>
        <a:graphic>
          <a:graphicData uri="http://schemas.openxmlformats.org/drawingml/2006/table">
            <a:tbl>
              <a:tblPr bandRow="1" firstRow="1">
                <a:noFill/>
                <a:tableStyleId>{81FD24CE-CD37-41FB-BABC-390FB281EEFA}</a:tableStyleId>
              </a:tblPr>
              <a:tblGrid>
                <a:gridCol w="7096325"/>
                <a:gridCol w="2063450"/>
                <a:gridCol w="1910225"/>
              </a:tblGrid>
              <a:tr h="738300">
                <a:tc>
                  <a:txBody>
                    <a:bodyPr/>
                    <a:lstStyle/>
                    <a:p>
                      <a:pPr indent="0" lvl="0" marL="0" marR="0" rtl="0" algn="l">
                        <a:spcBef>
                          <a:spcPts val="0"/>
                        </a:spcBef>
                        <a:spcAft>
                          <a:spcPts val="0"/>
                        </a:spcAft>
                        <a:buNone/>
                      </a:pPr>
                      <a:r>
                        <a:rPr lang="en-US" sz="1800" u="none" cap="none" strike="noStrike"/>
                        <a:t>Topic</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Time</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Presenter</a:t>
                      </a:r>
                      <a:endParaRPr/>
                    </a:p>
                  </a:txBody>
                  <a:tcPr marT="45725" marB="45725" marR="91450" marL="91450">
                    <a:lnB cap="flat" cmpd="sng" w="9525">
                      <a:solidFill>
                        <a:srgbClr val="000000">
                          <a:alpha val="0"/>
                        </a:srgbClr>
                      </a:solidFill>
                      <a:prstDash val="solid"/>
                      <a:round/>
                      <a:headEnd len="sm" w="sm" type="none"/>
                      <a:tailEnd len="sm" w="sm" type="none"/>
                    </a:lnB>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Databricks AI assistant</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30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Using Databricks from IDEs - VSCode, PyCharm</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45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Delta table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45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Unity Catalog</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45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Unity Catalog (Gilead-DnA infra)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15mins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Anthony</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2770e6e974f_0_530"/>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AI Assistant</a:t>
            </a:r>
            <a:r>
              <a:rPr lang="en-US"/>
              <a:t> Best Practices</a:t>
            </a:r>
            <a:endParaRPr>
              <a:solidFill>
                <a:schemeClr val="accent4"/>
              </a:solidFill>
            </a:endParaRPr>
          </a:p>
        </p:txBody>
      </p:sp>
      <p:sp>
        <p:nvSpPr>
          <p:cNvPr id="774" name="Google Shape;774;g2770e6e974f_0_530"/>
          <p:cNvSpPr txBox="1"/>
          <p:nvPr/>
        </p:nvSpPr>
        <p:spPr>
          <a:xfrm>
            <a:off x="107550" y="1466600"/>
            <a:ext cx="11976900" cy="3309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6"/>
              </a:buClr>
              <a:buSzPts val="1500"/>
              <a:buChar char="●"/>
            </a:pPr>
            <a:r>
              <a:rPr b="1" lang="en-US" sz="1300">
                <a:solidFill>
                  <a:schemeClr val="accent6"/>
                </a:solidFill>
              </a:rPr>
              <a:t>Use the Find Tables action for better responses</a:t>
            </a:r>
            <a:r>
              <a:rPr lang="en-US" sz="1300">
                <a:solidFill>
                  <a:schemeClr val="accent6"/>
                </a:solidFill>
              </a:rPr>
              <a:t>: Databricks Assistant uses many different signals to provide more accurate and relevant results. Some of the context that Databricks Assistant currently uses includes code or queries in a notebook cell or Databricks SQL editor tab, table and column names, and active tables. You can specify the tables you want Databricks Assistant to use as context when generating the response.</a:t>
            </a:r>
            <a:br>
              <a:rPr lang="en-US" sz="1300">
                <a:solidFill>
                  <a:schemeClr val="accent6"/>
                </a:solidFill>
              </a:rPr>
            </a:br>
            <a:endParaRPr sz="1300" u="sng">
              <a:solidFill>
                <a:schemeClr val="hlink"/>
              </a:solidFill>
            </a:endParaRPr>
          </a:p>
          <a:p>
            <a:pPr indent="-323850" lvl="0" marL="457200" rtl="0" algn="l">
              <a:spcBef>
                <a:spcPts val="0"/>
              </a:spcBef>
              <a:spcAft>
                <a:spcPts val="0"/>
              </a:spcAft>
              <a:buClr>
                <a:schemeClr val="accent6"/>
              </a:buClr>
              <a:buSzPts val="1500"/>
              <a:buChar char="●"/>
            </a:pPr>
            <a:r>
              <a:rPr b="1" lang="en-US" sz="1300">
                <a:solidFill>
                  <a:schemeClr val="accent6"/>
                </a:solidFill>
              </a:rPr>
              <a:t>Test code snippets by directly executing them in the Assistant panel</a:t>
            </a:r>
            <a:r>
              <a:rPr lang="en-US" sz="1300">
                <a:solidFill>
                  <a:schemeClr val="accent6"/>
                </a:solidFill>
              </a:rPr>
              <a:t>: In the Databricks Assistant chat window, you can directly edit previous prompts and re-submit the request without losing any existing context. By running the code directly in the Assistant panel, you can test and quickly iterate on the code before copying it over to your notebook.</a:t>
            </a:r>
            <a:br>
              <a:rPr lang="en-US" sz="1300">
                <a:solidFill>
                  <a:schemeClr val="accent6"/>
                </a:solidFill>
              </a:rPr>
            </a:br>
            <a:endParaRPr sz="1300" u="sng">
              <a:solidFill>
                <a:schemeClr val="hlink"/>
              </a:solidFill>
            </a:endParaRPr>
          </a:p>
          <a:p>
            <a:pPr indent="-323850" lvl="0" marL="457200" rtl="0" algn="l">
              <a:spcBef>
                <a:spcPts val="0"/>
              </a:spcBef>
              <a:spcAft>
                <a:spcPts val="0"/>
              </a:spcAft>
              <a:buClr>
                <a:schemeClr val="accent6"/>
              </a:buClr>
              <a:buSzPts val="1500"/>
              <a:buChar char="●"/>
            </a:pPr>
            <a:r>
              <a:rPr b="1" lang="en-US" sz="1300">
                <a:solidFill>
                  <a:schemeClr val="accent6"/>
                </a:solidFill>
              </a:rPr>
              <a:t>Review any code that is generated by Databricks Assistant before executing it</a:t>
            </a:r>
            <a:r>
              <a:rPr lang="en-US" sz="1300">
                <a:solidFill>
                  <a:schemeClr val="accent6"/>
                </a:solidFill>
              </a:rPr>
              <a:t>: Databricks Assistant, like any generative AI tool, can and will make mistakes. If you get responses that don't look right, or are syntactically incorrect, use the thumbs-down icon to send feedback. Databricks Assistant is constantly learning and improving to return better results.</a:t>
            </a:r>
            <a:br>
              <a:rPr lang="en-US" sz="1300">
                <a:solidFill>
                  <a:schemeClr val="accent6"/>
                </a:solidFill>
              </a:rPr>
            </a:br>
            <a:endParaRPr sz="1300" u="sng">
              <a:solidFill>
                <a:schemeClr val="hlink"/>
              </a:solidFill>
            </a:endParaRPr>
          </a:p>
          <a:p>
            <a:pPr indent="-323850" lvl="0" marL="457200" rtl="0" algn="l">
              <a:spcBef>
                <a:spcPts val="0"/>
              </a:spcBef>
              <a:spcAft>
                <a:spcPts val="0"/>
              </a:spcAft>
              <a:buClr>
                <a:schemeClr val="accent6"/>
              </a:buClr>
              <a:buSzPts val="1500"/>
              <a:buChar char="●"/>
            </a:pPr>
            <a:r>
              <a:rPr b="1" lang="en-US" sz="1300">
                <a:solidFill>
                  <a:schemeClr val="accent6"/>
                </a:solidFill>
              </a:rPr>
              <a:t>Use the Assistant’s chat history to iteratively clean, explore, filter, and slice DataFrames in the Assistant pane</a:t>
            </a:r>
            <a:r>
              <a:rPr lang="en-US" sz="1300">
                <a:solidFill>
                  <a:schemeClr val="accent6"/>
                </a:solidFill>
              </a:rPr>
              <a:t>: You can also edit the code that Databricks Assistant generates directly in the Assistant chat box before moving the code to the notebook.</a:t>
            </a:r>
            <a:endParaRPr sz="1300">
              <a:solidFill>
                <a:schemeClr val="accent6"/>
              </a:solidFill>
            </a:endParaRPr>
          </a:p>
          <a:p>
            <a:pPr indent="0" lvl="0" marL="457200" rtl="0" algn="l">
              <a:spcBef>
                <a:spcPts val="0"/>
              </a:spcBef>
              <a:spcAft>
                <a:spcPts val="0"/>
              </a:spcAft>
              <a:buNone/>
            </a:pPr>
            <a:r>
              <a:t/>
            </a:r>
            <a:endParaRPr sz="1300" u="sng">
              <a:solidFill>
                <a:schemeClr val="hlink"/>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Using Databricks from IDEs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770e6e974f_0_996"/>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Apache Spark 3.4: Spark Connect</a:t>
            </a:r>
            <a:endParaRPr/>
          </a:p>
        </p:txBody>
      </p:sp>
      <p:sp>
        <p:nvSpPr>
          <p:cNvPr id="785" name="Google Shape;785;g2770e6e974f_0_996"/>
          <p:cNvSpPr txBox="1"/>
          <p:nvPr>
            <p:ph idx="4294967295" type="subTitle"/>
          </p:nvPr>
        </p:nvSpPr>
        <p:spPr>
          <a:xfrm>
            <a:off x="761999" y="1202425"/>
            <a:ext cx="9246900" cy="77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solidFill>
                  <a:srgbClr val="85DDB5"/>
                </a:solidFill>
                <a:latin typeface="DM Sans Medium"/>
                <a:ea typeface="DM Sans Medium"/>
                <a:cs typeface="DM Sans Medium"/>
                <a:sym typeface="DM Sans Medium"/>
              </a:rPr>
              <a:t>Spark Connect thin Client API based on DataFrame API</a:t>
            </a:r>
            <a:endParaRPr>
              <a:solidFill>
                <a:srgbClr val="85DDB5"/>
              </a:solidFill>
              <a:latin typeface="DM Sans Medium"/>
              <a:ea typeface="DM Sans Medium"/>
              <a:cs typeface="DM Sans Medium"/>
              <a:sym typeface="DM Sans Medium"/>
            </a:endParaRPr>
          </a:p>
          <a:p>
            <a:pPr indent="0" lvl="0" marL="0" marR="0" rtl="0" algn="l">
              <a:lnSpc>
                <a:spcPct val="90000"/>
              </a:lnSpc>
              <a:spcBef>
                <a:spcPts val="1100"/>
              </a:spcBef>
              <a:spcAft>
                <a:spcPts val="0"/>
              </a:spcAft>
              <a:buClr>
                <a:schemeClr val="accent1"/>
              </a:buClr>
              <a:buSzPts val="2400"/>
              <a:buFont typeface="DM Sans"/>
              <a:buNone/>
            </a:pPr>
            <a:r>
              <a:t/>
            </a:r>
            <a:endParaRPr>
              <a:solidFill>
                <a:schemeClr val="accent5"/>
              </a:solidFill>
              <a:latin typeface="DM Mono"/>
              <a:ea typeface="DM Mono"/>
              <a:cs typeface="DM Mono"/>
              <a:sym typeface="DM Mono"/>
            </a:endParaRPr>
          </a:p>
          <a:p>
            <a:pPr indent="0" lvl="0" marL="0" marR="0" rtl="0" algn="l">
              <a:lnSpc>
                <a:spcPct val="90000"/>
              </a:lnSpc>
              <a:spcBef>
                <a:spcPts val="1100"/>
              </a:spcBef>
              <a:spcAft>
                <a:spcPts val="0"/>
              </a:spcAft>
              <a:buClr>
                <a:schemeClr val="accent1"/>
              </a:buClr>
              <a:buSzPts val="2400"/>
              <a:buFont typeface="DM Sans"/>
              <a:buNone/>
            </a:pPr>
            <a:r>
              <a:t/>
            </a:r>
            <a:endParaRPr b="1" i="0" sz="2400" u="none" cap="none" strike="noStrike">
              <a:solidFill>
                <a:schemeClr val="accent5"/>
              </a:solidFill>
              <a:latin typeface="DM Sans"/>
              <a:ea typeface="DM Sans"/>
              <a:cs typeface="DM Sans"/>
              <a:sym typeface="DM Sans"/>
            </a:endParaRPr>
          </a:p>
        </p:txBody>
      </p:sp>
      <p:sp>
        <p:nvSpPr>
          <p:cNvPr id="786" name="Google Shape;786;g2770e6e974f_0_996"/>
          <p:cNvSpPr/>
          <p:nvPr/>
        </p:nvSpPr>
        <p:spPr>
          <a:xfrm rot="-5400000">
            <a:off x="4191804" y="3783575"/>
            <a:ext cx="3777600" cy="612000"/>
          </a:xfrm>
          <a:prstGeom prst="rect">
            <a:avLst/>
          </a:prstGeom>
          <a:solidFill>
            <a:schemeClr val="dk1"/>
          </a:solidFill>
          <a:ln cap="flat" cmpd="sng" w="9525">
            <a:solidFill>
              <a:schemeClr val="accent4"/>
            </a:solidFill>
            <a:prstDash val="solid"/>
            <a:round/>
            <a:headEnd len="sm" w="sm" type="none"/>
            <a:tailEnd len="sm" w="sm" type="none"/>
          </a:ln>
          <a:effectLst>
            <a:outerShdw blurRad="271463" rotWithShape="0" algn="bl" dir="5400000" dist="19050">
              <a:schemeClr val="accent4">
                <a:alpha val="81570"/>
              </a:schemeClr>
            </a:outerShdw>
          </a:effectLst>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lang="en-US" sz="1900">
                <a:solidFill>
                  <a:srgbClr val="8FDDEF"/>
                </a:solidFill>
                <a:latin typeface="DM Sans Medium"/>
                <a:ea typeface="DM Sans Medium"/>
                <a:cs typeface="DM Sans Medium"/>
                <a:sym typeface="DM Sans Medium"/>
              </a:rPr>
              <a:t>Spark Connect </a:t>
            </a:r>
            <a:r>
              <a:rPr b="0" i="0" lang="en-US" sz="1900" u="none" cap="none" strike="noStrike">
                <a:solidFill>
                  <a:srgbClr val="8FDDEF"/>
                </a:solidFill>
                <a:latin typeface="DM Sans Medium"/>
                <a:ea typeface="DM Sans Medium"/>
                <a:cs typeface="DM Sans Medium"/>
                <a:sym typeface="DM Sans Medium"/>
              </a:rPr>
              <a:t>Client API</a:t>
            </a:r>
            <a:endParaRPr b="0" i="0" sz="1900" u="none" cap="none" strike="noStrike">
              <a:solidFill>
                <a:srgbClr val="8FDDEF"/>
              </a:solidFill>
              <a:latin typeface="DM Sans Medium"/>
              <a:ea typeface="DM Sans Medium"/>
              <a:cs typeface="DM Sans Medium"/>
              <a:sym typeface="DM Sans Medium"/>
            </a:endParaRPr>
          </a:p>
        </p:txBody>
      </p:sp>
      <p:cxnSp>
        <p:nvCxnSpPr>
          <p:cNvPr id="787" name="Google Shape;787;g2770e6e974f_0_996"/>
          <p:cNvCxnSpPr/>
          <p:nvPr/>
        </p:nvCxnSpPr>
        <p:spPr>
          <a:xfrm flipH="1" rot="10800000">
            <a:off x="4209920" y="5209025"/>
            <a:ext cx="1116000" cy="374400"/>
          </a:xfrm>
          <a:prstGeom prst="straightConnector1">
            <a:avLst/>
          </a:prstGeom>
          <a:noFill/>
          <a:ln cap="flat" cmpd="sng" w="19050">
            <a:solidFill>
              <a:srgbClr val="9E9E9E"/>
            </a:solidFill>
            <a:prstDash val="solid"/>
            <a:round/>
            <a:headEnd len="sm" w="sm" type="none"/>
            <a:tailEnd len="med" w="med" type="triangle"/>
          </a:ln>
        </p:spPr>
      </p:cxnSp>
      <p:cxnSp>
        <p:nvCxnSpPr>
          <p:cNvPr id="788" name="Google Shape;788;g2770e6e974f_0_996"/>
          <p:cNvCxnSpPr/>
          <p:nvPr/>
        </p:nvCxnSpPr>
        <p:spPr>
          <a:xfrm>
            <a:off x="4233949" y="4228996"/>
            <a:ext cx="1092000" cy="2700"/>
          </a:xfrm>
          <a:prstGeom prst="straightConnector1">
            <a:avLst/>
          </a:prstGeom>
          <a:noFill/>
          <a:ln cap="flat" cmpd="sng" w="19050">
            <a:solidFill>
              <a:srgbClr val="9E9E9E"/>
            </a:solidFill>
            <a:prstDash val="solid"/>
            <a:round/>
            <a:headEnd len="sm" w="sm" type="none"/>
            <a:tailEnd len="med" w="med" type="triangle"/>
          </a:ln>
        </p:spPr>
      </p:cxnSp>
      <p:cxnSp>
        <p:nvCxnSpPr>
          <p:cNvPr id="789" name="Google Shape;789;g2770e6e974f_0_996"/>
          <p:cNvCxnSpPr/>
          <p:nvPr/>
        </p:nvCxnSpPr>
        <p:spPr>
          <a:xfrm>
            <a:off x="4306032" y="3011700"/>
            <a:ext cx="1020000" cy="257100"/>
          </a:xfrm>
          <a:prstGeom prst="straightConnector1">
            <a:avLst/>
          </a:prstGeom>
          <a:noFill/>
          <a:ln cap="flat" cmpd="sng" w="19050">
            <a:solidFill>
              <a:srgbClr val="9E9E9E"/>
            </a:solidFill>
            <a:prstDash val="solid"/>
            <a:round/>
            <a:headEnd len="sm" w="sm" type="none"/>
            <a:tailEnd len="med" w="med" type="triangle"/>
          </a:ln>
        </p:spPr>
      </p:cxnSp>
      <p:cxnSp>
        <p:nvCxnSpPr>
          <p:cNvPr id="790" name="Google Shape;790;g2770e6e974f_0_996"/>
          <p:cNvCxnSpPr/>
          <p:nvPr/>
        </p:nvCxnSpPr>
        <p:spPr>
          <a:xfrm>
            <a:off x="6756204" y="4229000"/>
            <a:ext cx="781800" cy="2700"/>
          </a:xfrm>
          <a:prstGeom prst="straightConnector1">
            <a:avLst/>
          </a:prstGeom>
          <a:noFill/>
          <a:ln cap="flat" cmpd="sng" w="19050">
            <a:solidFill>
              <a:schemeClr val="accent3"/>
            </a:solidFill>
            <a:prstDash val="solid"/>
            <a:round/>
            <a:headEnd len="sm" w="sm" type="none"/>
            <a:tailEnd len="med" w="med" type="triangle"/>
          </a:ln>
        </p:spPr>
      </p:cxnSp>
      <p:grpSp>
        <p:nvGrpSpPr>
          <p:cNvPr id="791" name="Google Shape;791;g2770e6e974f_0_996"/>
          <p:cNvGrpSpPr/>
          <p:nvPr/>
        </p:nvGrpSpPr>
        <p:grpSpPr>
          <a:xfrm>
            <a:off x="7907947" y="2297175"/>
            <a:ext cx="3749625" cy="3216900"/>
            <a:chOff x="7905575" y="2297175"/>
            <a:chExt cx="3748500" cy="3216900"/>
          </a:xfrm>
        </p:grpSpPr>
        <p:sp>
          <p:nvSpPr>
            <p:cNvPr id="792" name="Google Shape;792;g2770e6e974f_0_996"/>
            <p:cNvSpPr/>
            <p:nvPr/>
          </p:nvSpPr>
          <p:spPr>
            <a:xfrm>
              <a:off x="7905575" y="2297175"/>
              <a:ext cx="3748500" cy="3216900"/>
            </a:xfrm>
            <a:prstGeom prst="roundRect">
              <a:avLst>
                <a:gd fmla="val 1650" name="adj"/>
              </a:avLst>
            </a:prstGeom>
            <a:solidFill>
              <a:srgbClr val="10121E"/>
            </a:solidFill>
            <a:ln cap="flat" cmpd="sng" w="9525">
              <a:solidFill>
                <a:srgbClr val="EDEEF1"/>
              </a:solidFill>
              <a:prstDash val="solid"/>
              <a:round/>
              <a:headEnd len="sm" w="sm" type="none"/>
              <a:tailEnd len="sm" w="sm" type="none"/>
            </a:ln>
            <a:effectLst>
              <a:outerShdw blurRad="571500" rotWithShape="0" algn="bl" dir="5400000" dist="95250">
                <a:srgbClr val="85DDB5">
                  <a:alpha val="40000"/>
                </a:srgbClr>
              </a:outerShdw>
            </a:effectLst>
          </p:spPr>
          <p:txBody>
            <a:bodyPr anchorCtr="0" anchor="t" bIns="68575" lIns="68575" spcFirstLastPara="1" rIns="68575" wrap="square" tIns="155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EDEEF1"/>
                  </a:solidFill>
                  <a:latin typeface="DM Sans"/>
                  <a:ea typeface="DM Sans"/>
                  <a:cs typeface="DM Sans"/>
                  <a:sym typeface="DM Sans"/>
                </a:rPr>
                <a:t>Spark’s Driver</a:t>
              </a:r>
              <a:endParaRPr b="1" i="0" sz="1600" u="none" cap="none" strike="noStrike">
                <a:solidFill>
                  <a:srgbClr val="EDEEF1"/>
                </a:solidFill>
                <a:latin typeface="DM Sans"/>
                <a:ea typeface="DM Sans"/>
                <a:cs typeface="DM Sans"/>
                <a:sym typeface="DM Sans"/>
              </a:endParaRPr>
            </a:p>
          </p:txBody>
        </p:sp>
        <p:sp>
          <p:nvSpPr>
            <p:cNvPr id="793" name="Google Shape;793;g2770e6e974f_0_996"/>
            <p:cNvSpPr/>
            <p:nvPr/>
          </p:nvSpPr>
          <p:spPr>
            <a:xfrm>
              <a:off x="8147535" y="2903152"/>
              <a:ext cx="3264900" cy="385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EDEEF1"/>
                  </a:solidFill>
                  <a:latin typeface="DM Sans Medium"/>
                  <a:ea typeface="DM Sans Medium"/>
                  <a:cs typeface="DM Sans Medium"/>
                  <a:sym typeface="DM Sans Medium"/>
                </a:rPr>
                <a:t>Multi-tenant Application Gateway</a:t>
              </a:r>
              <a:endParaRPr b="0" i="0" sz="1300" u="none" cap="none" strike="noStrike">
                <a:solidFill>
                  <a:srgbClr val="EDEEF1"/>
                </a:solidFill>
                <a:latin typeface="DM Sans Medium"/>
                <a:ea typeface="DM Sans Medium"/>
                <a:cs typeface="DM Sans Medium"/>
                <a:sym typeface="DM Sans Medium"/>
              </a:endParaRPr>
            </a:p>
          </p:txBody>
        </p:sp>
        <p:sp>
          <p:nvSpPr>
            <p:cNvPr id="794" name="Google Shape;794;g2770e6e974f_0_996"/>
            <p:cNvSpPr/>
            <p:nvPr/>
          </p:nvSpPr>
          <p:spPr>
            <a:xfrm>
              <a:off x="8147510" y="3391538"/>
              <a:ext cx="3264900" cy="3852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10121E"/>
                  </a:solidFill>
                  <a:latin typeface="DM Sans Medium"/>
                  <a:ea typeface="DM Sans Medium"/>
                  <a:cs typeface="DM Sans Medium"/>
                  <a:sym typeface="DM Sans Medium"/>
                </a:rPr>
                <a:t>Analyzer</a:t>
              </a:r>
              <a:endParaRPr b="0" i="0" sz="1300" u="none" cap="none" strike="noStrike">
                <a:solidFill>
                  <a:srgbClr val="10121E"/>
                </a:solidFill>
                <a:latin typeface="DM Sans Medium"/>
                <a:ea typeface="DM Sans Medium"/>
                <a:cs typeface="DM Sans Medium"/>
                <a:sym typeface="DM Sans Medium"/>
              </a:endParaRPr>
            </a:p>
          </p:txBody>
        </p:sp>
        <p:sp>
          <p:nvSpPr>
            <p:cNvPr id="795" name="Google Shape;795;g2770e6e974f_0_996"/>
            <p:cNvSpPr/>
            <p:nvPr/>
          </p:nvSpPr>
          <p:spPr>
            <a:xfrm>
              <a:off x="8147535" y="3879925"/>
              <a:ext cx="3264900" cy="38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10121E"/>
                  </a:solidFill>
                  <a:latin typeface="DM Sans Medium"/>
                  <a:ea typeface="DM Sans Medium"/>
                  <a:cs typeface="DM Sans Medium"/>
                  <a:sym typeface="DM Sans Medium"/>
                </a:rPr>
                <a:t>Optimizer</a:t>
              </a:r>
              <a:endParaRPr b="0" i="0" sz="1300" u="none" cap="none" strike="noStrike">
                <a:solidFill>
                  <a:srgbClr val="10121E"/>
                </a:solidFill>
                <a:latin typeface="DM Sans Medium"/>
                <a:ea typeface="DM Sans Medium"/>
                <a:cs typeface="DM Sans Medium"/>
                <a:sym typeface="DM Sans Medium"/>
              </a:endParaRPr>
            </a:p>
          </p:txBody>
        </p:sp>
        <p:sp>
          <p:nvSpPr>
            <p:cNvPr id="796" name="Google Shape;796;g2770e6e974f_0_996"/>
            <p:cNvSpPr/>
            <p:nvPr/>
          </p:nvSpPr>
          <p:spPr>
            <a:xfrm>
              <a:off x="8147535" y="4368312"/>
              <a:ext cx="3264900" cy="38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10121E"/>
                  </a:solidFill>
                  <a:latin typeface="DM Sans Medium"/>
                  <a:ea typeface="DM Sans Medium"/>
                  <a:cs typeface="DM Sans Medium"/>
                  <a:sym typeface="DM Sans Medium"/>
                </a:rPr>
                <a:t>Scheduler</a:t>
              </a:r>
              <a:endParaRPr b="0" i="0" sz="1300" u="none" cap="none" strike="noStrike">
                <a:solidFill>
                  <a:srgbClr val="10121E"/>
                </a:solidFill>
                <a:latin typeface="DM Sans Medium"/>
                <a:ea typeface="DM Sans Medium"/>
                <a:cs typeface="DM Sans Medium"/>
                <a:sym typeface="DM Sans Medium"/>
              </a:endParaRPr>
            </a:p>
          </p:txBody>
        </p:sp>
        <p:sp>
          <p:nvSpPr>
            <p:cNvPr id="797" name="Google Shape;797;g2770e6e974f_0_996"/>
            <p:cNvSpPr/>
            <p:nvPr/>
          </p:nvSpPr>
          <p:spPr>
            <a:xfrm>
              <a:off x="8147535" y="4856699"/>
              <a:ext cx="3264900" cy="38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10121E"/>
                  </a:solidFill>
                  <a:latin typeface="DM Sans Medium"/>
                  <a:ea typeface="DM Sans Medium"/>
                  <a:cs typeface="DM Sans Medium"/>
                  <a:sym typeface="DM Sans Medium"/>
                </a:rPr>
                <a:t>Distributed Execution Engine</a:t>
              </a:r>
              <a:endParaRPr b="0" i="0" sz="1300" u="none" cap="none" strike="noStrike">
                <a:solidFill>
                  <a:srgbClr val="10121E"/>
                </a:solidFill>
                <a:latin typeface="DM Sans Medium"/>
                <a:ea typeface="DM Sans Medium"/>
                <a:cs typeface="DM Sans Medium"/>
                <a:sym typeface="DM Sans Medium"/>
              </a:endParaRPr>
            </a:p>
          </p:txBody>
        </p:sp>
      </p:grpSp>
      <p:sp>
        <p:nvSpPr>
          <p:cNvPr id="798" name="Google Shape;798;g2770e6e974f_0_996"/>
          <p:cNvSpPr/>
          <p:nvPr/>
        </p:nvSpPr>
        <p:spPr>
          <a:xfrm>
            <a:off x="764999" y="2195150"/>
            <a:ext cx="3031800" cy="12006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770e6e974f_0_996"/>
          <p:cNvSpPr/>
          <p:nvPr/>
        </p:nvSpPr>
        <p:spPr>
          <a:xfrm>
            <a:off x="764999" y="3501125"/>
            <a:ext cx="3031800" cy="12006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770e6e974f_0_996"/>
          <p:cNvSpPr/>
          <p:nvPr/>
        </p:nvSpPr>
        <p:spPr>
          <a:xfrm>
            <a:off x="764999" y="4819175"/>
            <a:ext cx="3031800" cy="12006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1" name="Google Shape;801;g2770e6e974f_0_996"/>
          <p:cNvPicPr preferRelativeResize="0"/>
          <p:nvPr/>
        </p:nvPicPr>
        <p:blipFill rotWithShape="1">
          <a:blip r:embed="rId3">
            <a:alphaModFix/>
          </a:blip>
          <a:srcRect b="0" l="0" r="0" t="0"/>
          <a:stretch/>
        </p:blipFill>
        <p:spPr>
          <a:xfrm>
            <a:off x="1730755" y="3964594"/>
            <a:ext cx="498614" cy="583500"/>
          </a:xfrm>
          <a:prstGeom prst="rect">
            <a:avLst/>
          </a:prstGeom>
          <a:noFill/>
          <a:ln>
            <a:noFill/>
          </a:ln>
        </p:spPr>
      </p:pic>
      <p:sp>
        <p:nvSpPr>
          <p:cNvPr id="802" name="Google Shape;802;g2770e6e974f_0_996"/>
          <p:cNvSpPr txBox="1"/>
          <p:nvPr/>
        </p:nvSpPr>
        <p:spPr>
          <a:xfrm>
            <a:off x="1365295" y="2201321"/>
            <a:ext cx="1831200" cy="4617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DM Sans Medium"/>
                <a:ea typeface="DM Sans Medium"/>
                <a:cs typeface="DM Sans Medium"/>
                <a:sym typeface="DM Sans Medium"/>
              </a:rPr>
              <a:t>Applications</a:t>
            </a:r>
            <a:endParaRPr b="0" i="0" sz="1400" u="none" cap="none" strike="noStrike">
              <a:solidFill>
                <a:srgbClr val="FFFFFF"/>
              </a:solidFill>
              <a:latin typeface="DM Sans Medium"/>
              <a:ea typeface="DM Sans Medium"/>
              <a:cs typeface="DM Sans Medium"/>
              <a:sym typeface="DM Sans Medium"/>
            </a:endParaRPr>
          </a:p>
        </p:txBody>
      </p:sp>
      <p:sp>
        <p:nvSpPr>
          <p:cNvPr id="803" name="Google Shape;803;g2770e6e974f_0_996"/>
          <p:cNvSpPr txBox="1"/>
          <p:nvPr/>
        </p:nvSpPr>
        <p:spPr>
          <a:xfrm>
            <a:off x="1184723" y="3530838"/>
            <a:ext cx="2192400" cy="4617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DM Sans Medium"/>
                <a:ea typeface="DM Sans Medium"/>
                <a:cs typeface="DM Sans Medium"/>
                <a:sym typeface="DM Sans Medium"/>
              </a:rPr>
              <a:t>IDEs / Notebooks</a:t>
            </a:r>
            <a:endParaRPr b="0" i="0" sz="1400" u="none" cap="none" strike="noStrike">
              <a:solidFill>
                <a:srgbClr val="FFFFFF"/>
              </a:solidFill>
              <a:latin typeface="DM Sans Medium"/>
              <a:ea typeface="DM Sans Medium"/>
              <a:cs typeface="DM Sans Medium"/>
              <a:sym typeface="DM Sans Medium"/>
            </a:endParaRPr>
          </a:p>
        </p:txBody>
      </p:sp>
      <p:sp>
        <p:nvSpPr>
          <p:cNvPr id="804" name="Google Shape;804;g2770e6e974f_0_996"/>
          <p:cNvSpPr txBox="1"/>
          <p:nvPr/>
        </p:nvSpPr>
        <p:spPr>
          <a:xfrm>
            <a:off x="785780" y="4807092"/>
            <a:ext cx="2990100" cy="4617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DM Sans Medium"/>
                <a:ea typeface="DM Sans Medium"/>
                <a:cs typeface="DM Sans Medium"/>
                <a:sym typeface="DM Sans Medium"/>
              </a:rPr>
              <a:t>Programming Languages / SDKs</a:t>
            </a:r>
            <a:endParaRPr b="0" i="0" sz="1400" u="none" cap="none" strike="noStrike">
              <a:solidFill>
                <a:srgbClr val="FFFFFF"/>
              </a:solidFill>
              <a:latin typeface="DM Sans Medium"/>
              <a:ea typeface="DM Sans Medium"/>
              <a:cs typeface="DM Sans Medium"/>
              <a:sym typeface="DM Sans Medium"/>
            </a:endParaRPr>
          </a:p>
        </p:txBody>
      </p:sp>
      <p:pic>
        <p:nvPicPr>
          <p:cNvPr id="805" name="Google Shape;805;g2770e6e974f_0_996"/>
          <p:cNvPicPr preferRelativeResize="0"/>
          <p:nvPr/>
        </p:nvPicPr>
        <p:blipFill rotWithShape="1">
          <a:blip r:embed="rId4">
            <a:alphaModFix/>
          </a:blip>
          <a:srcRect b="0" l="0" r="0" t="0"/>
          <a:stretch/>
        </p:blipFill>
        <p:spPr>
          <a:xfrm>
            <a:off x="2439115" y="3973828"/>
            <a:ext cx="564895" cy="564884"/>
          </a:xfrm>
          <a:prstGeom prst="rect">
            <a:avLst/>
          </a:prstGeom>
          <a:noFill/>
          <a:ln>
            <a:noFill/>
          </a:ln>
        </p:spPr>
      </p:pic>
      <p:sp>
        <p:nvSpPr>
          <p:cNvPr id="806" name="Google Shape;806;g2770e6e974f_0_996"/>
          <p:cNvSpPr/>
          <p:nvPr/>
        </p:nvSpPr>
        <p:spPr>
          <a:xfrm>
            <a:off x="1212941" y="2738613"/>
            <a:ext cx="2136000" cy="461700"/>
          </a:xfrm>
          <a:prstGeom prst="roundRect">
            <a:avLst>
              <a:gd fmla="val 16667" name="adj"/>
            </a:avLst>
          </a:prstGeom>
          <a:solidFill>
            <a:srgbClr val="00B6E0">
              <a:alpha val="415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DM Sans"/>
                <a:ea typeface="DM Sans"/>
                <a:cs typeface="DM Sans"/>
                <a:sym typeface="DM Sans"/>
              </a:rPr>
              <a:t>Modern data application</a:t>
            </a:r>
            <a:endParaRPr b="0" i="0" sz="1200" u="none" cap="none" strike="noStrike">
              <a:solidFill>
                <a:srgbClr val="FFFFFF"/>
              </a:solidFill>
              <a:latin typeface="Arial"/>
              <a:ea typeface="Arial"/>
              <a:cs typeface="Arial"/>
              <a:sym typeface="Arial"/>
            </a:endParaRPr>
          </a:p>
        </p:txBody>
      </p:sp>
      <p:grpSp>
        <p:nvGrpSpPr>
          <p:cNvPr id="807" name="Google Shape;807;g2770e6e974f_0_996"/>
          <p:cNvGrpSpPr/>
          <p:nvPr/>
        </p:nvGrpSpPr>
        <p:grpSpPr>
          <a:xfrm>
            <a:off x="1119783" y="5233744"/>
            <a:ext cx="2200745" cy="693760"/>
            <a:chOff x="582467" y="5538544"/>
            <a:chExt cx="2200745" cy="693760"/>
          </a:xfrm>
        </p:grpSpPr>
        <p:pic>
          <p:nvPicPr>
            <p:cNvPr id="808" name="Google Shape;808;g2770e6e974f_0_996"/>
            <p:cNvPicPr preferRelativeResize="0"/>
            <p:nvPr/>
          </p:nvPicPr>
          <p:blipFill rotWithShape="1">
            <a:blip r:embed="rId5">
              <a:alphaModFix/>
            </a:blip>
            <a:srcRect b="0" l="0" r="0" t="0"/>
            <a:stretch/>
          </p:blipFill>
          <p:spPr>
            <a:xfrm>
              <a:off x="582467" y="5538544"/>
              <a:ext cx="693760" cy="693760"/>
            </a:xfrm>
            <a:prstGeom prst="rect">
              <a:avLst/>
            </a:prstGeom>
            <a:noFill/>
            <a:ln>
              <a:noFill/>
            </a:ln>
          </p:spPr>
        </p:pic>
        <p:pic>
          <p:nvPicPr>
            <p:cNvPr id="809" name="Google Shape;809;g2770e6e974f_0_996"/>
            <p:cNvPicPr preferRelativeResize="0"/>
            <p:nvPr/>
          </p:nvPicPr>
          <p:blipFill rotWithShape="1">
            <a:blip r:embed="rId6">
              <a:alphaModFix/>
            </a:blip>
            <a:srcRect b="0" l="0" r="0" t="0"/>
            <a:stretch/>
          </p:blipFill>
          <p:spPr>
            <a:xfrm>
              <a:off x="2304507" y="5673907"/>
              <a:ext cx="478705" cy="478705"/>
            </a:xfrm>
            <a:prstGeom prst="rect">
              <a:avLst/>
            </a:prstGeom>
            <a:noFill/>
            <a:ln>
              <a:noFill/>
            </a:ln>
          </p:spPr>
        </p:pic>
        <p:pic>
          <p:nvPicPr>
            <p:cNvPr id="810" name="Google Shape;810;g2770e6e974f_0_996"/>
            <p:cNvPicPr preferRelativeResize="0"/>
            <p:nvPr/>
          </p:nvPicPr>
          <p:blipFill rotWithShape="1">
            <a:blip r:embed="rId7">
              <a:alphaModFix/>
            </a:blip>
            <a:srcRect b="0" l="0" r="0" t="0"/>
            <a:stretch/>
          </p:blipFill>
          <p:spPr>
            <a:xfrm>
              <a:off x="1463150" y="5665150"/>
              <a:ext cx="592826" cy="45936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2770e6e974f_0_1026"/>
          <p:cNvSpPr/>
          <p:nvPr/>
        </p:nvSpPr>
        <p:spPr>
          <a:xfrm>
            <a:off x="761998" y="4606925"/>
            <a:ext cx="10609800" cy="1535400"/>
          </a:xfrm>
          <a:prstGeom prst="roundRect">
            <a:avLst>
              <a:gd fmla="val 1650" name="adj"/>
            </a:avLst>
          </a:prstGeom>
          <a:solidFill>
            <a:srgbClr val="10121E"/>
          </a:solidFill>
          <a:ln cap="flat" cmpd="sng" w="9525">
            <a:solidFill>
              <a:srgbClr val="EDEEF1"/>
            </a:solidFill>
            <a:prstDash val="solid"/>
            <a:round/>
            <a:headEnd len="sm" w="sm" type="none"/>
            <a:tailEnd len="sm" w="sm" type="none"/>
          </a:ln>
          <a:effectLst>
            <a:outerShdw blurRad="571500" rotWithShape="0" algn="bl" dir="5400000" dist="95250">
              <a:srgbClr val="85DDB5">
                <a:alpha val="40000"/>
              </a:srgbClr>
            </a:outerShdw>
          </a:effectLst>
        </p:spPr>
        <p:txBody>
          <a:bodyPr anchorCtr="0" anchor="t" bIns="68575" lIns="68575" spcFirstLastPara="1" rIns="68575" wrap="square" tIns="155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EDEEF1"/>
                </a:solidFill>
                <a:latin typeface="DM Sans Medium"/>
                <a:ea typeface="DM Sans Medium"/>
                <a:cs typeface="DM Sans Medium"/>
                <a:sym typeface="DM Sans Medium"/>
              </a:rPr>
              <a:t>Spark Server</a:t>
            </a:r>
            <a:endParaRPr b="0" i="0" sz="1700" u="none" cap="none" strike="noStrike">
              <a:solidFill>
                <a:srgbClr val="EDEEF1"/>
              </a:solidFill>
              <a:latin typeface="DM Sans Medium"/>
              <a:ea typeface="DM Sans Medium"/>
              <a:cs typeface="DM Sans Medium"/>
              <a:sym typeface="DM Sans Medium"/>
            </a:endParaRPr>
          </a:p>
        </p:txBody>
      </p:sp>
      <p:sp>
        <p:nvSpPr>
          <p:cNvPr id="816" name="Google Shape;816;g2770e6e974f_0_1026"/>
          <p:cNvSpPr/>
          <p:nvPr/>
        </p:nvSpPr>
        <p:spPr>
          <a:xfrm>
            <a:off x="761998" y="544150"/>
            <a:ext cx="10609800" cy="2736900"/>
          </a:xfrm>
          <a:prstGeom prst="roundRect">
            <a:avLst>
              <a:gd fmla="val 1650" name="adj"/>
            </a:avLst>
          </a:prstGeom>
          <a:solidFill>
            <a:srgbClr val="10121E"/>
          </a:solidFill>
          <a:ln cap="flat" cmpd="sng" w="9525">
            <a:solidFill>
              <a:srgbClr val="EDEEF1"/>
            </a:solidFill>
            <a:prstDash val="solid"/>
            <a:round/>
            <a:headEnd len="sm" w="sm" type="none"/>
            <a:tailEnd len="sm" w="sm" type="none"/>
          </a:ln>
          <a:effectLst>
            <a:outerShdw blurRad="571500" rotWithShape="0" algn="bl" dir="5400000" dist="95250">
              <a:srgbClr val="85DDB5">
                <a:alpha val="40000"/>
              </a:srgbClr>
            </a:outerShdw>
          </a:effectLst>
        </p:spPr>
        <p:txBody>
          <a:bodyPr anchorCtr="0" anchor="t" bIns="68575" lIns="68575" spcFirstLastPara="1" rIns="68575" wrap="square" tIns="155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EDEEF1"/>
                </a:solidFill>
                <a:latin typeface="DM Sans Medium"/>
                <a:ea typeface="DM Sans Medium"/>
                <a:cs typeface="DM Sans Medium"/>
                <a:sym typeface="DM Sans Medium"/>
              </a:rPr>
              <a:t>Client</a:t>
            </a:r>
            <a:endParaRPr b="0" i="0" sz="1800" u="none" cap="none" strike="noStrike">
              <a:solidFill>
                <a:srgbClr val="EDEEF1"/>
              </a:solidFill>
              <a:latin typeface="DM Sans Medium"/>
              <a:ea typeface="DM Sans Medium"/>
              <a:cs typeface="DM Sans Medium"/>
              <a:sym typeface="DM Sans Medium"/>
            </a:endParaRPr>
          </a:p>
        </p:txBody>
      </p:sp>
      <p:sp>
        <p:nvSpPr>
          <p:cNvPr id="817" name="Google Shape;817;g2770e6e974f_0_1026"/>
          <p:cNvSpPr/>
          <p:nvPr/>
        </p:nvSpPr>
        <p:spPr>
          <a:xfrm>
            <a:off x="903010" y="5250150"/>
            <a:ext cx="2493900" cy="677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Analyzer</a:t>
            </a:r>
            <a:endParaRPr b="0" i="0" sz="1500" u="none" cap="none" strike="noStrike">
              <a:solidFill>
                <a:srgbClr val="10121E"/>
              </a:solidFill>
              <a:latin typeface="DM Sans Medium"/>
              <a:ea typeface="DM Sans Medium"/>
              <a:cs typeface="DM Sans Medium"/>
              <a:sym typeface="DM Sans Medium"/>
            </a:endParaRPr>
          </a:p>
        </p:txBody>
      </p:sp>
      <p:sp>
        <p:nvSpPr>
          <p:cNvPr id="818" name="Google Shape;818;g2770e6e974f_0_1026"/>
          <p:cNvSpPr/>
          <p:nvPr/>
        </p:nvSpPr>
        <p:spPr>
          <a:xfrm>
            <a:off x="3509739" y="5250150"/>
            <a:ext cx="2493900" cy="67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Optimizer</a:t>
            </a:r>
            <a:endParaRPr b="0" i="0" sz="1500" u="none" cap="none" strike="noStrike">
              <a:solidFill>
                <a:srgbClr val="10121E"/>
              </a:solidFill>
              <a:latin typeface="DM Sans Medium"/>
              <a:ea typeface="DM Sans Medium"/>
              <a:cs typeface="DM Sans Medium"/>
              <a:sym typeface="DM Sans Medium"/>
            </a:endParaRPr>
          </a:p>
        </p:txBody>
      </p:sp>
      <p:sp>
        <p:nvSpPr>
          <p:cNvPr id="819" name="Google Shape;819;g2770e6e974f_0_1026"/>
          <p:cNvSpPr/>
          <p:nvPr/>
        </p:nvSpPr>
        <p:spPr>
          <a:xfrm>
            <a:off x="6116468" y="5250150"/>
            <a:ext cx="2493900" cy="67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Scheduler</a:t>
            </a:r>
            <a:endParaRPr b="0" i="0" sz="1500" u="none" cap="none" strike="noStrike">
              <a:solidFill>
                <a:srgbClr val="10121E"/>
              </a:solidFill>
              <a:latin typeface="DM Sans Medium"/>
              <a:ea typeface="DM Sans Medium"/>
              <a:cs typeface="DM Sans Medium"/>
              <a:sym typeface="DM Sans Medium"/>
            </a:endParaRPr>
          </a:p>
        </p:txBody>
      </p:sp>
      <p:sp>
        <p:nvSpPr>
          <p:cNvPr id="820" name="Google Shape;820;g2770e6e974f_0_1026"/>
          <p:cNvSpPr/>
          <p:nvPr/>
        </p:nvSpPr>
        <p:spPr>
          <a:xfrm>
            <a:off x="8723197" y="5250150"/>
            <a:ext cx="2493900" cy="67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Distributed</a:t>
            </a:r>
            <a:endParaRPr b="0" i="0" sz="1500" u="none" cap="none" strike="noStrike">
              <a:solidFill>
                <a:srgbClr val="10121E"/>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Execution Engine</a:t>
            </a:r>
            <a:endParaRPr b="0" i="0" sz="1500" u="none" cap="none" strike="noStrike">
              <a:solidFill>
                <a:srgbClr val="10121E"/>
              </a:solidFill>
              <a:latin typeface="DM Sans Medium"/>
              <a:ea typeface="DM Sans Medium"/>
              <a:cs typeface="DM Sans Medium"/>
              <a:sym typeface="DM Sans Medium"/>
            </a:endParaRPr>
          </a:p>
        </p:txBody>
      </p:sp>
      <p:sp>
        <p:nvSpPr>
          <p:cNvPr id="821" name="Google Shape;821;g2770e6e974f_0_1026"/>
          <p:cNvSpPr/>
          <p:nvPr/>
        </p:nvSpPr>
        <p:spPr>
          <a:xfrm>
            <a:off x="3584583" y="1111075"/>
            <a:ext cx="7845600" cy="5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spark.read.table(“logs”)</a:t>
            </a:r>
            <a:endParaRPr b="0" i="0" sz="1400" u="none" cap="none" strike="noStrike">
              <a:solidFill>
                <a:srgbClr val="5EDBF8"/>
              </a:solidFill>
              <a:latin typeface="DM Mono Medium"/>
              <a:ea typeface="DM Mono Medium"/>
              <a:cs typeface="DM Mono Medium"/>
              <a:sym typeface="DM Mono Medium"/>
            </a:endParaRPr>
          </a:p>
          <a:p>
            <a:pPr indent="4572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.select(“id”, extract_profile(“blob”).write.insertInto(“profiles”)</a:t>
            </a:r>
            <a:endParaRPr b="0" i="0" sz="1400" u="none" cap="none" strike="noStrike">
              <a:solidFill>
                <a:srgbClr val="5EDBF8"/>
              </a:solidFill>
              <a:latin typeface="DM Mono Medium"/>
              <a:ea typeface="DM Mono Medium"/>
              <a:cs typeface="DM Mono Medium"/>
              <a:sym typeface="DM Mono Medium"/>
            </a:endParaRPr>
          </a:p>
        </p:txBody>
      </p:sp>
      <p:sp>
        <p:nvSpPr>
          <p:cNvPr id="822" name="Google Shape;822;g2770e6e974f_0_1026"/>
          <p:cNvSpPr/>
          <p:nvPr/>
        </p:nvSpPr>
        <p:spPr>
          <a:xfrm>
            <a:off x="3584583" y="2115775"/>
            <a:ext cx="3579300" cy="88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InsertInto `profiles`</a:t>
            </a:r>
            <a:endParaRPr b="0" i="0" sz="1400" u="none" cap="none" strike="noStrike">
              <a:solidFill>
                <a:srgbClr val="5EDBF8"/>
              </a:solidFill>
              <a:latin typeface="DM Mono Medium"/>
              <a:ea typeface="DM Mono Medium"/>
              <a:cs typeface="DM Mono Medium"/>
              <a:sym typeface="DM Mono Medium"/>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 Project</a:t>
            </a:r>
            <a:endParaRPr b="0" i="0" sz="1400" u="none" cap="none" strike="noStrike">
              <a:solidFill>
                <a:srgbClr val="5EDBF8"/>
              </a:solidFill>
              <a:latin typeface="DM Mono Medium"/>
              <a:ea typeface="DM Mono Medium"/>
              <a:cs typeface="DM Mono Medium"/>
              <a:sym typeface="DM Mono Medium"/>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   +- UnresolvedTable `logs`</a:t>
            </a:r>
            <a:endParaRPr b="0" i="0" sz="1400" u="none" cap="none" strike="noStrike">
              <a:solidFill>
                <a:srgbClr val="5EDBF8"/>
              </a:solidFill>
              <a:latin typeface="DM Mono Medium"/>
              <a:ea typeface="DM Mono Medium"/>
              <a:cs typeface="DM Mono Medium"/>
              <a:sym typeface="DM Mono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EDBF8"/>
              </a:solidFill>
              <a:latin typeface="DM Mono Medium"/>
              <a:ea typeface="DM Mono Medium"/>
              <a:cs typeface="DM Mono Medium"/>
              <a:sym typeface="DM Mono Medium"/>
            </a:endParaRPr>
          </a:p>
        </p:txBody>
      </p:sp>
      <p:sp>
        <p:nvSpPr>
          <p:cNvPr id="823" name="Google Shape;823;g2770e6e974f_0_1026"/>
          <p:cNvSpPr txBox="1"/>
          <p:nvPr/>
        </p:nvSpPr>
        <p:spPr>
          <a:xfrm>
            <a:off x="1001061" y="1111075"/>
            <a:ext cx="1671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DM Sans"/>
                <a:ea typeface="DM Sans"/>
                <a:cs typeface="DM Sans"/>
                <a:sym typeface="DM Sans"/>
              </a:rPr>
              <a:t>DataFrame API</a:t>
            </a:r>
            <a:endParaRPr b="0" i="0" sz="1600" u="none" cap="none" strike="noStrike">
              <a:solidFill>
                <a:srgbClr val="FFFFFF"/>
              </a:solidFill>
              <a:latin typeface="DM Sans"/>
              <a:ea typeface="DM Sans"/>
              <a:cs typeface="DM Sans"/>
              <a:sym typeface="DM Sans"/>
            </a:endParaRPr>
          </a:p>
        </p:txBody>
      </p:sp>
      <p:sp>
        <p:nvSpPr>
          <p:cNvPr id="824" name="Google Shape;824;g2770e6e974f_0_1026"/>
          <p:cNvSpPr txBox="1"/>
          <p:nvPr/>
        </p:nvSpPr>
        <p:spPr>
          <a:xfrm>
            <a:off x="1001061" y="2172175"/>
            <a:ext cx="2252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DM Sans"/>
                <a:ea typeface="DM Sans"/>
                <a:cs typeface="DM Sans"/>
                <a:sym typeface="DM Sans"/>
              </a:rPr>
              <a:t>Translated into logical</a:t>
            </a:r>
            <a:endParaRPr b="0" i="0" sz="16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DM Sans"/>
                <a:ea typeface="DM Sans"/>
                <a:cs typeface="DM Sans"/>
                <a:sym typeface="DM Sans"/>
              </a:rPr>
              <a:t>parse plan</a:t>
            </a:r>
            <a:endParaRPr b="0" i="0" sz="1600" u="none" cap="none" strike="noStrike">
              <a:solidFill>
                <a:srgbClr val="FFFFFF"/>
              </a:solidFill>
              <a:latin typeface="DM Sans"/>
              <a:ea typeface="DM Sans"/>
              <a:cs typeface="DM Sans"/>
              <a:sym typeface="DM Sans"/>
            </a:endParaRPr>
          </a:p>
        </p:txBody>
      </p:sp>
      <p:cxnSp>
        <p:nvCxnSpPr>
          <p:cNvPr id="825" name="Google Shape;825;g2770e6e974f_0_1026"/>
          <p:cNvCxnSpPr/>
          <p:nvPr/>
        </p:nvCxnSpPr>
        <p:spPr>
          <a:xfrm>
            <a:off x="5117858" y="3003475"/>
            <a:ext cx="0" cy="1535400"/>
          </a:xfrm>
          <a:prstGeom prst="straightConnector1">
            <a:avLst/>
          </a:prstGeom>
          <a:noFill/>
          <a:ln cap="flat" cmpd="sng" w="19050">
            <a:solidFill>
              <a:schemeClr val="lt2"/>
            </a:solidFill>
            <a:prstDash val="solid"/>
            <a:round/>
            <a:headEnd len="sm" w="sm" type="none"/>
            <a:tailEnd len="med" w="med" type="triangle"/>
          </a:ln>
        </p:spPr>
      </p:cxnSp>
      <p:cxnSp>
        <p:nvCxnSpPr>
          <p:cNvPr id="826" name="Google Shape;826;g2770e6e974f_0_1026"/>
          <p:cNvCxnSpPr/>
          <p:nvPr/>
        </p:nvCxnSpPr>
        <p:spPr>
          <a:xfrm>
            <a:off x="9497648" y="1801750"/>
            <a:ext cx="0" cy="2733300"/>
          </a:xfrm>
          <a:prstGeom prst="straightConnector1">
            <a:avLst/>
          </a:prstGeom>
          <a:noFill/>
          <a:ln cap="flat" cmpd="sng" w="19050">
            <a:solidFill>
              <a:schemeClr val="lt2"/>
            </a:solidFill>
            <a:prstDash val="solid"/>
            <a:round/>
            <a:headEnd len="med" w="med" type="triangle"/>
            <a:tailEnd len="sm" w="sm" type="none"/>
          </a:ln>
        </p:spPr>
      </p:cxnSp>
      <p:sp>
        <p:nvSpPr>
          <p:cNvPr id="827" name="Google Shape;827;g2770e6e974f_0_1026"/>
          <p:cNvSpPr txBox="1"/>
          <p:nvPr/>
        </p:nvSpPr>
        <p:spPr>
          <a:xfrm>
            <a:off x="1716422" y="3444188"/>
            <a:ext cx="3209100" cy="923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EDEEF1"/>
                </a:solidFill>
                <a:latin typeface="DM Sans"/>
                <a:ea typeface="DM Sans"/>
                <a:cs typeface="DM Sans"/>
                <a:sym typeface="DM Sans"/>
              </a:rPr>
              <a:t>Unresolved logical plan is sent to the server via gRPC/protobuf (language agnostic)</a:t>
            </a:r>
            <a:endParaRPr b="0" i="0" sz="1600" u="none" cap="none" strike="noStrike">
              <a:solidFill>
                <a:srgbClr val="EDEEF1"/>
              </a:solidFill>
              <a:latin typeface="DM Sans"/>
              <a:ea typeface="DM Sans"/>
              <a:cs typeface="DM Sans"/>
              <a:sym typeface="DM Sans"/>
            </a:endParaRPr>
          </a:p>
        </p:txBody>
      </p:sp>
      <p:sp>
        <p:nvSpPr>
          <p:cNvPr id="828" name="Google Shape;828;g2770e6e974f_0_1026"/>
          <p:cNvSpPr txBox="1"/>
          <p:nvPr/>
        </p:nvSpPr>
        <p:spPr>
          <a:xfrm>
            <a:off x="6634553" y="3444175"/>
            <a:ext cx="2695200" cy="923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EDEEF1"/>
                </a:solidFill>
                <a:latin typeface="DM Sans"/>
                <a:ea typeface="DM Sans"/>
                <a:cs typeface="DM Sans"/>
                <a:sym typeface="DM Sans"/>
              </a:rPr>
              <a:t>Results streamed back to the client via gRPC/Arrow (language agnostic)</a:t>
            </a:r>
            <a:endParaRPr b="0" i="0" sz="1600" u="none" cap="none" strike="noStrike">
              <a:solidFill>
                <a:srgbClr val="EDEEF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2" name="Shape 832"/>
        <p:cNvGrpSpPr/>
        <p:nvPr/>
      </p:nvGrpSpPr>
      <p:grpSpPr>
        <a:xfrm>
          <a:off x="0" y="0"/>
          <a:ext cx="0" cy="0"/>
          <a:chOff x="0" y="0"/>
          <a:chExt cx="0" cy="0"/>
        </a:xfrm>
      </p:grpSpPr>
      <p:sp>
        <p:nvSpPr>
          <p:cNvPr id="833" name="Google Shape;833;g2770e6e974f_0_104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Connect to Databricks from anywhere!</a:t>
            </a:r>
            <a:endParaRPr/>
          </a:p>
        </p:txBody>
      </p:sp>
      <p:sp>
        <p:nvSpPr>
          <p:cNvPr id="834" name="Google Shape;834;g2770e6e974f_0_1043"/>
          <p:cNvSpPr/>
          <p:nvPr/>
        </p:nvSpPr>
        <p:spPr>
          <a:xfrm rot="-5400000">
            <a:off x="4514600" y="3903168"/>
            <a:ext cx="3132000" cy="612000"/>
          </a:xfrm>
          <a:prstGeom prst="rect">
            <a:avLst/>
          </a:prstGeom>
          <a:solidFill>
            <a:srgbClr val="1B3139"/>
          </a:solidFill>
          <a:ln cap="flat" cmpd="sng" w="952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lang="en-US" sz="1900">
                <a:solidFill>
                  <a:srgbClr val="8FDDEF"/>
                </a:solidFill>
                <a:latin typeface="DM Sans Medium"/>
                <a:ea typeface="DM Sans Medium"/>
                <a:cs typeface="DM Sans Medium"/>
                <a:sym typeface="DM Sans Medium"/>
              </a:rPr>
              <a:t>Databricks Connect</a:t>
            </a:r>
            <a:endParaRPr b="0" i="0" sz="1900" u="none" cap="none" strike="noStrike">
              <a:solidFill>
                <a:srgbClr val="8FDDEF"/>
              </a:solidFill>
              <a:latin typeface="DM Sans Medium"/>
              <a:ea typeface="DM Sans Medium"/>
              <a:cs typeface="DM Sans Medium"/>
              <a:sym typeface="DM Sans Medium"/>
            </a:endParaRPr>
          </a:p>
        </p:txBody>
      </p:sp>
      <p:cxnSp>
        <p:nvCxnSpPr>
          <p:cNvPr id="835" name="Google Shape;835;g2770e6e974f_0_1043"/>
          <p:cNvCxnSpPr/>
          <p:nvPr/>
        </p:nvCxnSpPr>
        <p:spPr>
          <a:xfrm flipH="1" rot="10800000">
            <a:off x="4209920" y="5209025"/>
            <a:ext cx="1116000" cy="374400"/>
          </a:xfrm>
          <a:prstGeom prst="straightConnector1">
            <a:avLst/>
          </a:prstGeom>
          <a:noFill/>
          <a:ln cap="flat" cmpd="sng" w="19050">
            <a:solidFill>
              <a:srgbClr val="9E9E9E"/>
            </a:solidFill>
            <a:prstDash val="solid"/>
            <a:round/>
            <a:headEnd len="sm" w="sm" type="none"/>
            <a:tailEnd len="med" w="med" type="triangle"/>
          </a:ln>
        </p:spPr>
      </p:cxnSp>
      <p:cxnSp>
        <p:nvCxnSpPr>
          <p:cNvPr id="836" name="Google Shape;836;g2770e6e974f_0_1043"/>
          <p:cNvCxnSpPr/>
          <p:nvPr/>
        </p:nvCxnSpPr>
        <p:spPr>
          <a:xfrm>
            <a:off x="4233949" y="4228996"/>
            <a:ext cx="1092000" cy="2700"/>
          </a:xfrm>
          <a:prstGeom prst="straightConnector1">
            <a:avLst/>
          </a:prstGeom>
          <a:noFill/>
          <a:ln cap="flat" cmpd="sng" w="19050">
            <a:solidFill>
              <a:srgbClr val="9E9E9E"/>
            </a:solidFill>
            <a:prstDash val="solid"/>
            <a:round/>
            <a:headEnd len="sm" w="sm" type="none"/>
            <a:tailEnd len="med" w="med" type="triangle"/>
          </a:ln>
        </p:spPr>
      </p:cxnSp>
      <p:cxnSp>
        <p:nvCxnSpPr>
          <p:cNvPr id="837" name="Google Shape;837;g2770e6e974f_0_1043"/>
          <p:cNvCxnSpPr/>
          <p:nvPr/>
        </p:nvCxnSpPr>
        <p:spPr>
          <a:xfrm>
            <a:off x="4306032" y="3011700"/>
            <a:ext cx="1020000" cy="257100"/>
          </a:xfrm>
          <a:prstGeom prst="straightConnector1">
            <a:avLst/>
          </a:prstGeom>
          <a:noFill/>
          <a:ln cap="flat" cmpd="sng" w="19050">
            <a:solidFill>
              <a:srgbClr val="9E9E9E"/>
            </a:solidFill>
            <a:prstDash val="solid"/>
            <a:round/>
            <a:headEnd len="sm" w="sm" type="none"/>
            <a:tailEnd len="med" w="med" type="triangle"/>
          </a:ln>
        </p:spPr>
      </p:cxnSp>
      <p:cxnSp>
        <p:nvCxnSpPr>
          <p:cNvPr id="838" name="Google Shape;838;g2770e6e974f_0_1043"/>
          <p:cNvCxnSpPr/>
          <p:nvPr/>
        </p:nvCxnSpPr>
        <p:spPr>
          <a:xfrm>
            <a:off x="6756204" y="4229000"/>
            <a:ext cx="781800" cy="2700"/>
          </a:xfrm>
          <a:prstGeom prst="straightConnector1">
            <a:avLst/>
          </a:prstGeom>
          <a:noFill/>
          <a:ln cap="flat" cmpd="sng" w="19050">
            <a:solidFill>
              <a:schemeClr val="accent3"/>
            </a:solidFill>
            <a:prstDash val="solid"/>
            <a:round/>
            <a:headEnd len="sm" w="sm" type="none"/>
            <a:tailEnd len="med" w="med" type="triangle"/>
          </a:ln>
        </p:spPr>
      </p:cxnSp>
      <p:sp>
        <p:nvSpPr>
          <p:cNvPr id="839" name="Google Shape;839;g2770e6e974f_0_1043"/>
          <p:cNvSpPr/>
          <p:nvPr/>
        </p:nvSpPr>
        <p:spPr>
          <a:xfrm>
            <a:off x="764999" y="3414350"/>
            <a:ext cx="3031800" cy="1200900"/>
          </a:xfrm>
          <a:prstGeom prst="roundRect">
            <a:avLst>
              <a:gd fmla="val 3515" name="adj"/>
            </a:avLst>
          </a:prstGeom>
          <a:solidFill>
            <a:srgbClr val="1B313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0" name="Google Shape;840;g2770e6e974f_0_1043"/>
          <p:cNvSpPr/>
          <p:nvPr/>
        </p:nvSpPr>
        <p:spPr>
          <a:xfrm>
            <a:off x="764999" y="1977125"/>
            <a:ext cx="3031800" cy="1200900"/>
          </a:xfrm>
          <a:prstGeom prst="roundRect">
            <a:avLst>
              <a:gd fmla="val 3515" name="adj"/>
            </a:avLst>
          </a:prstGeom>
          <a:solidFill>
            <a:srgbClr val="1B313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1" name="Google Shape;841;g2770e6e974f_0_1043"/>
          <p:cNvSpPr/>
          <p:nvPr/>
        </p:nvSpPr>
        <p:spPr>
          <a:xfrm>
            <a:off x="764999" y="4819175"/>
            <a:ext cx="3031800" cy="1200900"/>
          </a:xfrm>
          <a:prstGeom prst="roundRect">
            <a:avLst>
              <a:gd fmla="val 3515" name="adj"/>
            </a:avLst>
          </a:prstGeom>
          <a:solidFill>
            <a:srgbClr val="1B313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842" name="Google Shape;842;g2770e6e974f_0_1043"/>
          <p:cNvPicPr preferRelativeResize="0"/>
          <p:nvPr/>
        </p:nvPicPr>
        <p:blipFill rotWithShape="1">
          <a:blip r:embed="rId3">
            <a:alphaModFix/>
          </a:blip>
          <a:srcRect b="0" l="0" r="0" t="0"/>
          <a:stretch/>
        </p:blipFill>
        <p:spPr>
          <a:xfrm>
            <a:off x="2010250" y="2440594"/>
            <a:ext cx="498492" cy="583357"/>
          </a:xfrm>
          <a:prstGeom prst="rect">
            <a:avLst/>
          </a:prstGeom>
          <a:noFill/>
          <a:ln>
            <a:noFill/>
          </a:ln>
        </p:spPr>
      </p:pic>
      <p:sp>
        <p:nvSpPr>
          <p:cNvPr id="843" name="Google Shape;843;g2770e6e974f_0_1043"/>
          <p:cNvSpPr txBox="1"/>
          <p:nvPr/>
        </p:nvSpPr>
        <p:spPr>
          <a:xfrm>
            <a:off x="1212853" y="3522125"/>
            <a:ext cx="2249400" cy="4770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500"/>
              <a:buFont typeface="Arial"/>
              <a:buNone/>
            </a:pPr>
            <a:r>
              <a:rPr lang="en-US" sz="1500">
                <a:solidFill>
                  <a:srgbClr val="FFFFFF"/>
                </a:solidFill>
                <a:latin typeface="DM Sans Medium"/>
                <a:ea typeface="DM Sans Medium"/>
                <a:cs typeface="DM Sans Medium"/>
                <a:sym typeface="DM Sans Medium"/>
              </a:rPr>
              <a:t>Data </a:t>
            </a:r>
            <a:r>
              <a:rPr b="0" i="0" lang="en-US" sz="1500" u="none" cap="none" strike="noStrike">
                <a:solidFill>
                  <a:srgbClr val="FFFFFF"/>
                </a:solidFill>
                <a:latin typeface="DM Sans Medium"/>
                <a:ea typeface="DM Sans Medium"/>
                <a:cs typeface="DM Sans Medium"/>
                <a:sym typeface="DM Sans Medium"/>
              </a:rPr>
              <a:t>Applications</a:t>
            </a:r>
            <a:endParaRPr b="0" i="0" sz="1500" u="none" cap="none" strike="noStrike">
              <a:solidFill>
                <a:srgbClr val="FFFFFF"/>
              </a:solidFill>
              <a:latin typeface="DM Sans Medium"/>
              <a:ea typeface="DM Sans Medium"/>
              <a:cs typeface="DM Sans Medium"/>
              <a:sym typeface="DM Sans Medium"/>
            </a:endParaRPr>
          </a:p>
        </p:txBody>
      </p:sp>
      <p:sp>
        <p:nvSpPr>
          <p:cNvPr id="844" name="Google Shape;844;g2770e6e974f_0_1043"/>
          <p:cNvSpPr txBox="1"/>
          <p:nvPr/>
        </p:nvSpPr>
        <p:spPr>
          <a:xfrm>
            <a:off x="1184723" y="2006838"/>
            <a:ext cx="2192400" cy="4770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DM Sans Medium"/>
                <a:ea typeface="DM Sans Medium"/>
                <a:cs typeface="DM Sans Medium"/>
                <a:sym typeface="DM Sans Medium"/>
              </a:rPr>
              <a:t>IDEs / Notebooks</a:t>
            </a:r>
            <a:endParaRPr b="0" i="0" sz="1500" u="none" cap="none" strike="noStrike">
              <a:solidFill>
                <a:srgbClr val="FFFFFF"/>
              </a:solidFill>
              <a:latin typeface="DM Sans Medium"/>
              <a:ea typeface="DM Sans Medium"/>
              <a:cs typeface="DM Sans Medium"/>
              <a:sym typeface="DM Sans Medium"/>
            </a:endParaRPr>
          </a:p>
        </p:txBody>
      </p:sp>
      <p:sp>
        <p:nvSpPr>
          <p:cNvPr id="845" name="Google Shape;845;g2770e6e974f_0_1043"/>
          <p:cNvSpPr txBox="1"/>
          <p:nvPr/>
        </p:nvSpPr>
        <p:spPr>
          <a:xfrm>
            <a:off x="785780" y="4807092"/>
            <a:ext cx="2990400" cy="4770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500"/>
              <a:buFont typeface="Arial"/>
              <a:buNone/>
            </a:pPr>
            <a:r>
              <a:rPr lang="en-US" sz="1500">
                <a:solidFill>
                  <a:srgbClr val="FFFFFF"/>
                </a:solidFill>
                <a:latin typeface="DM Sans Medium"/>
                <a:ea typeface="DM Sans Medium"/>
                <a:cs typeface="DM Sans Medium"/>
                <a:sym typeface="DM Sans Medium"/>
              </a:rPr>
              <a:t>Partner Integrations</a:t>
            </a:r>
            <a:endParaRPr b="0" i="0" sz="1500" u="none" cap="none" strike="noStrike">
              <a:solidFill>
                <a:srgbClr val="FFFFFF"/>
              </a:solidFill>
              <a:latin typeface="DM Sans Medium"/>
              <a:ea typeface="DM Sans Medium"/>
              <a:cs typeface="DM Sans Medium"/>
              <a:sym typeface="DM Sans Medium"/>
            </a:endParaRPr>
          </a:p>
        </p:txBody>
      </p:sp>
      <p:pic>
        <p:nvPicPr>
          <p:cNvPr id="846" name="Google Shape;846;g2770e6e974f_0_1043"/>
          <p:cNvPicPr preferRelativeResize="0"/>
          <p:nvPr/>
        </p:nvPicPr>
        <p:blipFill rotWithShape="1">
          <a:blip r:embed="rId4">
            <a:alphaModFix/>
          </a:blip>
          <a:srcRect b="0" l="0" r="0" t="0"/>
          <a:stretch/>
        </p:blipFill>
        <p:spPr>
          <a:xfrm>
            <a:off x="2820211" y="2449828"/>
            <a:ext cx="564751" cy="564746"/>
          </a:xfrm>
          <a:prstGeom prst="rect">
            <a:avLst/>
          </a:prstGeom>
          <a:noFill/>
          <a:ln>
            <a:noFill/>
          </a:ln>
        </p:spPr>
      </p:pic>
      <p:sp>
        <p:nvSpPr>
          <p:cNvPr id="847" name="Google Shape;847;g2770e6e974f_0_1043"/>
          <p:cNvSpPr/>
          <p:nvPr/>
        </p:nvSpPr>
        <p:spPr>
          <a:xfrm>
            <a:off x="835033" y="3957800"/>
            <a:ext cx="1020000" cy="461700"/>
          </a:xfrm>
          <a:prstGeom prst="roundRect">
            <a:avLst>
              <a:gd fmla="val 16667" name="adj"/>
            </a:avLst>
          </a:prstGeom>
          <a:solidFill>
            <a:srgbClr val="00B6E0">
              <a:alpha val="415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latin typeface="DM Sans"/>
                <a:ea typeface="DM Sans"/>
                <a:cs typeface="DM Sans"/>
                <a:sym typeface="DM Sans"/>
              </a:rPr>
              <a:t>Your</a:t>
            </a:r>
            <a:r>
              <a:rPr b="1" i="0" lang="en-US" sz="1100" u="none" cap="none" strike="noStrike">
                <a:solidFill>
                  <a:srgbClr val="FFFFFF"/>
                </a:solidFill>
                <a:latin typeface="DM Sans"/>
                <a:ea typeface="DM Sans"/>
                <a:cs typeface="DM Sans"/>
                <a:sym typeface="DM Sans"/>
              </a:rPr>
              <a:t> application</a:t>
            </a:r>
            <a:endParaRPr b="0" i="0" sz="1200" u="none" cap="none" strike="noStrike">
              <a:solidFill>
                <a:srgbClr val="FFFFFF"/>
              </a:solidFill>
              <a:latin typeface="Arial"/>
              <a:ea typeface="Arial"/>
              <a:cs typeface="Arial"/>
              <a:sym typeface="Arial"/>
            </a:endParaRPr>
          </a:p>
        </p:txBody>
      </p:sp>
      <p:pic>
        <p:nvPicPr>
          <p:cNvPr id="848" name="Google Shape;848;g2770e6e974f_0_1043"/>
          <p:cNvPicPr preferRelativeResize="0"/>
          <p:nvPr/>
        </p:nvPicPr>
        <p:blipFill>
          <a:blip r:embed="rId5">
            <a:alphaModFix/>
          </a:blip>
          <a:stretch>
            <a:fillRect/>
          </a:stretch>
        </p:blipFill>
        <p:spPr>
          <a:xfrm>
            <a:off x="1087173" y="2434624"/>
            <a:ext cx="611548" cy="611548"/>
          </a:xfrm>
          <a:prstGeom prst="rect">
            <a:avLst/>
          </a:prstGeom>
          <a:noFill/>
          <a:ln>
            <a:noFill/>
          </a:ln>
        </p:spPr>
      </p:pic>
      <p:pic>
        <p:nvPicPr>
          <p:cNvPr id="849" name="Google Shape;849;g2770e6e974f_0_1043"/>
          <p:cNvPicPr preferRelativeResize="0"/>
          <p:nvPr/>
        </p:nvPicPr>
        <p:blipFill>
          <a:blip r:embed="rId6">
            <a:alphaModFix/>
          </a:blip>
          <a:stretch>
            <a:fillRect/>
          </a:stretch>
        </p:blipFill>
        <p:spPr>
          <a:xfrm>
            <a:off x="1067617" y="5328625"/>
            <a:ext cx="1115422" cy="557711"/>
          </a:xfrm>
          <a:prstGeom prst="rect">
            <a:avLst/>
          </a:prstGeom>
          <a:noFill/>
          <a:ln>
            <a:noFill/>
          </a:ln>
        </p:spPr>
      </p:pic>
      <p:pic>
        <p:nvPicPr>
          <p:cNvPr id="850" name="Google Shape;850;g2770e6e974f_0_1043"/>
          <p:cNvPicPr preferRelativeResize="0"/>
          <p:nvPr/>
        </p:nvPicPr>
        <p:blipFill>
          <a:blip r:embed="rId7">
            <a:alphaModFix/>
          </a:blip>
          <a:stretch>
            <a:fillRect/>
          </a:stretch>
        </p:blipFill>
        <p:spPr>
          <a:xfrm>
            <a:off x="1800999" y="3812164"/>
            <a:ext cx="1019741" cy="764653"/>
          </a:xfrm>
          <a:prstGeom prst="rect">
            <a:avLst/>
          </a:prstGeom>
          <a:noFill/>
          <a:ln>
            <a:noFill/>
          </a:ln>
        </p:spPr>
      </p:pic>
      <p:pic>
        <p:nvPicPr>
          <p:cNvPr id="851" name="Google Shape;851;g2770e6e974f_0_1043"/>
          <p:cNvPicPr preferRelativeResize="0"/>
          <p:nvPr/>
        </p:nvPicPr>
        <p:blipFill>
          <a:blip r:embed="rId8">
            <a:alphaModFix/>
          </a:blip>
          <a:stretch>
            <a:fillRect/>
          </a:stretch>
        </p:blipFill>
        <p:spPr>
          <a:xfrm>
            <a:off x="7639404" y="1810382"/>
            <a:ext cx="3961899" cy="4470056"/>
          </a:xfrm>
          <a:prstGeom prst="rect">
            <a:avLst/>
          </a:prstGeom>
          <a:noFill/>
          <a:ln>
            <a:noFill/>
          </a:ln>
        </p:spPr>
      </p:pic>
      <p:pic>
        <p:nvPicPr>
          <p:cNvPr id="852" name="Google Shape;852;g2770e6e974f_0_1043"/>
          <p:cNvPicPr preferRelativeResize="0"/>
          <p:nvPr/>
        </p:nvPicPr>
        <p:blipFill>
          <a:blip r:embed="rId9">
            <a:alphaModFix/>
          </a:blip>
          <a:stretch>
            <a:fillRect/>
          </a:stretch>
        </p:blipFill>
        <p:spPr>
          <a:xfrm>
            <a:off x="2714812" y="4038009"/>
            <a:ext cx="1091727" cy="301186"/>
          </a:xfrm>
          <a:prstGeom prst="rect">
            <a:avLst/>
          </a:prstGeom>
          <a:noFill/>
          <a:ln>
            <a:noFill/>
          </a:ln>
        </p:spPr>
      </p:pic>
      <p:sp>
        <p:nvSpPr>
          <p:cNvPr id="853" name="Google Shape;853;g2770e6e974f_0_1043"/>
          <p:cNvSpPr/>
          <p:nvPr/>
        </p:nvSpPr>
        <p:spPr>
          <a:xfrm rot="-5400000">
            <a:off x="4191804" y="3783575"/>
            <a:ext cx="3777600" cy="612000"/>
          </a:xfrm>
          <a:prstGeom prst="rect">
            <a:avLst/>
          </a:prstGeom>
          <a:solidFill>
            <a:schemeClr val="dk1"/>
          </a:solidFill>
          <a:ln cap="flat" cmpd="sng" w="9525">
            <a:solidFill>
              <a:schemeClr val="accent4"/>
            </a:solidFill>
            <a:prstDash val="solid"/>
            <a:round/>
            <a:headEnd len="sm" w="sm" type="none"/>
            <a:tailEnd len="sm" w="sm" type="none"/>
          </a:ln>
          <a:effectLst>
            <a:outerShdw blurRad="271463" rotWithShape="0" algn="bl" dir="5400000" dist="19050">
              <a:schemeClr val="accent4">
                <a:alpha val="81570"/>
              </a:schemeClr>
            </a:outerShdw>
          </a:effectLst>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lang="en-US" sz="1900">
                <a:solidFill>
                  <a:srgbClr val="8FDDEF"/>
                </a:solidFill>
                <a:latin typeface="DM Sans Medium"/>
                <a:ea typeface="DM Sans Medium"/>
                <a:cs typeface="DM Sans Medium"/>
                <a:sym typeface="DM Sans Medium"/>
              </a:rPr>
              <a:t>Databricks Connect</a:t>
            </a:r>
            <a:endParaRPr b="0" i="0" sz="1900" u="none" cap="none" strike="noStrike">
              <a:solidFill>
                <a:srgbClr val="8FDDEF"/>
              </a:solidFill>
              <a:latin typeface="DM Sans Medium"/>
              <a:ea typeface="DM Sans Medium"/>
              <a:cs typeface="DM Sans Medium"/>
              <a:sym typeface="DM Sans Medium"/>
            </a:endParaRPr>
          </a:p>
        </p:txBody>
      </p:sp>
      <p:sp>
        <p:nvSpPr>
          <p:cNvPr id="854" name="Google Shape;854;g2770e6e974f_0_1043"/>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Databricks Connect “v2” powered by Spark Connect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2770e6e974f_0_1069"/>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Develop and debug from your IDE of choice</a:t>
            </a:r>
            <a:endParaRPr/>
          </a:p>
        </p:txBody>
      </p:sp>
      <p:sp>
        <p:nvSpPr>
          <p:cNvPr id="860" name="Google Shape;860;g2770e6e974f_0_1069"/>
          <p:cNvSpPr txBox="1"/>
          <p:nvPr>
            <p:ph idx="2" type="body"/>
          </p:nvPr>
        </p:nvSpPr>
        <p:spPr>
          <a:xfrm>
            <a:off x="762007" y="1988833"/>
            <a:ext cx="10662000" cy="4149900"/>
          </a:xfrm>
          <a:prstGeom prst="rect">
            <a:avLst/>
          </a:prstGeom>
        </p:spPr>
        <p:txBody>
          <a:bodyPr anchorCtr="0" anchor="t" bIns="0" lIns="0" spcFirstLastPara="1" rIns="0" wrap="square" tIns="0">
            <a:noAutofit/>
          </a:bodyPr>
          <a:lstStyle/>
          <a:p>
            <a:pPr indent="-457200" lvl="0" marL="609600" rtl="0" algn="l">
              <a:spcBef>
                <a:spcPts val="1100"/>
              </a:spcBef>
              <a:spcAft>
                <a:spcPts val="0"/>
              </a:spcAft>
              <a:buSzPts val="2400"/>
              <a:buChar char="-"/>
            </a:pPr>
            <a:r>
              <a:rPr lang="en-US"/>
              <a:t>Spark Connect plus Databricks specific functionality such as DBUtils authentication etc.</a:t>
            </a:r>
            <a:endParaRPr/>
          </a:p>
          <a:p>
            <a:pPr indent="-457200" lvl="0" marL="609600" rtl="0" algn="l">
              <a:spcBef>
                <a:spcPts val="0"/>
              </a:spcBef>
              <a:spcAft>
                <a:spcPts val="0"/>
              </a:spcAft>
              <a:buSzPts val="2400"/>
              <a:buChar char="-"/>
            </a:pPr>
            <a:r>
              <a:rPr lang="en-US"/>
              <a:t>Fully integrated with </a:t>
            </a:r>
            <a:r>
              <a:rPr lang="en-US">
                <a:solidFill>
                  <a:schemeClr val="dk2"/>
                </a:solidFill>
              </a:rPr>
              <a:t>Unity-Catalog governed lakehouse:</a:t>
            </a:r>
            <a:r>
              <a:rPr lang="en-US"/>
              <a:t> fine-grained access control, data lineage etc.</a:t>
            </a:r>
            <a:endParaRPr/>
          </a:p>
          <a:p>
            <a:pPr indent="-457200" lvl="0" marL="609600" rtl="0" algn="l">
              <a:spcBef>
                <a:spcPts val="0"/>
              </a:spcBef>
              <a:spcAft>
                <a:spcPts val="0"/>
              </a:spcAft>
              <a:buSzPts val="2400"/>
              <a:buChar char="-"/>
            </a:pPr>
            <a:r>
              <a:rPr lang="en-US"/>
              <a:t>From any IDE, complements </a:t>
            </a:r>
            <a:r>
              <a:rPr lang="en-US" u="sng">
                <a:solidFill>
                  <a:schemeClr val="hlink"/>
                </a:solidFill>
                <a:hlinkClick r:id="rId3"/>
              </a:rPr>
              <a:t>Databricks VS Code Extension</a:t>
            </a:r>
            <a:endParaRPr b="1"/>
          </a:p>
          <a:p>
            <a:pPr indent="-457200" lvl="0" marL="609600" rtl="0" algn="l">
              <a:spcBef>
                <a:spcPts val="0"/>
              </a:spcBef>
              <a:spcAft>
                <a:spcPts val="0"/>
              </a:spcAft>
              <a:buSzPts val="2400"/>
              <a:buChar char="-"/>
            </a:pPr>
            <a:r>
              <a:rPr lang="en-US"/>
              <a:t>Installation and upgrades:</a:t>
            </a:r>
            <a:endParaRPr/>
          </a:p>
          <a:p>
            <a:pPr indent="-431800" lvl="1" marL="1219200" rtl="0" algn="l">
              <a:spcBef>
                <a:spcPts val="0"/>
              </a:spcBef>
              <a:spcAft>
                <a:spcPts val="0"/>
              </a:spcAft>
              <a:buSzPts val="2000"/>
              <a:buChar char="-"/>
            </a:pPr>
            <a:r>
              <a:rPr lang="en-US"/>
              <a:t>Easy to set up: pip install databricks-connect&gt;=13.0</a:t>
            </a:r>
            <a:endParaRPr/>
          </a:p>
          <a:p>
            <a:pPr indent="-431800" lvl="1" marL="1219200" rtl="0" algn="l">
              <a:spcBef>
                <a:spcPts val="0"/>
              </a:spcBef>
              <a:spcAft>
                <a:spcPts val="0"/>
              </a:spcAft>
              <a:buSzPts val="2000"/>
              <a:buChar char="-"/>
            </a:pPr>
            <a:r>
              <a:rPr lang="en-US"/>
              <a:t>No code adaptation apart from a Connection String</a:t>
            </a:r>
            <a:endParaRPr/>
          </a:p>
          <a:p>
            <a:pPr indent="-431800" lvl="1" marL="1219200" rtl="0" algn="l">
              <a:spcBef>
                <a:spcPts val="0"/>
              </a:spcBef>
              <a:spcAft>
                <a:spcPts val="0"/>
              </a:spcAft>
              <a:buSzPts val="2000"/>
              <a:buChar char="-"/>
            </a:pPr>
            <a:r>
              <a:rPr lang="en-US"/>
              <a:t>Always released with new DBR versions (starting from DBR 13)</a:t>
            </a:r>
            <a:endParaRPr/>
          </a:p>
          <a:p>
            <a:pPr indent="-431800" lvl="1" marL="1219200" rtl="0" algn="l">
              <a:spcBef>
                <a:spcPts val="0"/>
              </a:spcBef>
              <a:spcAft>
                <a:spcPts val="0"/>
              </a:spcAft>
              <a:buSzPts val="2000"/>
              <a:buChar char="-"/>
            </a:pPr>
            <a:r>
              <a:rPr lang="en-US"/>
              <a:t>Seamless upgrade to new DBR versions due to decoupled client-server architecture (Spark Connect)</a:t>
            </a:r>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sp>
        <p:nvSpPr>
          <p:cNvPr id="861" name="Google Shape;861;g2770e6e974f_0_1069"/>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Interactive debugging based on Spark Connect’s remote connectivity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865" name="Shape 865"/>
        <p:cNvGrpSpPr/>
        <p:nvPr/>
      </p:nvGrpSpPr>
      <p:grpSpPr>
        <a:xfrm>
          <a:off x="0" y="0"/>
          <a:ext cx="0" cy="0"/>
          <a:chOff x="0" y="0"/>
          <a:chExt cx="0" cy="0"/>
        </a:xfrm>
      </p:grpSpPr>
      <p:sp>
        <p:nvSpPr>
          <p:cNvPr id="866" name="Google Shape;866;g2770e6e974f_0_1075"/>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Getting Started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2770e6e974f_0_1079"/>
          <p:cNvSpPr txBox="1"/>
          <p:nvPr>
            <p:ph type="title"/>
          </p:nvPr>
        </p:nvSpPr>
        <p:spPr>
          <a:xfrm>
            <a:off x="749448"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extLst>
                  <a:ext uri="http://customooxmlschemas.google.com/">
                    <go:slidesCustomData xmlns:go="http://customooxmlschemas.google.com/" textRoundtripDataId="0"/>
                  </a:ext>
                </a:extLst>
              </a:rPr>
              <a:t>Getting Started </a:t>
            </a:r>
            <a:endParaRPr/>
          </a:p>
        </p:txBody>
      </p:sp>
      <p:sp>
        <p:nvSpPr>
          <p:cNvPr id="872" name="Google Shape;872;g2770e6e974f_0_1079"/>
          <p:cNvSpPr txBox="1"/>
          <p:nvPr>
            <p:ph idx="1" type="subTitle"/>
          </p:nvPr>
        </p:nvSpPr>
        <p:spPr>
          <a:xfrm>
            <a:off x="765016"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Install DB Connect and configure your Spark session</a:t>
            </a:r>
            <a:endParaRPr/>
          </a:p>
        </p:txBody>
      </p:sp>
      <p:sp>
        <p:nvSpPr>
          <p:cNvPr id="873" name="Google Shape;873;g2770e6e974f_0_1079"/>
          <p:cNvSpPr txBox="1"/>
          <p:nvPr>
            <p:ph idx="2" type="body"/>
          </p:nvPr>
        </p:nvSpPr>
        <p:spPr>
          <a:xfrm>
            <a:off x="762015" y="1988833"/>
            <a:ext cx="106620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AutoNum type="arabicPeriod"/>
            </a:pPr>
            <a:r>
              <a:rPr lang="en-US"/>
              <a:t>Install Python package, </a:t>
            </a:r>
            <a:r>
              <a:rPr lang="en-US">
                <a:solidFill>
                  <a:srgbClr val="9ED6C4"/>
                </a:solidFill>
                <a:latin typeface="Roboto Mono"/>
                <a:ea typeface="Roboto Mono"/>
                <a:cs typeface="Roboto Mono"/>
                <a:sym typeface="Roboto Mono"/>
              </a:rPr>
              <a:t>pip install databricks-connect&gt;=13.2</a:t>
            </a:r>
            <a:r>
              <a:rPr lang="en-US"/>
              <a:t> </a:t>
            </a:r>
            <a:endParaRPr/>
          </a:p>
          <a:p>
            <a:pPr indent="-381000" lvl="0" marL="457200" rtl="0" algn="l">
              <a:spcBef>
                <a:spcPts val="0"/>
              </a:spcBef>
              <a:spcAft>
                <a:spcPts val="0"/>
              </a:spcAft>
              <a:buSzPts val="2400"/>
              <a:buAutoNum type="arabicPeriod"/>
            </a:pPr>
            <a:r>
              <a:rPr lang="en-US"/>
              <a:t>Create a config profile (workspace &amp; cluster ID, auth token)</a:t>
            </a:r>
            <a:br>
              <a:rPr lang="en-US"/>
            </a:br>
            <a:br>
              <a:rPr lang="en-US"/>
            </a:br>
            <a:br>
              <a:rPr lang="en-US"/>
            </a:br>
            <a:endParaRPr/>
          </a:p>
          <a:p>
            <a:pPr indent="-381000" lvl="0" marL="457200" rtl="0" algn="l">
              <a:spcBef>
                <a:spcPts val="0"/>
              </a:spcBef>
              <a:spcAft>
                <a:spcPts val="0"/>
              </a:spcAft>
              <a:buSzPts val="2400"/>
              <a:buAutoNum type="arabicPeriod"/>
            </a:pPr>
            <a:r>
              <a:rPr lang="en-US">
                <a:extLst>
                  <a:ext uri="http://customooxmlschemas.google.com/">
                    <go:slidesCustomData xmlns:go="http://customooxmlschemas.google.com/" textRoundtripDataId="1"/>
                  </a:ext>
                </a:extLst>
              </a:rPr>
              <a:t>Create your Spark session using a config profile</a:t>
            </a:r>
            <a:br>
              <a:rPr lang="en-US">
                <a:extLst>
                  <a:ext uri="http://customooxmlschemas.google.com/">
                    <go:slidesCustomData xmlns:go="http://customooxmlschemas.google.com/" textRoundtripDataId="1"/>
                  </a:ext>
                </a:extLst>
              </a:rPr>
            </a:br>
            <a:br>
              <a:rPr lang="en-US">
                <a:extLst>
                  <a:ext uri="http://customooxmlschemas.google.com/">
                    <go:slidesCustomData xmlns:go="http://customooxmlschemas.google.com/" textRoundtripDataId="1"/>
                  </a:ext>
                </a:extLst>
              </a:rPr>
            </a:br>
            <a:br>
              <a:rPr lang="en-US">
                <a:extLst>
                  <a:ext uri="http://customooxmlschemas.google.com/">
                    <go:slidesCustomData xmlns:go="http://customooxmlschemas.google.com/" textRoundtripDataId="1"/>
                  </a:ext>
                </a:extLst>
              </a:rPr>
            </a:br>
            <a:endParaRPr/>
          </a:p>
          <a:p>
            <a:pPr indent="-381000" lvl="0" marL="457200" rtl="0" algn="l">
              <a:spcBef>
                <a:spcPts val="0"/>
              </a:spcBef>
              <a:spcAft>
                <a:spcPts val="0"/>
              </a:spcAft>
              <a:buSzPts val="2400"/>
              <a:buAutoNum type="arabicPeriod"/>
            </a:pPr>
            <a:r>
              <a:rPr lang="en-US"/>
              <a:t>Develop, debug and run your </a:t>
            </a:r>
            <a:r>
              <a:rPr b="1" i="1" lang="en-US">
                <a:solidFill>
                  <a:srgbClr val="9ED6C4"/>
                </a:solidFill>
              </a:rPr>
              <a:t>applications</a:t>
            </a:r>
            <a:r>
              <a:rPr lang="en-US"/>
              <a:t>!</a:t>
            </a:r>
            <a:endParaRPr/>
          </a:p>
        </p:txBody>
      </p:sp>
      <p:sp>
        <p:nvSpPr>
          <p:cNvPr id="874" name="Google Shape;874;g2770e6e974f_0_1079"/>
          <p:cNvSpPr/>
          <p:nvPr/>
        </p:nvSpPr>
        <p:spPr>
          <a:xfrm>
            <a:off x="1083107" y="2853390"/>
            <a:ext cx="10499100" cy="1071900"/>
          </a:xfrm>
          <a:prstGeom prst="rect">
            <a:avLst/>
          </a:prstGeom>
          <a:solidFill>
            <a:schemeClr val="lt2"/>
          </a:solidFill>
          <a:ln cap="flat" cmpd="sng" w="9525">
            <a:solidFill>
              <a:schemeClr val="dk2"/>
            </a:solidFill>
            <a:prstDash val="solid"/>
            <a:round/>
            <a:headEnd len="sm" w="sm" type="none"/>
            <a:tailEnd len="sm" w="sm" type="none"/>
          </a:ln>
          <a:effectLst>
            <a:outerShdw blurRad="471488" rotWithShape="0" algn="bl" dir="5400000" dist="19050">
              <a:schemeClr val="accent2">
                <a:alpha val="45000"/>
              </a:scheme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1500">
                <a:latin typeface="Roboto Mono"/>
                <a:ea typeface="Roboto Mono"/>
                <a:cs typeface="Roboto Mono"/>
                <a:sym typeface="Roboto Mono"/>
              </a:rPr>
              <a:t>[DEV]</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host  = https://&lt;your_workspace&gt;.databricks.com</a:t>
            </a:r>
            <a:endParaRPr sz="1500">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500">
                <a:latin typeface="Roboto Mono"/>
                <a:ea typeface="Roboto Mono"/>
                <a:cs typeface="Roboto Mono"/>
                <a:sym typeface="Roboto Mono"/>
              </a:rPr>
              <a:t>cluster_id = &lt;your_cluster_id&gt;</a:t>
            </a:r>
            <a:endParaRPr sz="1500">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500">
                <a:latin typeface="Roboto Mono"/>
                <a:ea typeface="Roboto Mono"/>
                <a:cs typeface="Roboto Mono"/>
                <a:sym typeface="Roboto Mono"/>
              </a:rPr>
              <a:t>token = &lt;your_token&gt;</a:t>
            </a:r>
            <a:endParaRPr sz="1500">
              <a:latin typeface="Roboto Mono"/>
              <a:ea typeface="Roboto Mono"/>
              <a:cs typeface="Roboto Mono"/>
              <a:sym typeface="Roboto Mono"/>
            </a:endParaRPr>
          </a:p>
        </p:txBody>
      </p:sp>
      <p:sp>
        <p:nvSpPr>
          <p:cNvPr id="875" name="Google Shape;875;g2770e6e974f_0_1079"/>
          <p:cNvSpPr/>
          <p:nvPr/>
        </p:nvSpPr>
        <p:spPr>
          <a:xfrm>
            <a:off x="1083107" y="4585799"/>
            <a:ext cx="10561800" cy="848700"/>
          </a:xfrm>
          <a:prstGeom prst="rect">
            <a:avLst/>
          </a:prstGeom>
          <a:solidFill>
            <a:schemeClr val="lt2"/>
          </a:solidFill>
          <a:ln cap="flat" cmpd="sng" w="9525">
            <a:solidFill>
              <a:schemeClr val="accent2"/>
            </a:solidFill>
            <a:prstDash val="solid"/>
            <a:round/>
            <a:headEnd len="sm" w="sm" type="none"/>
            <a:tailEnd len="sm" w="sm" type="none"/>
          </a:ln>
          <a:effectLst>
            <a:outerShdw blurRad="571500" rotWithShape="0" algn="bl" dir="5400000" dist="95250">
              <a:schemeClr val="accent2">
                <a:alpha val="40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1967D2"/>
                </a:solidFill>
                <a:latin typeface="Roboto Mono"/>
                <a:ea typeface="Roboto Mono"/>
                <a:cs typeface="Roboto Mono"/>
                <a:sym typeface="Roboto Mono"/>
              </a:rPr>
              <a:t>from</a:t>
            </a:r>
            <a:r>
              <a:rPr lang="en-US" sz="1700">
                <a:solidFill>
                  <a:srgbClr val="37474F"/>
                </a:solidFill>
                <a:latin typeface="Roboto Mono"/>
                <a:ea typeface="Roboto Mono"/>
                <a:cs typeface="Roboto Mono"/>
                <a:sym typeface="Roboto Mono"/>
              </a:rPr>
              <a:t> databricks.connect </a:t>
            </a:r>
            <a:r>
              <a:rPr lang="en-US" sz="1700">
                <a:solidFill>
                  <a:srgbClr val="1967D2"/>
                </a:solidFill>
                <a:latin typeface="Roboto Mono"/>
                <a:ea typeface="Roboto Mono"/>
                <a:cs typeface="Roboto Mono"/>
                <a:sym typeface="Roboto Mono"/>
              </a:rPr>
              <a:t>import</a:t>
            </a:r>
            <a:r>
              <a:rPr lang="en-US" sz="1700">
                <a:solidFill>
                  <a:srgbClr val="37474F"/>
                </a:solidFill>
                <a:latin typeface="Roboto Mono"/>
                <a:ea typeface="Roboto Mono"/>
                <a:cs typeface="Roboto Mono"/>
                <a:sym typeface="Roboto Mono"/>
              </a:rPr>
              <a:t> DatabricksSession</a:t>
            </a:r>
            <a:endParaRPr b="1" sz="1600">
              <a:solidFill>
                <a:srgbClr val="7F0055"/>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solidFill>
                <a:srgbClr val="052247"/>
              </a:solidFill>
              <a:latin typeface="Roboto Mono"/>
              <a:ea typeface="Roboto Mono"/>
              <a:cs typeface="Roboto Mono"/>
              <a:sym typeface="Roboto Mono"/>
            </a:endParaRPr>
          </a:p>
          <a:p>
            <a:pPr indent="0" lvl="0" marL="0" marR="114300" rtl="0" algn="l">
              <a:lnSpc>
                <a:spcPct val="150000"/>
              </a:lnSpc>
              <a:spcBef>
                <a:spcPts val="0"/>
              </a:spcBef>
              <a:spcAft>
                <a:spcPts val="0"/>
              </a:spcAft>
              <a:buNone/>
            </a:pPr>
            <a:r>
              <a:rPr lang="en-US" sz="1600">
                <a:solidFill>
                  <a:srgbClr val="052247"/>
                </a:solidFill>
                <a:latin typeface="Roboto Mono"/>
                <a:ea typeface="Roboto Mono"/>
                <a:cs typeface="Roboto Mono"/>
                <a:sym typeface="Roboto Mono"/>
              </a:rPr>
              <a:t>spark </a:t>
            </a:r>
            <a:r>
              <a:rPr lang="en-US" sz="1600">
                <a:solidFill>
                  <a:srgbClr val="3F7F5F"/>
                </a:solidFill>
                <a:latin typeface="Roboto Mono"/>
                <a:ea typeface="Roboto Mono"/>
                <a:cs typeface="Roboto Mono"/>
                <a:sym typeface="Roboto Mono"/>
              </a:rPr>
              <a:t>=</a:t>
            </a:r>
            <a:r>
              <a:rPr lang="en-US" sz="1600">
                <a:solidFill>
                  <a:srgbClr val="052247"/>
                </a:solidFill>
                <a:latin typeface="Roboto Mono"/>
                <a:ea typeface="Roboto Mono"/>
                <a:cs typeface="Roboto Mono"/>
                <a:sym typeface="Roboto Mono"/>
              </a:rPr>
              <a:t> DatabricksSession.builder.profile("DEV").getOrCreate()</a:t>
            </a:r>
            <a:endParaRPr sz="1600">
              <a:solidFill>
                <a:srgbClr val="1967D2"/>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g2770e6e974f_0_1087"/>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extLst>
                  <a:ext uri="http://customooxmlschemas.google.com/">
                    <go:slidesCustomData xmlns:go="http://customooxmlschemas.google.com/" textRoundtripDataId="2"/>
                  </a:ext>
                </a:extLst>
              </a:rPr>
              <a:t>Simple Example</a:t>
            </a:r>
            <a:endParaRPr/>
          </a:p>
        </p:txBody>
      </p:sp>
      <p:sp>
        <p:nvSpPr>
          <p:cNvPr id="881" name="Google Shape;881;g2770e6e974f_0_1087"/>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Backwards compatible </a:t>
            </a:r>
            <a:endParaRPr/>
          </a:p>
        </p:txBody>
      </p:sp>
      <p:sp>
        <p:nvSpPr>
          <p:cNvPr id="882" name="Google Shape;882;g2770e6e974f_0_1087"/>
          <p:cNvSpPr/>
          <p:nvPr/>
        </p:nvSpPr>
        <p:spPr>
          <a:xfrm>
            <a:off x="765016" y="1813800"/>
            <a:ext cx="10662000" cy="4095000"/>
          </a:xfrm>
          <a:prstGeom prst="rect">
            <a:avLst/>
          </a:prstGeom>
          <a:solidFill>
            <a:srgbClr val="EEEDE9"/>
          </a:solidFill>
          <a:ln cap="flat" cmpd="sng" w="9525">
            <a:solidFill>
              <a:schemeClr val="accent2"/>
            </a:solidFill>
            <a:prstDash val="solid"/>
            <a:round/>
            <a:headEnd len="sm" w="sm" type="none"/>
            <a:tailEnd len="sm" w="sm" type="none"/>
          </a:ln>
          <a:effectLst>
            <a:outerShdw blurRad="571500" rotWithShape="0" algn="bl" dir="5400000" dist="95250">
              <a:schemeClr val="accent2">
                <a:alpha val="40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B80672"/>
                </a:solidFill>
                <a:latin typeface="Roboto Mono"/>
                <a:ea typeface="Roboto Mono"/>
                <a:cs typeface="Roboto Mono"/>
                <a:sym typeface="Roboto Mono"/>
              </a:rPr>
              <a:t># from databricks.connect.session import DatabricksSession as SparkSession</a:t>
            </a:r>
            <a:endParaRPr sz="1700">
              <a:solidFill>
                <a:srgbClr val="B8067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1967D2"/>
                </a:solidFill>
                <a:latin typeface="Roboto Mono"/>
                <a:ea typeface="Roboto Mono"/>
                <a:cs typeface="Roboto Mono"/>
                <a:sym typeface="Roboto Mono"/>
              </a:rPr>
              <a:t>from</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pyspark.sql</a:t>
            </a:r>
            <a:r>
              <a:rPr lang="en-US" sz="1700">
                <a:solidFill>
                  <a:srgbClr val="FFFFFF">
                    <a:alpha val="0"/>
                  </a:srgbClr>
                </a:solidFill>
                <a:latin typeface="Roboto Mono"/>
                <a:ea typeface="Roboto Mono"/>
                <a:cs typeface="Roboto Mono"/>
                <a:sym typeface="Roboto Mono"/>
              </a:rPr>
              <a:t> </a:t>
            </a:r>
            <a:r>
              <a:rPr lang="en-US" sz="1700">
                <a:solidFill>
                  <a:srgbClr val="1967D2"/>
                </a:solidFill>
                <a:latin typeface="Roboto Mono"/>
                <a:ea typeface="Roboto Mono"/>
                <a:cs typeface="Roboto Mono"/>
                <a:sym typeface="Roboto Mono"/>
              </a:rPr>
              <a:t>import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SparkSession</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37474F"/>
                </a:solidFill>
                <a:latin typeface="Roboto Mono"/>
                <a:ea typeface="Roboto Mono"/>
                <a:cs typeface="Roboto Mono"/>
                <a:sym typeface="Roboto Mono"/>
              </a:rPr>
              <a:t>spark</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SparkSession.builder.getOrCreate()</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37474F"/>
                </a:solidFill>
                <a:latin typeface="Roboto Mono"/>
                <a:ea typeface="Roboto Mono"/>
                <a:cs typeface="Roboto Mono"/>
                <a:sym typeface="Roboto Mono"/>
              </a:rPr>
              <a:t>df</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(spark.read.table(</a:t>
            </a:r>
            <a:r>
              <a:rPr lang="en-US" sz="1700">
                <a:solidFill>
                  <a:srgbClr val="188038"/>
                </a:solidFill>
                <a:latin typeface="Roboto Mono"/>
                <a:ea typeface="Roboto Mono"/>
                <a:cs typeface="Roboto Mono"/>
                <a:sym typeface="Roboto Mono"/>
              </a:rPr>
              <a:t>"samples.nyctaxi.trips"</a:t>
            </a:r>
            <a:r>
              <a:rPr lang="en-US" sz="1700">
                <a:solidFill>
                  <a:srgbClr val="37474F"/>
                </a:solidFill>
                <a:latin typeface="Roboto Mono"/>
                <a:ea typeface="Roboto Mono"/>
                <a:cs typeface="Roboto Mono"/>
                <a:sym typeface="Roboto Mono"/>
              </a:rPr>
              <a:t>)</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1967D2"/>
                </a:solidFill>
                <a:latin typeface="Roboto Mono"/>
                <a:ea typeface="Roboto Mono"/>
                <a:cs typeface="Roboto Mono"/>
                <a:sym typeface="Roboto Mono"/>
              </a:rPr>
              <a:t>filter</a:t>
            </a:r>
            <a:r>
              <a:rPr lang="en-US" sz="1700">
                <a:solidFill>
                  <a:srgbClr val="37474F"/>
                </a:solidFill>
                <a:latin typeface="Roboto Mono"/>
                <a:ea typeface="Roboto Mono"/>
                <a:cs typeface="Roboto Mono"/>
                <a:sym typeface="Roboto Mono"/>
              </a:rPr>
              <a:t>(</a:t>
            </a:r>
            <a:r>
              <a:rPr lang="en-US" sz="1700">
                <a:solidFill>
                  <a:srgbClr val="188038"/>
                </a:solidFill>
                <a:latin typeface="Roboto Mono"/>
                <a:ea typeface="Roboto Mono"/>
                <a:cs typeface="Roboto Mono"/>
                <a:sym typeface="Roboto Mono"/>
              </a:rPr>
              <a:t>"trip_distance &lt; 10"</a:t>
            </a:r>
            <a:r>
              <a:rPr lang="en-US" sz="1700">
                <a:solidFill>
                  <a:srgbClr val="37474F"/>
                </a:solidFill>
                <a:latin typeface="Roboto Mono"/>
                <a:ea typeface="Roboto Mono"/>
                <a:cs typeface="Roboto Mono"/>
                <a:sym typeface="Roboto Mono"/>
              </a:rPr>
              <a:t>))</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37474F"/>
                </a:solidFill>
                <a:latin typeface="Roboto Mono"/>
                <a:ea typeface="Roboto Mono"/>
                <a:cs typeface="Roboto Mono"/>
                <a:sym typeface="Roboto Mono"/>
              </a:rPr>
              <a:t>df</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(df.select(</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a:t>
            </a:r>
            <a:r>
              <a:rPr lang="en-US" sz="1700">
                <a:solidFill>
                  <a:srgbClr val="188038"/>
                </a:solidFill>
                <a:latin typeface="Roboto Mono"/>
                <a:ea typeface="Roboto Mono"/>
                <a:cs typeface="Roboto Mono"/>
                <a:sym typeface="Roboto Mono"/>
              </a:rPr>
              <a:t>"pickup_zip"</a:t>
            </a:r>
            <a:r>
              <a:rPr lang="en-US" sz="1700">
                <a:solidFill>
                  <a:srgbClr val="37474F"/>
                </a:solidFill>
                <a:latin typeface="Roboto Mono"/>
                <a:ea typeface="Roboto Mono"/>
                <a:cs typeface="Roboto Mono"/>
                <a:sym typeface="Roboto Mono"/>
              </a:rPr>
              <a:t>].cast(</a:t>
            </a:r>
            <a:r>
              <a:rPr lang="en-US" sz="1700">
                <a:solidFill>
                  <a:srgbClr val="188038"/>
                </a:solidFill>
                <a:latin typeface="Roboto Mono"/>
                <a:ea typeface="Roboto Mono"/>
                <a:cs typeface="Roboto Mono"/>
                <a:sym typeface="Roboto Mono"/>
              </a:rPr>
              <a:t>"string"</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a:t>
            </a:r>
            <a:r>
              <a:rPr lang="en-US" sz="1700">
                <a:solidFill>
                  <a:srgbClr val="188038"/>
                </a:solidFill>
                <a:latin typeface="Roboto Mono"/>
                <a:ea typeface="Roboto Mono"/>
                <a:cs typeface="Roboto Mono"/>
                <a:sym typeface="Roboto Mono"/>
              </a:rPr>
              <a:t>"dropoff_zip"</a:t>
            </a:r>
            <a:r>
              <a:rPr lang="en-US" sz="1700">
                <a:solidFill>
                  <a:srgbClr val="37474F"/>
                </a:solidFill>
                <a:latin typeface="Roboto Mono"/>
                <a:ea typeface="Roboto Mono"/>
                <a:cs typeface="Roboto Mono"/>
                <a:sym typeface="Roboto Mono"/>
              </a:rPr>
              <a:t>].cast(</a:t>
            </a:r>
            <a:r>
              <a:rPr lang="en-US" sz="1700">
                <a:solidFill>
                  <a:srgbClr val="188038"/>
                </a:solidFill>
                <a:latin typeface="Roboto Mono"/>
                <a:ea typeface="Roboto Mono"/>
                <a:cs typeface="Roboto Mono"/>
                <a:sym typeface="Roboto Mono"/>
              </a:rPr>
              <a:t>"string"</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a:t>
            </a:r>
            <a:r>
              <a:rPr lang="en-US" sz="1700">
                <a:solidFill>
                  <a:srgbClr val="188038"/>
                </a:solidFill>
                <a:latin typeface="Roboto Mono"/>
                <a:ea typeface="Roboto Mono"/>
                <a:cs typeface="Roboto Mono"/>
                <a:sym typeface="Roboto Mono"/>
              </a:rPr>
              <a:t>"trip_distance"</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37474F"/>
                </a:solidFill>
                <a:latin typeface="Roboto Mono"/>
                <a:ea typeface="Roboto Mono"/>
                <a:cs typeface="Roboto Mono"/>
                <a:sym typeface="Roboto Mono"/>
              </a:rPr>
              <a:t>display(df.toPandas())</a:t>
            </a:r>
            <a:endParaRPr sz="2600">
              <a:solidFill>
                <a:srgbClr val="1967D2"/>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2770e6e974f_0_1380"/>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DB Connect</a:t>
            </a:r>
            <a:r>
              <a:rPr lang="en-US"/>
              <a:t> Best Practices</a:t>
            </a:r>
            <a:endParaRPr>
              <a:solidFill>
                <a:schemeClr val="accent4"/>
              </a:solidFill>
            </a:endParaRPr>
          </a:p>
        </p:txBody>
      </p:sp>
      <p:sp>
        <p:nvSpPr>
          <p:cNvPr id="888" name="Google Shape;888;g2770e6e974f_0_1380"/>
          <p:cNvSpPr txBox="1"/>
          <p:nvPr/>
        </p:nvSpPr>
        <p:spPr>
          <a:xfrm>
            <a:off x="107550" y="1466600"/>
            <a:ext cx="11976900" cy="335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Use your IDE of choice</a:t>
            </a:r>
            <a:r>
              <a:rPr lang="en-US" sz="1300">
                <a:solidFill>
                  <a:schemeClr val="accent6"/>
                </a:solidFill>
              </a:rPr>
              <a:t>: Databricks Connect v2 allows developers to use their preferred Integrated Development Environments (IDEs) to interactively develop and debug their code in any Databricks workspace. This ensures that code is developed more efficiently and with higher quality.</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Embed Databricks Connect library into your applications</a:t>
            </a:r>
            <a:r>
              <a:rPr lang="en-US" sz="1300">
                <a:solidFill>
                  <a:schemeClr val="accent6"/>
                </a:solidFill>
              </a:rPr>
              <a:t>: Users can simply embed the Databricks Connect library into their applications and connect to their Databricks Lakehouse. This unlocks several new capabilities and use cases for data practitioners.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Installation and Configuration</a:t>
            </a:r>
            <a:r>
              <a:rPr lang="en-US" sz="1300">
                <a:solidFill>
                  <a:schemeClr val="accent6"/>
                </a:solidFill>
              </a:rPr>
              <a:t>: To get started with Databricks Connect, you need to install the Databricks Connect client library and configure the connection string to your Databricks cluster. You can do this by running the command 'pip install databricks-connect&gt;=13.0' in your IDE.</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Spark Connect</a:t>
            </a:r>
            <a:r>
              <a:rPr lang="en-US" sz="1300">
                <a:solidFill>
                  <a:schemeClr val="accent6"/>
                </a:solidFill>
              </a:rPr>
              <a:t>: Databricks Connect v2 is built on open-source Spark Connect, which introduces a decoupled client-server architecture for Apache Spark. This allows remote connectivity to Spark clusters using the DataFrame API and unresolved logical plans as the protocol.</a:t>
            </a:r>
            <a:br>
              <a:rPr lang="en-US" sz="1300">
                <a:solidFill>
                  <a:schemeClr val="accent6"/>
                </a:solidFill>
              </a:rPr>
            </a:br>
            <a:endParaRPr sz="1300" u="sng">
              <a:solidFill>
                <a:schemeClr val="hlink"/>
              </a:solidFill>
            </a:endParaRPr>
          </a:p>
          <a:p>
            <a:pPr indent="-298450" lvl="0" marL="457200" rtl="0" algn="l">
              <a:spcBef>
                <a:spcPts val="0"/>
              </a:spcBef>
              <a:spcAft>
                <a:spcPts val="0"/>
              </a:spcAft>
              <a:buClr>
                <a:schemeClr val="accent6"/>
              </a:buClr>
              <a:buSzPts val="1100"/>
              <a:buChar char="●"/>
            </a:pPr>
            <a:r>
              <a:rPr b="1" lang="en-US" sz="1300">
                <a:solidFill>
                  <a:schemeClr val="accent6"/>
                </a:solidFill>
              </a:rPr>
              <a:t>Develop and Debug from your IDE</a:t>
            </a:r>
            <a:r>
              <a:rPr lang="en-US" sz="1300">
                <a:solidFill>
                  <a:schemeClr val="accent6"/>
                </a:solidFill>
              </a:rPr>
              <a:t>: Databricks Connect lets developers interactively develop and debug their code on Databricks clusters using the IDE's native running and debugging functionality.</a:t>
            </a:r>
            <a:br>
              <a:rPr lang="en-US" sz="1100">
                <a:solidFill>
                  <a:schemeClr val="accent6"/>
                </a:solidFill>
              </a:rPr>
            </a:br>
            <a:endParaRPr sz="1100" u="sng">
              <a:solidFill>
                <a:schemeClr val="hlink"/>
              </a:solidFill>
            </a:endParaRPr>
          </a:p>
          <a:p>
            <a:pPr indent="0" lvl="0" marL="457200" rtl="0" algn="l">
              <a:spcBef>
                <a:spcPts val="0"/>
              </a:spcBef>
              <a:spcAft>
                <a:spcPts val="0"/>
              </a:spcAft>
              <a:buNone/>
            </a:pPr>
            <a:r>
              <a:t/>
            </a:r>
            <a:endParaRPr b="1" sz="130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
          <p:cNvSpPr/>
          <p:nvPr/>
        </p:nvSpPr>
        <p:spPr>
          <a:xfrm>
            <a:off x="0" y="-10160"/>
            <a:ext cx="4907280" cy="6868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1" name="Google Shape;531;p3"/>
          <p:cNvSpPr txBox="1"/>
          <p:nvPr>
            <p:ph idx="4294967295" type="ctrTitle"/>
          </p:nvPr>
        </p:nvSpPr>
        <p:spPr>
          <a:xfrm>
            <a:off x="555719" y="2112977"/>
            <a:ext cx="3581941" cy="125023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5000"/>
              <a:buFont typeface="Trebuchet MS"/>
              <a:buNone/>
            </a:pPr>
            <a:r>
              <a:rPr b="1" i="0" lang="en-US" sz="5000" u="none" cap="none" strike="noStrike">
                <a:solidFill>
                  <a:schemeClr val="lt1"/>
                </a:solidFill>
                <a:latin typeface="Trebuchet MS"/>
                <a:ea typeface="Trebuchet MS"/>
                <a:cs typeface="Trebuchet MS"/>
                <a:sym typeface="Trebuchet MS"/>
              </a:rPr>
              <a:t>Meet the Team</a:t>
            </a:r>
            <a:endParaRPr/>
          </a:p>
        </p:txBody>
      </p:sp>
      <p:pic>
        <p:nvPicPr>
          <p:cNvPr id="532" name="Google Shape;532;p3"/>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533" name="Google Shape;533;p3"/>
          <p:cNvSpPr/>
          <p:nvPr/>
        </p:nvSpPr>
        <p:spPr>
          <a:xfrm>
            <a:off x="9751273" y="293163"/>
            <a:ext cx="2135927" cy="9911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1" lang="en-US" sz="1200" u="none" cap="none" strike="noStrike">
                <a:solidFill>
                  <a:schemeClr val="lt1"/>
                </a:solidFill>
                <a:latin typeface="Trebuchet MS"/>
                <a:ea typeface="Trebuchet MS"/>
                <a:cs typeface="Trebuchet MS"/>
                <a:sym typeface="Trebuchet MS"/>
              </a:rPr>
              <a:t>To add or arrange timeline elements, manually move and edit text group.</a:t>
            </a:r>
            <a:endParaRPr/>
          </a:p>
        </p:txBody>
      </p:sp>
      <p:sp>
        <p:nvSpPr>
          <p:cNvPr id="534" name="Google Shape;534;p3"/>
          <p:cNvSpPr/>
          <p:nvPr/>
        </p:nvSpPr>
        <p:spPr>
          <a:xfrm rot="-5400000">
            <a:off x="9105507" y="640534"/>
            <a:ext cx="991181" cy="29643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NOTE</a:t>
            </a:r>
            <a:endParaRPr/>
          </a:p>
        </p:txBody>
      </p:sp>
      <p:grpSp>
        <p:nvGrpSpPr>
          <p:cNvPr id="535" name="Google Shape;535;p3"/>
          <p:cNvGrpSpPr/>
          <p:nvPr/>
        </p:nvGrpSpPr>
        <p:grpSpPr>
          <a:xfrm>
            <a:off x="5549336" y="1173394"/>
            <a:ext cx="1250274" cy="1907237"/>
            <a:chOff x="1219230" y="2889049"/>
            <a:chExt cx="1659636" cy="2531700"/>
          </a:xfrm>
        </p:grpSpPr>
        <p:sp>
          <p:nvSpPr>
            <p:cNvPr id="536" name="Google Shape;536;p3"/>
            <p:cNvSpPr/>
            <p:nvPr/>
          </p:nvSpPr>
          <p:spPr>
            <a:xfrm>
              <a:off x="1332958" y="4644508"/>
              <a:ext cx="1317567"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37" name="Google Shape;537;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38" name="Google Shape;538;p3"/>
          <p:cNvGrpSpPr/>
          <p:nvPr/>
        </p:nvGrpSpPr>
        <p:grpSpPr>
          <a:xfrm>
            <a:off x="7190915" y="1173394"/>
            <a:ext cx="1250275" cy="1907237"/>
            <a:chOff x="1219230" y="2889049"/>
            <a:chExt cx="1659636" cy="2531700"/>
          </a:xfrm>
        </p:grpSpPr>
        <p:sp>
          <p:nvSpPr>
            <p:cNvPr id="539" name="Google Shape;539;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40" name="Google Shape;540;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41" name="Google Shape;541;p3"/>
          <p:cNvGrpSpPr/>
          <p:nvPr/>
        </p:nvGrpSpPr>
        <p:grpSpPr>
          <a:xfrm>
            <a:off x="8832492" y="1173394"/>
            <a:ext cx="1250275" cy="1907237"/>
            <a:chOff x="1219230" y="2889049"/>
            <a:chExt cx="1659636" cy="2531700"/>
          </a:xfrm>
        </p:grpSpPr>
        <p:sp>
          <p:nvSpPr>
            <p:cNvPr id="542" name="Google Shape;542;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43" name="Google Shape;543;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44" name="Google Shape;544;p3"/>
          <p:cNvGrpSpPr/>
          <p:nvPr/>
        </p:nvGrpSpPr>
        <p:grpSpPr>
          <a:xfrm>
            <a:off x="5467865" y="3516402"/>
            <a:ext cx="1250275" cy="1907237"/>
            <a:chOff x="1219230" y="2889049"/>
            <a:chExt cx="1659636" cy="2531700"/>
          </a:xfrm>
        </p:grpSpPr>
        <p:sp>
          <p:nvSpPr>
            <p:cNvPr id="545" name="Google Shape;545;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46" name="Google Shape;546;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47" name="Google Shape;547;p3"/>
          <p:cNvGrpSpPr/>
          <p:nvPr/>
        </p:nvGrpSpPr>
        <p:grpSpPr>
          <a:xfrm>
            <a:off x="7109442" y="3516402"/>
            <a:ext cx="1250275" cy="1907237"/>
            <a:chOff x="1219230" y="2889049"/>
            <a:chExt cx="1659636" cy="2531700"/>
          </a:xfrm>
        </p:grpSpPr>
        <p:sp>
          <p:nvSpPr>
            <p:cNvPr id="548" name="Google Shape;548;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49" name="Google Shape;549;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50" name="Google Shape;550;p3"/>
          <p:cNvGrpSpPr/>
          <p:nvPr/>
        </p:nvGrpSpPr>
        <p:grpSpPr>
          <a:xfrm>
            <a:off x="8751019" y="3516402"/>
            <a:ext cx="1250275" cy="1907237"/>
            <a:chOff x="1219230" y="2889049"/>
            <a:chExt cx="1659636" cy="2531700"/>
          </a:xfrm>
        </p:grpSpPr>
        <p:sp>
          <p:nvSpPr>
            <p:cNvPr id="551" name="Google Shape;551;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52" name="Google Shape;552;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53" name="Google Shape;553;p3"/>
          <p:cNvGrpSpPr/>
          <p:nvPr/>
        </p:nvGrpSpPr>
        <p:grpSpPr>
          <a:xfrm>
            <a:off x="10392599" y="3516402"/>
            <a:ext cx="1250275" cy="1907237"/>
            <a:chOff x="1219230" y="2889049"/>
            <a:chExt cx="1659636" cy="2531700"/>
          </a:xfrm>
        </p:grpSpPr>
        <p:sp>
          <p:nvSpPr>
            <p:cNvPr id="554" name="Google Shape;554;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55" name="Google Shape;555;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56" name="Google Shape;556;p3"/>
          <p:cNvGrpSpPr/>
          <p:nvPr/>
        </p:nvGrpSpPr>
        <p:grpSpPr>
          <a:xfrm>
            <a:off x="10392599" y="1169442"/>
            <a:ext cx="1250275" cy="2061127"/>
            <a:chOff x="1219230" y="2889049"/>
            <a:chExt cx="1659636" cy="2735975"/>
          </a:xfrm>
        </p:grpSpPr>
        <p:sp>
          <p:nvSpPr>
            <p:cNvPr id="557" name="Google Shape;557;p3"/>
            <p:cNvSpPr/>
            <p:nvPr/>
          </p:nvSpPr>
          <p:spPr>
            <a:xfrm>
              <a:off x="1332962" y="4644509"/>
              <a:ext cx="1317566" cy="9805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a:p>
              <a:pPr indent="0" lvl="0" marL="0" marR="0" rtl="0" algn="ctr">
                <a:lnSpc>
                  <a:spcPct val="100000"/>
                </a:lnSpc>
                <a:spcBef>
                  <a:spcPts val="0"/>
                </a:spcBef>
                <a:spcAft>
                  <a:spcPts val="0"/>
                </a:spcAft>
                <a:buClr>
                  <a:schemeClr val="dk1"/>
                </a:buClr>
                <a:buSzPts val="1000"/>
                <a:buFont typeface="Arial"/>
                <a:buNone/>
              </a:pPr>
              <a:r>
                <a:t/>
              </a:r>
              <a:endParaRPr b="0" i="1" sz="1000" u="none" cap="none" strike="noStrike">
                <a:solidFill>
                  <a:schemeClr val="accent6"/>
                </a:solidFill>
                <a:latin typeface="Georgia"/>
                <a:ea typeface="Georgia"/>
                <a:cs typeface="Georgia"/>
                <a:sym typeface="Georgia"/>
              </a:endParaRPr>
            </a:p>
          </p:txBody>
        </p:sp>
        <p:sp>
          <p:nvSpPr>
            <p:cNvPr id="558" name="Google Shape;558;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6"/>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Delta Table</a:t>
            </a:r>
            <a:endParaRPr/>
          </a:p>
        </p:txBody>
      </p:sp>
      <p:pic>
        <p:nvPicPr>
          <p:cNvPr descr="A person in a lab coat and gloves sitting at a desk&#10;&#10;Description automatically generated" id="894" name="Google Shape;894;p6"/>
          <p:cNvPicPr preferRelativeResize="0"/>
          <p:nvPr/>
        </p:nvPicPr>
        <p:blipFill rotWithShape="1">
          <a:blip r:embed="rId3">
            <a:alphaModFix/>
          </a:blip>
          <a:srcRect b="0" l="39193" r="0" t="0"/>
          <a:stretch/>
        </p:blipFill>
        <p:spPr>
          <a:xfrm>
            <a:off x="5939883" y="0"/>
            <a:ext cx="6252117"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2770e6e974f_0_5458"/>
          <p:cNvSpPr txBox="1"/>
          <p:nvPr>
            <p:ph type="title"/>
          </p:nvPr>
        </p:nvSpPr>
        <p:spPr>
          <a:xfrm>
            <a:off x="339680" y="275167"/>
            <a:ext cx="11414100" cy="1143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latin typeface="Source Sans Pro"/>
                <a:ea typeface="Source Sans Pro"/>
                <a:cs typeface="Source Sans Pro"/>
                <a:sym typeface="Source Sans Pro"/>
              </a:rPr>
              <a:t>Data reliability challenges with data lakes</a:t>
            </a:r>
            <a:endParaRPr sz="4800"/>
          </a:p>
        </p:txBody>
      </p:sp>
      <p:sp>
        <p:nvSpPr>
          <p:cNvPr id="901" name="Google Shape;901;g2770e6e974f_0_5458"/>
          <p:cNvSpPr txBox="1"/>
          <p:nvPr/>
        </p:nvSpPr>
        <p:spPr>
          <a:xfrm>
            <a:off x="3917933" y="1486133"/>
            <a:ext cx="6109200" cy="1457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b="1" lang="en-US" sz="2400">
                <a:solidFill>
                  <a:schemeClr val="lt1"/>
                </a:solidFill>
                <a:latin typeface="Source Sans Pro"/>
                <a:ea typeface="Source Sans Pro"/>
                <a:cs typeface="Source Sans Pro"/>
                <a:sym typeface="Source Sans Pro"/>
              </a:rPr>
              <a:t>Failed production jobs </a:t>
            </a:r>
            <a:r>
              <a:rPr lang="en-US" sz="2400">
                <a:solidFill>
                  <a:schemeClr val="lt1"/>
                </a:solidFill>
                <a:latin typeface="Source Sans Pro"/>
                <a:ea typeface="Source Sans Pro"/>
                <a:cs typeface="Source Sans Pro"/>
                <a:sym typeface="Source Sans Pro"/>
              </a:rPr>
              <a:t>leave data in corrupt state requiring tedious recovery</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rgbClr val="FFFFFF"/>
              </a:solidFill>
              <a:latin typeface="Source Sans Pro"/>
              <a:ea typeface="Source Sans Pro"/>
              <a:cs typeface="Source Sans Pro"/>
              <a:sym typeface="Source Sans Pro"/>
            </a:endParaRPr>
          </a:p>
        </p:txBody>
      </p:sp>
      <p:grpSp>
        <p:nvGrpSpPr>
          <p:cNvPr id="902" name="Google Shape;902;g2770e6e974f_0_5458"/>
          <p:cNvGrpSpPr/>
          <p:nvPr/>
        </p:nvGrpSpPr>
        <p:grpSpPr>
          <a:xfrm>
            <a:off x="1030342" y="4766078"/>
            <a:ext cx="1792392" cy="1189933"/>
            <a:chOff x="316925" y="1230613"/>
            <a:chExt cx="1904369" cy="1124700"/>
          </a:xfrm>
        </p:grpSpPr>
        <p:grpSp>
          <p:nvGrpSpPr>
            <p:cNvPr id="903" name="Google Shape;903;g2770e6e974f_0_5458"/>
            <p:cNvGrpSpPr/>
            <p:nvPr/>
          </p:nvGrpSpPr>
          <p:grpSpPr>
            <a:xfrm>
              <a:off x="316925" y="1230613"/>
              <a:ext cx="1590200" cy="1124700"/>
              <a:chOff x="583425" y="1117425"/>
              <a:chExt cx="1590200" cy="1124700"/>
            </a:xfrm>
          </p:grpSpPr>
          <p:pic>
            <p:nvPicPr>
              <p:cNvPr id="904" name="Google Shape;904;g2770e6e974f_0_5458"/>
              <p:cNvPicPr preferRelativeResize="0"/>
              <p:nvPr/>
            </p:nvPicPr>
            <p:blipFill rotWithShape="1">
              <a:blip r:embed="rId3">
                <a:alphaModFix/>
              </a:blip>
              <a:srcRect b="0" l="0" r="0" t="0"/>
              <a:stretch/>
            </p:blipFill>
            <p:spPr>
              <a:xfrm flipH="1">
                <a:off x="1048925" y="1117425"/>
                <a:ext cx="1124700" cy="1124700"/>
              </a:xfrm>
              <a:prstGeom prst="rect">
                <a:avLst/>
              </a:prstGeom>
              <a:noFill/>
              <a:ln>
                <a:noFill/>
              </a:ln>
            </p:spPr>
          </p:pic>
          <p:sp>
            <p:nvSpPr>
              <p:cNvPr id="905" name="Google Shape;905;g2770e6e974f_0_5458"/>
              <p:cNvSpPr/>
              <p:nvPr/>
            </p:nvSpPr>
            <p:spPr>
              <a:xfrm>
                <a:off x="583425" y="1818700"/>
                <a:ext cx="378000" cy="105600"/>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6" name="Google Shape;906;g2770e6e974f_0_5458"/>
              <p:cNvSpPr/>
              <p:nvPr/>
            </p:nvSpPr>
            <p:spPr>
              <a:xfrm rot="-885864">
                <a:off x="601055" y="2088379"/>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7" name="Google Shape;907;g2770e6e974f_0_5458"/>
              <p:cNvSpPr/>
              <p:nvPr/>
            </p:nvSpPr>
            <p:spPr>
              <a:xfrm flipH="1" rot="-9914136">
                <a:off x="601055" y="1554979"/>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08" name="Google Shape;908;g2770e6e974f_0_5458"/>
            <p:cNvSpPr/>
            <p:nvPr/>
          </p:nvSpPr>
          <p:spPr>
            <a:xfrm>
              <a:off x="1818525" y="1933350"/>
              <a:ext cx="378000" cy="105600"/>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9" name="Google Shape;909;g2770e6e974f_0_5458"/>
            <p:cNvSpPr/>
            <p:nvPr/>
          </p:nvSpPr>
          <p:spPr>
            <a:xfrm rot="-885864">
              <a:off x="1836155" y="1669629"/>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0" name="Google Shape;910;g2770e6e974f_0_5458"/>
            <p:cNvSpPr/>
            <p:nvPr/>
          </p:nvSpPr>
          <p:spPr>
            <a:xfrm flipH="1" rot="-9914136">
              <a:off x="1836155" y="2194237"/>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11" name="Google Shape;911;g2770e6e974f_0_5458"/>
          <p:cNvGrpSpPr/>
          <p:nvPr/>
        </p:nvGrpSpPr>
        <p:grpSpPr>
          <a:xfrm>
            <a:off x="971010" y="3666211"/>
            <a:ext cx="2060481" cy="626784"/>
            <a:chOff x="414593" y="1513571"/>
            <a:chExt cx="1545399" cy="470100"/>
          </a:xfrm>
        </p:grpSpPr>
        <p:pic>
          <p:nvPicPr>
            <p:cNvPr id="912" name="Google Shape;912;g2770e6e974f_0_5458"/>
            <p:cNvPicPr preferRelativeResize="0"/>
            <p:nvPr/>
          </p:nvPicPr>
          <p:blipFill rotWithShape="1">
            <a:blip r:embed="rId4">
              <a:alphaModFix/>
            </a:blip>
            <a:srcRect b="0" l="0" r="0" t="0"/>
            <a:stretch/>
          </p:blipFill>
          <p:spPr>
            <a:xfrm>
              <a:off x="414593" y="1513571"/>
              <a:ext cx="470100" cy="470100"/>
            </a:xfrm>
            <a:prstGeom prst="rect">
              <a:avLst/>
            </a:prstGeom>
            <a:noFill/>
            <a:ln>
              <a:noFill/>
            </a:ln>
          </p:spPr>
        </p:pic>
        <p:pic>
          <p:nvPicPr>
            <p:cNvPr id="913" name="Google Shape;913;g2770e6e974f_0_5458"/>
            <p:cNvPicPr preferRelativeResize="0"/>
            <p:nvPr/>
          </p:nvPicPr>
          <p:blipFill rotWithShape="1">
            <a:blip r:embed="rId4">
              <a:alphaModFix/>
            </a:blip>
            <a:srcRect b="0" l="0" r="0" t="0"/>
            <a:stretch/>
          </p:blipFill>
          <p:spPr>
            <a:xfrm>
              <a:off x="1162193" y="1513571"/>
              <a:ext cx="470100" cy="470100"/>
            </a:xfrm>
            <a:prstGeom prst="rect">
              <a:avLst/>
            </a:prstGeom>
            <a:noFill/>
            <a:ln>
              <a:noFill/>
            </a:ln>
          </p:spPr>
        </p:pic>
        <p:pic>
          <p:nvPicPr>
            <p:cNvPr id="914" name="Google Shape;914;g2770e6e974f_0_5458"/>
            <p:cNvPicPr preferRelativeResize="0"/>
            <p:nvPr/>
          </p:nvPicPr>
          <p:blipFill rotWithShape="1">
            <a:blip r:embed="rId4">
              <a:alphaModFix/>
            </a:blip>
            <a:srcRect b="0" l="0" r="0" t="0"/>
            <a:stretch/>
          </p:blipFill>
          <p:spPr>
            <a:xfrm>
              <a:off x="1489892" y="1513571"/>
              <a:ext cx="470100" cy="470100"/>
            </a:xfrm>
            <a:prstGeom prst="rect">
              <a:avLst/>
            </a:prstGeom>
            <a:noFill/>
            <a:ln>
              <a:noFill/>
            </a:ln>
          </p:spPr>
        </p:pic>
        <p:sp>
          <p:nvSpPr>
            <p:cNvPr id="915" name="Google Shape;915;g2770e6e974f_0_5458"/>
            <p:cNvSpPr/>
            <p:nvPr/>
          </p:nvSpPr>
          <p:spPr>
            <a:xfrm>
              <a:off x="959400" y="1696725"/>
              <a:ext cx="135000" cy="11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16" name="Google Shape;916;g2770e6e974f_0_5458"/>
          <p:cNvGrpSpPr/>
          <p:nvPr/>
        </p:nvGrpSpPr>
        <p:grpSpPr>
          <a:xfrm>
            <a:off x="1213846" y="1496844"/>
            <a:ext cx="1425164" cy="1556761"/>
            <a:chOff x="510322" y="2344817"/>
            <a:chExt cx="1068900" cy="1167600"/>
          </a:xfrm>
        </p:grpSpPr>
        <p:pic>
          <p:nvPicPr>
            <p:cNvPr id="917" name="Google Shape;917;g2770e6e974f_0_5458"/>
            <p:cNvPicPr preferRelativeResize="0"/>
            <p:nvPr/>
          </p:nvPicPr>
          <p:blipFill rotWithShape="1">
            <a:blip r:embed="rId5">
              <a:alphaModFix/>
            </a:blip>
            <a:srcRect b="0" l="0" r="0" t="0"/>
            <a:stretch/>
          </p:blipFill>
          <p:spPr>
            <a:xfrm flipH="1">
              <a:off x="510322" y="2344817"/>
              <a:ext cx="1068900" cy="1167600"/>
            </a:xfrm>
            <a:prstGeom prst="rect">
              <a:avLst/>
            </a:prstGeom>
            <a:noFill/>
            <a:ln>
              <a:noFill/>
            </a:ln>
          </p:spPr>
        </p:pic>
        <p:grpSp>
          <p:nvGrpSpPr>
            <p:cNvPr id="918" name="Google Shape;918;g2770e6e974f_0_5458"/>
            <p:cNvGrpSpPr/>
            <p:nvPr/>
          </p:nvGrpSpPr>
          <p:grpSpPr>
            <a:xfrm>
              <a:off x="826194" y="2712941"/>
              <a:ext cx="341279" cy="452687"/>
              <a:chOff x="998023" y="2711265"/>
              <a:chExt cx="446876" cy="542660"/>
            </a:xfrm>
          </p:grpSpPr>
          <p:sp>
            <p:nvSpPr>
              <p:cNvPr id="919" name="Google Shape;919;g2770e6e974f_0_5458"/>
              <p:cNvSpPr/>
              <p:nvPr/>
            </p:nvSpPr>
            <p:spPr>
              <a:xfrm>
                <a:off x="1097799" y="2741225"/>
                <a:ext cx="347100" cy="512700"/>
              </a:xfrm>
              <a:prstGeom prst="ellipse">
                <a:avLst/>
              </a:prstGeom>
              <a:solidFill>
                <a:srgbClr val="3DCCD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1500"/>
                  <a:buFont typeface="Arial"/>
                  <a:buNone/>
                </a:pPr>
                <a:r>
                  <a:t/>
                </a:r>
                <a:endParaRPr sz="1900"/>
              </a:p>
            </p:txBody>
          </p:sp>
          <p:sp>
            <p:nvSpPr>
              <p:cNvPr id="920" name="Google Shape;920;g2770e6e974f_0_5458"/>
              <p:cNvSpPr txBox="1"/>
              <p:nvPr/>
            </p:nvSpPr>
            <p:spPr>
              <a:xfrm>
                <a:off x="998023" y="2711265"/>
                <a:ext cx="347100" cy="31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3200">
                    <a:solidFill>
                      <a:srgbClr val="FFFFFF"/>
                    </a:solidFill>
                    <a:latin typeface="Source Sans Pro"/>
                    <a:ea typeface="Source Sans Pro"/>
                    <a:cs typeface="Source Sans Pro"/>
                    <a:sym typeface="Source Sans Pro"/>
                  </a:rPr>
                  <a:t>✗</a:t>
                </a:r>
                <a:endParaRPr sz="3200">
                  <a:solidFill>
                    <a:srgbClr val="FFFFFF"/>
                  </a:solidFill>
                  <a:latin typeface="Source Sans Pro"/>
                  <a:ea typeface="Source Sans Pro"/>
                  <a:cs typeface="Source Sans Pro"/>
                  <a:sym typeface="Source Sans Pro"/>
                </a:endParaRPr>
              </a:p>
            </p:txBody>
          </p:sp>
        </p:grpSp>
      </p:grpSp>
      <p:sp>
        <p:nvSpPr>
          <p:cNvPr id="921" name="Google Shape;921;g2770e6e974f_0_5458"/>
          <p:cNvSpPr txBox="1"/>
          <p:nvPr/>
        </p:nvSpPr>
        <p:spPr>
          <a:xfrm>
            <a:off x="3917933" y="3054600"/>
            <a:ext cx="6388800" cy="1700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b="1" lang="en-US" sz="2400">
                <a:solidFill>
                  <a:schemeClr val="lt1"/>
                </a:solidFill>
                <a:latin typeface="Source Sans Pro"/>
                <a:ea typeface="Source Sans Pro"/>
                <a:cs typeface="Source Sans Pro"/>
                <a:sym typeface="Source Sans Pro"/>
              </a:rPr>
              <a:t>Lack of schema enforcement</a:t>
            </a:r>
            <a:r>
              <a:rPr lang="en-US" sz="2400">
                <a:solidFill>
                  <a:schemeClr val="lt1"/>
                </a:solidFill>
                <a:latin typeface="Source Sans Pro"/>
                <a:ea typeface="Source Sans Pro"/>
                <a:cs typeface="Source Sans Pro"/>
                <a:sym typeface="Source Sans Pro"/>
              </a:rPr>
              <a:t> creates inconsistent and low quality data </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a:p>
            <a:pPr indent="0" lvl="0" marL="60960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p:txBody>
      </p:sp>
      <p:sp>
        <p:nvSpPr>
          <p:cNvPr id="922" name="Google Shape;922;g2770e6e974f_0_5458"/>
          <p:cNvSpPr txBox="1"/>
          <p:nvPr/>
        </p:nvSpPr>
        <p:spPr>
          <a:xfrm>
            <a:off x="3917933" y="4585100"/>
            <a:ext cx="6815700" cy="1298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b="1" lang="en-US" sz="2400">
                <a:solidFill>
                  <a:schemeClr val="lt1"/>
                </a:solidFill>
                <a:latin typeface="Source Sans Pro"/>
                <a:ea typeface="Source Sans Pro"/>
                <a:cs typeface="Source Sans Pro"/>
                <a:sym typeface="Source Sans Pro"/>
              </a:rPr>
              <a:t>Lack of consistency</a:t>
            </a:r>
            <a:r>
              <a:rPr lang="en-US" sz="2400">
                <a:solidFill>
                  <a:schemeClr val="lt1"/>
                </a:solidFill>
                <a:latin typeface="Source Sans Pro"/>
                <a:ea typeface="Source Sans Pro"/>
                <a:cs typeface="Source Sans Pro"/>
                <a:sym typeface="Source Sans Pro"/>
              </a:rPr>
              <a:t> makes it almost impossible to mix appends and reads, batch and streaming</a:t>
            </a:r>
            <a:endParaRPr sz="2400">
              <a:solidFill>
                <a:schemeClr val="lt1"/>
              </a:solidFill>
              <a:latin typeface="Source Sans Pro"/>
              <a:ea typeface="Source Sans Pro"/>
              <a:cs typeface="Source Sans Pro"/>
              <a:sym typeface="Source Sans Pro"/>
            </a:endParaRPr>
          </a:p>
          <a:p>
            <a:pPr indent="0" lvl="0" marL="60960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2770e6e974f_0_5485"/>
          <p:cNvSpPr txBox="1"/>
          <p:nvPr>
            <p:ph type="title"/>
          </p:nvPr>
        </p:nvSpPr>
        <p:spPr>
          <a:xfrm>
            <a:off x="339680" y="275167"/>
            <a:ext cx="11414100" cy="1143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latin typeface="Source Sans Pro"/>
                <a:ea typeface="Source Sans Pro"/>
                <a:cs typeface="Source Sans Pro"/>
                <a:sym typeface="Source Sans Pro"/>
              </a:rPr>
              <a:t>Performance challenges with data lakes</a:t>
            </a:r>
            <a:endParaRPr sz="4800">
              <a:latin typeface="Source Sans Pro"/>
              <a:ea typeface="Source Sans Pro"/>
              <a:cs typeface="Source Sans Pro"/>
              <a:sym typeface="Source Sans Pro"/>
            </a:endParaRPr>
          </a:p>
        </p:txBody>
      </p:sp>
      <p:sp>
        <p:nvSpPr>
          <p:cNvPr id="929" name="Google Shape;929;g2770e6e974f_0_5485"/>
          <p:cNvSpPr txBox="1"/>
          <p:nvPr/>
        </p:nvSpPr>
        <p:spPr>
          <a:xfrm>
            <a:off x="2724733" y="1698333"/>
            <a:ext cx="8208900" cy="993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rgbClr val="FFFFFF"/>
                </a:solidFill>
                <a:latin typeface="Source Sans Pro"/>
                <a:ea typeface="Source Sans Pro"/>
                <a:cs typeface="Source Sans Pro"/>
                <a:sym typeface="Source Sans Pro"/>
              </a:rPr>
              <a:t>Too many small or very big files</a:t>
            </a:r>
            <a:r>
              <a:rPr lang="en-US" sz="2400">
                <a:solidFill>
                  <a:srgbClr val="FFFFFF"/>
                </a:solidFill>
                <a:latin typeface="Source Sans Pro"/>
                <a:ea typeface="Source Sans Pro"/>
                <a:cs typeface="Source Sans Pro"/>
                <a:sym typeface="Source Sans Pro"/>
              </a:rPr>
              <a:t> - more time opening &amp; closing files rather than reading contents </a:t>
            </a:r>
            <a:r>
              <a:rPr lang="en-US" sz="2400">
                <a:solidFill>
                  <a:schemeClr val="lt1"/>
                </a:solidFill>
                <a:latin typeface="Source Sans Pro"/>
                <a:ea typeface="Source Sans Pro"/>
                <a:cs typeface="Source Sans Pro"/>
                <a:sym typeface="Source Sans Pro"/>
              </a:rPr>
              <a:t>(worse with streaming).</a:t>
            </a:r>
            <a:endParaRPr sz="2400">
              <a:solidFill>
                <a:srgbClr val="FFFFFF"/>
              </a:solidFill>
              <a:latin typeface="Source Sans Pro"/>
              <a:ea typeface="Source Sans Pro"/>
              <a:cs typeface="Source Sans Pro"/>
              <a:sym typeface="Source Sans Pro"/>
            </a:endParaRPr>
          </a:p>
        </p:txBody>
      </p:sp>
      <p:sp>
        <p:nvSpPr>
          <p:cNvPr id="930" name="Google Shape;930;g2770e6e974f_0_5485"/>
          <p:cNvSpPr txBox="1"/>
          <p:nvPr/>
        </p:nvSpPr>
        <p:spPr>
          <a:xfrm>
            <a:off x="2724733" y="3408900"/>
            <a:ext cx="7904400" cy="993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rgbClr val="FFFFFF"/>
                </a:solidFill>
                <a:latin typeface="Source Sans Pro"/>
                <a:ea typeface="Source Sans Pro"/>
                <a:cs typeface="Source Sans Pro"/>
                <a:sym typeface="Source Sans Pro"/>
              </a:rPr>
              <a:t>Partitioning aka “poor man’s indexing”- </a:t>
            </a:r>
            <a:r>
              <a:rPr lang="en-US" sz="2400">
                <a:solidFill>
                  <a:srgbClr val="FFFFFF"/>
                </a:solidFill>
                <a:latin typeface="Source Sans Pro"/>
                <a:ea typeface="Source Sans Pro"/>
                <a:cs typeface="Source Sans Pro"/>
                <a:sym typeface="Source Sans Pro"/>
              </a:rPr>
              <a:t>breaks down if you picked the wrong fields or when data has many dimensions, high cardinality columns.</a:t>
            </a:r>
            <a:endParaRPr sz="2400">
              <a:solidFill>
                <a:srgbClr val="FFFFFF"/>
              </a:solidFill>
              <a:latin typeface="Source Sans Pro"/>
              <a:ea typeface="Source Sans Pro"/>
              <a:cs typeface="Source Sans Pro"/>
              <a:sym typeface="Source Sans Pro"/>
            </a:endParaRPr>
          </a:p>
        </p:txBody>
      </p:sp>
      <p:pic>
        <p:nvPicPr>
          <p:cNvPr id="931" name="Google Shape;931;g2770e6e974f_0_5485"/>
          <p:cNvPicPr preferRelativeResize="0"/>
          <p:nvPr/>
        </p:nvPicPr>
        <p:blipFill rotWithShape="1">
          <a:blip r:embed="rId3">
            <a:alphaModFix/>
          </a:blip>
          <a:srcRect b="0" l="0" r="0" t="0"/>
          <a:stretch/>
        </p:blipFill>
        <p:spPr>
          <a:xfrm>
            <a:off x="463467" y="1596736"/>
            <a:ext cx="568500" cy="568500"/>
          </a:xfrm>
          <a:prstGeom prst="rect">
            <a:avLst/>
          </a:prstGeom>
          <a:noFill/>
          <a:ln>
            <a:noFill/>
          </a:ln>
        </p:spPr>
      </p:pic>
      <p:pic>
        <p:nvPicPr>
          <p:cNvPr id="932" name="Google Shape;932;g2770e6e974f_0_5485"/>
          <p:cNvPicPr preferRelativeResize="0"/>
          <p:nvPr/>
        </p:nvPicPr>
        <p:blipFill rotWithShape="1">
          <a:blip r:embed="rId3">
            <a:alphaModFix/>
          </a:blip>
          <a:srcRect b="0" l="0" r="0" t="0"/>
          <a:stretch/>
        </p:blipFill>
        <p:spPr>
          <a:xfrm>
            <a:off x="666667" y="1799936"/>
            <a:ext cx="568500" cy="568500"/>
          </a:xfrm>
          <a:prstGeom prst="rect">
            <a:avLst/>
          </a:prstGeom>
          <a:noFill/>
          <a:ln>
            <a:noFill/>
          </a:ln>
        </p:spPr>
      </p:pic>
      <p:pic>
        <p:nvPicPr>
          <p:cNvPr id="933" name="Google Shape;933;g2770e6e974f_0_5485"/>
          <p:cNvPicPr preferRelativeResize="0"/>
          <p:nvPr/>
        </p:nvPicPr>
        <p:blipFill rotWithShape="1">
          <a:blip r:embed="rId3">
            <a:alphaModFix/>
          </a:blip>
          <a:srcRect b="0" l="0" r="0" t="0"/>
          <a:stretch/>
        </p:blipFill>
        <p:spPr>
          <a:xfrm>
            <a:off x="1235067" y="1637936"/>
            <a:ext cx="568500" cy="568500"/>
          </a:xfrm>
          <a:prstGeom prst="rect">
            <a:avLst/>
          </a:prstGeom>
          <a:noFill/>
          <a:ln>
            <a:noFill/>
          </a:ln>
        </p:spPr>
      </p:pic>
      <p:pic>
        <p:nvPicPr>
          <p:cNvPr id="934" name="Google Shape;934;g2770e6e974f_0_5485"/>
          <p:cNvPicPr preferRelativeResize="0"/>
          <p:nvPr/>
        </p:nvPicPr>
        <p:blipFill rotWithShape="1">
          <a:blip r:embed="rId3">
            <a:alphaModFix/>
          </a:blip>
          <a:srcRect b="0" l="0" r="0" t="0"/>
          <a:stretch/>
        </p:blipFill>
        <p:spPr>
          <a:xfrm>
            <a:off x="540067" y="2206336"/>
            <a:ext cx="568500" cy="568500"/>
          </a:xfrm>
          <a:prstGeom prst="rect">
            <a:avLst/>
          </a:prstGeom>
          <a:noFill/>
          <a:ln>
            <a:noFill/>
          </a:ln>
        </p:spPr>
      </p:pic>
      <p:pic>
        <p:nvPicPr>
          <p:cNvPr id="935" name="Google Shape;935;g2770e6e974f_0_5485"/>
          <p:cNvPicPr preferRelativeResize="0"/>
          <p:nvPr/>
        </p:nvPicPr>
        <p:blipFill rotWithShape="1">
          <a:blip r:embed="rId3">
            <a:alphaModFix/>
          </a:blip>
          <a:srcRect b="0" l="0" r="0" t="0"/>
          <a:stretch/>
        </p:blipFill>
        <p:spPr>
          <a:xfrm>
            <a:off x="1641467" y="2302936"/>
            <a:ext cx="568500" cy="568500"/>
          </a:xfrm>
          <a:prstGeom prst="rect">
            <a:avLst/>
          </a:prstGeom>
          <a:noFill/>
          <a:ln>
            <a:noFill/>
          </a:ln>
        </p:spPr>
      </p:pic>
      <p:pic>
        <p:nvPicPr>
          <p:cNvPr id="936" name="Google Shape;936;g2770e6e974f_0_5485"/>
          <p:cNvPicPr preferRelativeResize="0"/>
          <p:nvPr/>
        </p:nvPicPr>
        <p:blipFill rotWithShape="1">
          <a:blip r:embed="rId3">
            <a:alphaModFix/>
          </a:blip>
          <a:srcRect b="0" l="0" r="0" t="0"/>
          <a:stretch/>
        </p:blipFill>
        <p:spPr>
          <a:xfrm>
            <a:off x="1667134" y="1878369"/>
            <a:ext cx="568500" cy="568500"/>
          </a:xfrm>
          <a:prstGeom prst="rect">
            <a:avLst/>
          </a:prstGeom>
          <a:noFill/>
          <a:ln>
            <a:noFill/>
          </a:ln>
        </p:spPr>
      </p:pic>
      <p:pic>
        <p:nvPicPr>
          <p:cNvPr id="937" name="Google Shape;937;g2770e6e974f_0_5485"/>
          <p:cNvPicPr preferRelativeResize="0"/>
          <p:nvPr/>
        </p:nvPicPr>
        <p:blipFill rotWithShape="1">
          <a:blip r:embed="rId3">
            <a:alphaModFix/>
          </a:blip>
          <a:srcRect b="0" l="0" r="0" t="0"/>
          <a:stretch/>
        </p:blipFill>
        <p:spPr>
          <a:xfrm>
            <a:off x="1015934" y="2415202"/>
            <a:ext cx="568500" cy="568500"/>
          </a:xfrm>
          <a:prstGeom prst="rect">
            <a:avLst/>
          </a:prstGeom>
          <a:noFill/>
          <a:ln>
            <a:noFill/>
          </a:ln>
        </p:spPr>
      </p:pic>
      <p:pic>
        <p:nvPicPr>
          <p:cNvPr id="938" name="Google Shape;938;g2770e6e974f_0_5485"/>
          <p:cNvPicPr preferRelativeResize="0"/>
          <p:nvPr/>
        </p:nvPicPr>
        <p:blipFill>
          <a:blip r:embed="rId4">
            <a:alphaModFix/>
          </a:blip>
          <a:stretch>
            <a:fillRect/>
          </a:stretch>
        </p:blipFill>
        <p:spPr>
          <a:xfrm>
            <a:off x="728534" y="3333900"/>
            <a:ext cx="1143200" cy="1143200"/>
          </a:xfrm>
          <a:prstGeom prst="rect">
            <a:avLst/>
          </a:prstGeom>
          <a:noFill/>
          <a:ln>
            <a:noFill/>
          </a:ln>
        </p:spPr>
      </p:pic>
      <p:sp>
        <p:nvSpPr>
          <p:cNvPr id="939" name="Google Shape;939;g2770e6e974f_0_5485"/>
          <p:cNvSpPr txBox="1"/>
          <p:nvPr/>
        </p:nvSpPr>
        <p:spPr>
          <a:xfrm>
            <a:off x="2724733" y="5049667"/>
            <a:ext cx="8019900" cy="993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rgbClr val="FFFFFF"/>
                </a:solidFill>
                <a:latin typeface="Source Sans Pro"/>
                <a:ea typeface="Source Sans Pro"/>
                <a:cs typeface="Source Sans Pro"/>
                <a:sym typeface="Source Sans Pro"/>
              </a:rPr>
              <a:t>No caching </a:t>
            </a:r>
            <a:r>
              <a:rPr lang="en-US" sz="2400">
                <a:solidFill>
                  <a:srgbClr val="FFFFFF"/>
                </a:solidFill>
                <a:latin typeface="Source Sans Pro"/>
                <a:ea typeface="Source Sans Pro"/>
                <a:cs typeface="Source Sans Pro"/>
                <a:sym typeface="Source Sans Pro"/>
              </a:rPr>
              <a:t>- cloud storage throughput is low (cloud object storage is 20-50MB/s/core vs 300MB/s/core for local SSDs).</a:t>
            </a:r>
            <a:endParaRPr sz="2400">
              <a:solidFill>
                <a:srgbClr val="FFFFFF"/>
              </a:solidFill>
              <a:latin typeface="Source Sans Pro"/>
              <a:ea typeface="Source Sans Pro"/>
              <a:cs typeface="Source Sans Pro"/>
              <a:sym typeface="Source Sans Pro"/>
            </a:endParaRPr>
          </a:p>
        </p:txBody>
      </p:sp>
      <p:grpSp>
        <p:nvGrpSpPr>
          <p:cNvPr id="940" name="Google Shape;940;g2770e6e974f_0_5485"/>
          <p:cNvGrpSpPr/>
          <p:nvPr/>
        </p:nvGrpSpPr>
        <p:grpSpPr>
          <a:xfrm>
            <a:off x="1108383" y="5257535"/>
            <a:ext cx="694912" cy="751671"/>
            <a:chOff x="1637575" y="4443425"/>
            <a:chExt cx="426300" cy="483950"/>
          </a:xfrm>
        </p:grpSpPr>
        <p:sp>
          <p:nvSpPr>
            <p:cNvPr id="941" name="Google Shape;941;g2770e6e974f_0_5485"/>
            <p:cNvSpPr/>
            <p:nvPr/>
          </p:nvSpPr>
          <p:spPr>
            <a:xfrm>
              <a:off x="1637575" y="4668050"/>
              <a:ext cx="426300" cy="259325"/>
            </a:xfrm>
            <a:prstGeom prst="flowChartMagneticDisk">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2" name="Google Shape;942;g2770e6e974f_0_5485"/>
            <p:cNvSpPr/>
            <p:nvPr/>
          </p:nvSpPr>
          <p:spPr>
            <a:xfrm>
              <a:off x="1637575" y="4576775"/>
              <a:ext cx="426300" cy="198200"/>
            </a:xfrm>
            <a:prstGeom prst="flowChartMagneticDisk">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3" name="Google Shape;943;g2770e6e974f_0_5485"/>
            <p:cNvSpPr/>
            <p:nvPr/>
          </p:nvSpPr>
          <p:spPr>
            <a:xfrm>
              <a:off x="1637575" y="4443425"/>
              <a:ext cx="426300" cy="198200"/>
            </a:xfrm>
            <a:prstGeom prst="flowChartMagneticDisk">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g2770e6e974f_0_5505"/>
          <p:cNvPicPr preferRelativeResize="0"/>
          <p:nvPr/>
        </p:nvPicPr>
        <p:blipFill rotWithShape="1">
          <a:blip r:embed="rId3">
            <a:alphaModFix amt="10000"/>
          </a:blip>
          <a:srcRect b="0" l="0" r="0" t="0"/>
          <a:stretch/>
        </p:blipFill>
        <p:spPr>
          <a:xfrm rot="-5400000">
            <a:off x="3822700" y="-1511301"/>
            <a:ext cx="4546602" cy="12192000"/>
          </a:xfrm>
          <a:prstGeom prst="rect">
            <a:avLst/>
          </a:prstGeom>
          <a:noFill/>
          <a:ln>
            <a:noFill/>
          </a:ln>
        </p:spPr>
      </p:pic>
      <p:sp>
        <p:nvSpPr>
          <p:cNvPr id="949" name="Google Shape;949;g2770e6e974f_0_5505"/>
          <p:cNvSpPr/>
          <p:nvPr/>
        </p:nvSpPr>
        <p:spPr>
          <a:xfrm>
            <a:off x="468492" y="2538041"/>
            <a:ext cx="5193600" cy="3079200"/>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500" u="none" cap="none" strike="noStrike">
              <a:solidFill>
                <a:schemeClr val="lt1"/>
              </a:solidFill>
              <a:latin typeface="Barlow"/>
              <a:ea typeface="Barlow"/>
              <a:cs typeface="Barlow"/>
              <a:sym typeface="Barlow"/>
            </a:endParaRPr>
          </a:p>
        </p:txBody>
      </p:sp>
      <p:sp>
        <p:nvSpPr>
          <p:cNvPr id="950" name="Google Shape;950;g2770e6e974f_0_5505"/>
          <p:cNvSpPr/>
          <p:nvPr/>
        </p:nvSpPr>
        <p:spPr>
          <a:xfrm>
            <a:off x="6542457" y="2538041"/>
            <a:ext cx="5193600" cy="3079200"/>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500" u="none" cap="none" strike="noStrike">
              <a:solidFill>
                <a:schemeClr val="lt1"/>
              </a:solidFill>
              <a:latin typeface="Barlow"/>
              <a:ea typeface="Barlow"/>
              <a:cs typeface="Barlow"/>
              <a:sym typeface="Barlow"/>
            </a:endParaRPr>
          </a:p>
        </p:txBody>
      </p:sp>
      <p:sp>
        <p:nvSpPr>
          <p:cNvPr id="951" name="Google Shape;951;g2770e6e974f_0_5505"/>
          <p:cNvSpPr/>
          <p:nvPr/>
        </p:nvSpPr>
        <p:spPr>
          <a:xfrm>
            <a:off x="468489" y="1964203"/>
            <a:ext cx="5193600" cy="533700"/>
          </a:xfrm>
          <a:prstGeom prst="snip1Rect">
            <a:avLst>
              <a:gd fmla="val 29798" name="adj"/>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500" u="none" cap="none" strike="noStrike">
              <a:solidFill>
                <a:schemeClr val="lt1"/>
              </a:solidFill>
              <a:latin typeface="Barlow"/>
              <a:ea typeface="Barlow"/>
              <a:cs typeface="Barlow"/>
              <a:sym typeface="Barlow"/>
            </a:endParaRPr>
          </a:p>
        </p:txBody>
      </p:sp>
      <p:sp>
        <p:nvSpPr>
          <p:cNvPr id="952" name="Google Shape;952;g2770e6e974f_0_5505"/>
          <p:cNvSpPr/>
          <p:nvPr/>
        </p:nvSpPr>
        <p:spPr>
          <a:xfrm>
            <a:off x="6542455" y="1964203"/>
            <a:ext cx="5193600" cy="533700"/>
          </a:xfrm>
          <a:prstGeom prst="snip1Rect">
            <a:avLst>
              <a:gd fmla="val 29798" name="adj"/>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500" u="none" cap="none" strike="noStrike">
              <a:solidFill>
                <a:schemeClr val="lt1"/>
              </a:solidFill>
              <a:latin typeface="Barlow"/>
              <a:ea typeface="Barlow"/>
              <a:cs typeface="Barlow"/>
              <a:sym typeface="Barlow"/>
            </a:endParaRPr>
          </a:p>
        </p:txBody>
      </p:sp>
      <p:sp>
        <p:nvSpPr>
          <p:cNvPr id="953" name="Google Shape;953;g2770e6e974f_0_5505"/>
          <p:cNvSpPr txBox="1"/>
          <p:nvPr/>
        </p:nvSpPr>
        <p:spPr>
          <a:xfrm>
            <a:off x="749153" y="2734764"/>
            <a:ext cx="4715100" cy="2742000"/>
          </a:xfrm>
          <a:prstGeom prst="rect">
            <a:avLst/>
          </a:prstGeom>
          <a:noFill/>
          <a:ln>
            <a:noFill/>
          </a:ln>
        </p:spPr>
        <p:txBody>
          <a:bodyPr anchorCtr="0" anchor="t" bIns="0" lIns="0" spcFirstLastPara="1" rIns="0" wrap="square" tIns="0">
            <a:noAutofit/>
          </a:bodyPr>
          <a:lstStyle/>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Open source</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ACID compliant</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Schema enforcement</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Unified batch and streaming as a source</a:t>
            </a:r>
            <a:br>
              <a:rPr i="0" lang="en-US" sz="1900" u="none" cap="none" strike="noStrike">
                <a:solidFill>
                  <a:schemeClr val="lt1"/>
                </a:solidFill>
                <a:latin typeface="Barlow"/>
                <a:ea typeface="Barlow"/>
                <a:cs typeface="Barlow"/>
                <a:sym typeface="Barlow"/>
              </a:rPr>
            </a:br>
            <a:r>
              <a:rPr i="0" lang="en-US" sz="1900" u="none" cap="none" strike="noStrike">
                <a:solidFill>
                  <a:schemeClr val="lt1"/>
                </a:solidFill>
                <a:latin typeface="Barlow"/>
                <a:ea typeface="Barlow"/>
                <a:cs typeface="Barlow"/>
                <a:sym typeface="Barlow"/>
              </a:rPr>
              <a:t>or sink</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Time travel/data snapshots</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Update, merge, and delete datasets easily</a:t>
            </a:r>
            <a:endParaRPr i="0" sz="1900" u="none" cap="none" strike="noStrike">
              <a:solidFill>
                <a:schemeClr val="lt1"/>
              </a:solidFill>
              <a:latin typeface="Barlow"/>
              <a:ea typeface="Barlow"/>
              <a:cs typeface="Barlow"/>
              <a:sym typeface="Barlow"/>
            </a:endParaRPr>
          </a:p>
        </p:txBody>
      </p:sp>
      <p:sp>
        <p:nvSpPr>
          <p:cNvPr id="954" name="Google Shape;954;g2770e6e974f_0_5505"/>
          <p:cNvSpPr txBox="1"/>
          <p:nvPr/>
        </p:nvSpPr>
        <p:spPr>
          <a:xfrm>
            <a:off x="6799477" y="2734764"/>
            <a:ext cx="4679700" cy="2742000"/>
          </a:xfrm>
          <a:prstGeom prst="rect">
            <a:avLst/>
          </a:prstGeom>
          <a:noFill/>
          <a:ln>
            <a:noFill/>
          </a:ln>
        </p:spPr>
        <p:txBody>
          <a:bodyPr anchorCtr="0" anchor="t" bIns="0" lIns="0" spcFirstLastPara="1" rIns="0" wrap="square" tIns="0">
            <a:noAutofit/>
          </a:bodyPr>
          <a:lstStyle/>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Independent compute and storage scaling</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Indexing</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Automatic optimization and compaction</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Data skipping</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Caching</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Auto-data loader, data expectations, and more to come!</a:t>
            </a:r>
            <a:endParaRPr i="0" sz="1900" u="none" cap="none" strike="noStrike">
              <a:solidFill>
                <a:schemeClr val="lt1"/>
              </a:solidFill>
              <a:latin typeface="Barlow"/>
              <a:ea typeface="Barlow"/>
              <a:cs typeface="Barlow"/>
              <a:sym typeface="Barlow"/>
            </a:endParaRPr>
          </a:p>
        </p:txBody>
      </p:sp>
      <p:pic>
        <p:nvPicPr>
          <p:cNvPr id="955" name="Google Shape;955;g2770e6e974f_0_5505"/>
          <p:cNvPicPr preferRelativeResize="0"/>
          <p:nvPr/>
        </p:nvPicPr>
        <p:blipFill rotWithShape="1">
          <a:blip r:embed="rId4">
            <a:alphaModFix/>
          </a:blip>
          <a:srcRect b="0" l="0" r="3947" t="0"/>
          <a:stretch/>
        </p:blipFill>
        <p:spPr>
          <a:xfrm>
            <a:off x="4265363" y="290731"/>
            <a:ext cx="3661274" cy="751779"/>
          </a:xfrm>
          <a:prstGeom prst="rect">
            <a:avLst/>
          </a:prstGeom>
          <a:noFill/>
          <a:ln>
            <a:noFill/>
          </a:ln>
        </p:spPr>
      </p:pic>
      <p:sp>
        <p:nvSpPr>
          <p:cNvPr id="956" name="Google Shape;956;g2770e6e974f_0_5505"/>
          <p:cNvSpPr txBox="1"/>
          <p:nvPr/>
        </p:nvSpPr>
        <p:spPr>
          <a:xfrm>
            <a:off x="1216361" y="2035729"/>
            <a:ext cx="3494400" cy="410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2700" u="none" cap="none" strike="noStrike">
                <a:solidFill>
                  <a:schemeClr val="lt1"/>
                </a:solidFill>
                <a:latin typeface="Barlow"/>
                <a:ea typeface="Barlow"/>
                <a:cs typeface="Barlow"/>
                <a:sym typeface="Barlow"/>
              </a:rPr>
              <a:t>RELIABILITY</a:t>
            </a:r>
            <a:endParaRPr sz="1900"/>
          </a:p>
        </p:txBody>
      </p:sp>
      <p:sp>
        <p:nvSpPr>
          <p:cNvPr id="957" name="Google Shape;957;g2770e6e974f_0_5505"/>
          <p:cNvSpPr txBox="1"/>
          <p:nvPr/>
        </p:nvSpPr>
        <p:spPr>
          <a:xfrm>
            <a:off x="7392098" y="2035729"/>
            <a:ext cx="3494400" cy="410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2700" u="none" cap="none" strike="noStrike">
                <a:solidFill>
                  <a:schemeClr val="lt1"/>
                </a:solidFill>
                <a:latin typeface="Barlow"/>
                <a:ea typeface="Barlow"/>
                <a:cs typeface="Barlow"/>
                <a:sym typeface="Barlow"/>
              </a:rPr>
              <a:t>PERFORMANCE</a:t>
            </a:r>
            <a:endParaRPr sz="1900"/>
          </a:p>
        </p:txBody>
      </p:sp>
      <p:sp>
        <p:nvSpPr>
          <p:cNvPr id="958" name="Google Shape;958;g2770e6e974f_0_5505"/>
          <p:cNvSpPr/>
          <p:nvPr/>
        </p:nvSpPr>
        <p:spPr>
          <a:xfrm>
            <a:off x="3542625" y="1193625"/>
            <a:ext cx="56280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Open-Source storage format enabling the Lakehouse architecture</a:t>
            </a:r>
            <a:endParaRPr/>
          </a:p>
        </p:txBody>
      </p:sp>
    </p:spTree>
  </p:cSld>
  <p:clrMapOvr>
    <a:masterClrMapping/>
  </p:clrMapOvr>
  <mc:AlternateContent>
    <mc:Choice Requires="p14">
      <p:transition p14:dur="4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g2770e6e974f_0_5519"/>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64" name="Google Shape;964;g2770e6e974f_0_5519"/>
          <p:cNvSpPr txBox="1"/>
          <p:nvPr/>
        </p:nvSpPr>
        <p:spPr>
          <a:xfrm>
            <a:off x="6547320" y="2419146"/>
            <a:ext cx="4573200" cy="1000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000"/>
              </a:spcBef>
              <a:spcAft>
                <a:spcPts val="0"/>
              </a:spcAft>
              <a:buClr>
                <a:srgbClr val="000000"/>
              </a:buClr>
              <a:buSzPts val="2200"/>
              <a:buFont typeface="Arial"/>
              <a:buNone/>
            </a:pPr>
            <a:r>
              <a:rPr b="1" i="0" lang="en-US" sz="2100" u="none" cap="none" strike="noStrike">
                <a:solidFill>
                  <a:schemeClr val="accent2"/>
                </a:solidFill>
                <a:latin typeface="DM Sans"/>
                <a:ea typeface="DM Sans"/>
                <a:cs typeface="DM Sans"/>
                <a:sym typeface="DM Sans"/>
              </a:rPr>
              <a:t>Simple</a:t>
            </a:r>
            <a:endParaRPr b="1" i="0" sz="21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None/>
            </a:pPr>
            <a:r>
              <a:rPr lang="en-US" sz="1900">
                <a:solidFill>
                  <a:schemeClr val="dk1"/>
                </a:solidFill>
                <a:latin typeface="DM Sans"/>
                <a:ea typeface="DM Sans"/>
                <a:cs typeface="DM Sans"/>
                <a:sym typeface="DM Sans"/>
              </a:rPr>
              <a:t>Unify your data warehousing and AI </a:t>
            </a:r>
            <a:endParaRPr sz="190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n-US" sz="1900">
                <a:solidFill>
                  <a:schemeClr val="dk1"/>
                </a:solidFill>
                <a:latin typeface="DM Sans"/>
                <a:ea typeface="DM Sans"/>
                <a:cs typeface="DM Sans"/>
                <a:sym typeface="DM Sans"/>
              </a:rPr>
              <a:t>use cases on a single platform </a:t>
            </a:r>
            <a:endParaRPr sz="1900">
              <a:solidFill>
                <a:schemeClr val="dk1"/>
              </a:solidFill>
              <a:latin typeface="DM Sans"/>
              <a:ea typeface="DM Sans"/>
              <a:cs typeface="DM Sans"/>
              <a:sym typeface="DM Sans"/>
            </a:endParaRPr>
          </a:p>
        </p:txBody>
      </p:sp>
      <p:sp>
        <p:nvSpPr>
          <p:cNvPr id="965" name="Google Shape;965;g2770e6e974f_0_5519"/>
          <p:cNvSpPr txBox="1"/>
          <p:nvPr/>
        </p:nvSpPr>
        <p:spPr>
          <a:xfrm>
            <a:off x="6547320" y="4010024"/>
            <a:ext cx="4845300" cy="664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000"/>
              </a:spcBef>
              <a:spcAft>
                <a:spcPts val="0"/>
              </a:spcAft>
              <a:buClr>
                <a:srgbClr val="000000"/>
              </a:buClr>
              <a:buSzPts val="2200"/>
              <a:buFont typeface="Arial"/>
              <a:buNone/>
            </a:pPr>
            <a:r>
              <a:rPr b="1" i="0" lang="en-US" sz="2100" u="none" cap="none" strike="noStrike">
                <a:solidFill>
                  <a:schemeClr val="accent2"/>
                </a:solidFill>
                <a:latin typeface="DM Sans"/>
                <a:ea typeface="DM Sans"/>
                <a:cs typeface="DM Sans"/>
                <a:sym typeface="DM Sans"/>
              </a:rPr>
              <a:t>Open</a:t>
            </a:r>
            <a:endParaRPr b="1" i="0" sz="21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lang="en-US" sz="1900">
                <a:solidFill>
                  <a:schemeClr val="dk1"/>
                </a:solidFill>
                <a:latin typeface="DM Sans"/>
                <a:ea typeface="DM Sans"/>
                <a:cs typeface="DM Sans"/>
                <a:sym typeface="DM Sans"/>
              </a:rPr>
              <a:t>Built on open source and open standards</a:t>
            </a:r>
            <a:endParaRPr b="0" i="0" sz="1300" u="none" cap="none" strike="noStrike">
              <a:solidFill>
                <a:srgbClr val="000000"/>
              </a:solidFill>
              <a:latin typeface="Arial"/>
              <a:ea typeface="Arial"/>
              <a:cs typeface="Arial"/>
              <a:sym typeface="Arial"/>
            </a:endParaRPr>
          </a:p>
        </p:txBody>
      </p:sp>
      <p:sp>
        <p:nvSpPr>
          <p:cNvPr id="966" name="Google Shape;966;g2770e6e974f_0_5519"/>
          <p:cNvSpPr txBox="1"/>
          <p:nvPr/>
        </p:nvSpPr>
        <p:spPr>
          <a:xfrm>
            <a:off x="6547320" y="5264601"/>
            <a:ext cx="5469300" cy="664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000"/>
              </a:spcBef>
              <a:spcAft>
                <a:spcPts val="0"/>
              </a:spcAft>
              <a:buClr>
                <a:srgbClr val="000000"/>
              </a:buClr>
              <a:buSzPts val="2200"/>
              <a:buFont typeface="Arial"/>
              <a:buNone/>
            </a:pPr>
            <a:r>
              <a:rPr b="1" lang="en-US" sz="2100">
                <a:solidFill>
                  <a:schemeClr val="accent2"/>
                </a:solidFill>
                <a:latin typeface="DM Sans"/>
                <a:ea typeface="DM Sans"/>
                <a:cs typeface="DM Sans"/>
                <a:sym typeface="DM Sans"/>
              </a:rPr>
              <a:t>Multi-cloud</a:t>
            </a:r>
            <a:endParaRPr b="1" i="0" sz="21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lang="en-US" sz="1900">
                <a:solidFill>
                  <a:schemeClr val="dk1"/>
                </a:solidFill>
                <a:latin typeface="DM Sans"/>
                <a:ea typeface="DM Sans"/>
                <a:cs typeface="DM Sans"/>
                <a:sym typeface="DM Sans"/>
              </a:rPr>
              <a:t>One consistent data platform</a:t>
            </a:r>
            <a:r>
              <a:rPr b="0" i="0" lang="en-US" sz="1900" u="none" cap="none" strike="noStrike">
                <a:solidFill>
                  <a:schemeClr val="dk1"/>
                </a:solidFill>
                <a:latin typeface="DM Sans"/>
                <a:ea typeface="DM Sans"/>
                <a:cs typeface="DM Sans"/>
                <a:sym typeface="DM Sans"/>
              </a:rPr>
              <a:t> </a:t>
            </a:r>
            <a:r>
              <a:rPr lang="en-US" sz="1900">
                <a:solidFill>
                  <a:schemeClr val="dk1"/>
                </a:solidFill>
                <a:latin typeface="DM Sans"/>
                <a:ea typeface="DM Sans"/>
                <a:cs typeface="DM Sans"/>
                <a:sym typeface="DM Sans"/>
              </a:rPr>
              <a:t>across clouds</a:t>
            </a:r>
            <a:endParaRPr b="0" i="0" sz="1300" u="none" cap="none" strike="noStrike">
              <a:solidFill>
                <a:srgbClr val="000000"/>
              </a:solidFill>
              <a:latin typeface="Arial"/>
              <a:ea typeface="Arial"/>
              <a:cs typeface="Arial"/>
              <a:sym typeface="Arial"/>
            </a:endParaRPr>
          </a:p>
        </p:txBody>
      </p:sp>
      <p:sp>
        <p:nvSpPr>
          <p:cNvPr id="967" name="Google Shape;967;g2770e6e974f_0_5519"/>
          <p:cNvSpPr txBox="1"/>
          <p:nvPr>
            <p:ph idx="4294967295" type="title"/>
          </p:nvPr>
        </p:nvSpPr>
        <p:spPr>
          <a:xfrm>
            <a:off x="6547320" y="983871"/>
            <a:ext cx="5640000" cy="1000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US" sz="3500"/>
              <a:t>Databricks</a:t>
            </a:r>
            <a:br>
              <a:rPr lang="en-US" sz="3500"/>
            </a:br>
            <a:r>
              <a:rPr lang="en-US" sz="3500"/>
              <a:t>Lakehouse Platform</a:t>
            </a:r>
            <a:endParaRPr sz="3500"/>
          </a:p>
        </p:txBody>
      </p:sp>
      <p:grpSp>
        <p:nvGrpSpPr>
          <p:cNvPr id="968" name="Google Shape;968;g2770e6e974f_0_5519"/>
          <p:cNvGrpSpPr/>
          <p:nvPr/>
        </p:nvGrpSpPr>
        <p:grpSpPr>
          <a:xfrm>
            <a:off x="337451" y="495300"/>
            <a:ext cx="5716714" cy="5715000"/>
            <a:chOff x="337350" y="495300"/>
            <a:chExt cx="5715000" cy="5715000"/>
          </a:xfrm>
        </p:grpSpPr>
        <p:pic>
          <p:nvPicPr>
            <p:cNvPr id="969" name="Google Shape;969;g2770e6e974f_0_5519"/>
            <p:cNvPicPr preferRelativeResize="0"/>
            <p:nvPr/>
          </p:nvPicPr>
          <p:blipFill>
            <a:blip r:embed="rId3">
              <a:alphaModFix/>
            </a:blip>
            <a:stretch>
              <a:fillRect/>
            </a:stretch>
          </p:blipFill>
          <p:spPr>
            <a:xfrm>
              <a:off x="337350" y="495300"/>
              <a:ext cx="5715000" cy="5715000"/>
            </a:xfrm>
            <a:prstGeom prst="rect">
              <a:avLst/>
            </a:prstGeom>
            <a:noFill/>
            <a:ln>
              <a:noFill/>
            </a:ln>
            <a:effectLst>
              <a:outerShdw blurRad="71438" rotWithShape="0" algn="bl" dir="5400000" dist="38100">
                <a:srgbClr val="000000">
                  <a:alpha val="20000"/>
                </a:srgbClr>
              </a:outerShdw>
            </a:effectLst>
          </p:spPr>
        </p:pic>
        <p:sp>
          <p:nvSpPr>
            <p:cNvPr id="970" name="Google Shape;970;g2770e6e974f_0_5519"/>
            <p:cNvSpPr txBox="1"/>
            <p:nvPr/>
          </p:nvSpPr>
          <p:spPr>
            <a:xfrm>
              <a:off x="1085550" y="1780967"/>
              <a:ext cx="42186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2000" u="none" cap="none" strike="noStrike">
                  <a:solidFill>
                    <a:srgbClr val="FFFFFF"/>
                  </a:solidFill>
                  <a:latin typeface="DM Sans"/>
                  <a:ea typeface="DM Sans"/>
                  <a:cs typeface="DM Sans"/>
                  <a:sym typeface="DM Sans"/>
                </a:rPr>
                <a:t>Lakehouse Platform</a:t>
              </a:r>
              <a:endParaRPr b="1" i="0" sz="2000" u="none" cap="none" strike="noStrike">
                <a:solidFill>
                  <a:srgbClr val="FFFFFF"/>
                </a:solidFill>
                <a:latin typeface="DM Sans"/>
                <a:ea typeface="DM Sans"/>
                <a:cs typeface="DM Sans"/>
                <a:sym typeface="DM Sans"/>
              </a:endParaRPr>
            </a:p>
          </p:txBody>
        </p:sp>
        <p:grpSp>
          <p:nvGrpSpPr>
            <p:cNvPr id="971" name="Google Shape;971;g2770e6e974f_0_5519"/>
            <p:cNvGrpSpPr/>
            <p:nvPr/>
          </p:nvGrpSpPr>
          <p:grpSpPr>
            <a:xfrm>
              <a:off x="889396" y="2387742"/>
              <a:ext cx="4610878" cy="661792"/>
              <a:chOff x="872366" y="2590618"/>
              <a:chExt cx="4610878" cy="497700"/>
            </a:xfrm>
          </p:grpSpPr>
          <p:sp>
            <p:nvSpPr>
              <p:cNvPr id="972" name="Google Shape;972;g2770e6e974f_0_5519"/>
              <p:cNvSpPr/>
              <p:nvPr/>
            </p:nvSpPr>
            <p:spPr>
              <a:xfrm>
                <a:off x="872366"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Warehousing</a:t>
                </a:r>
                <a:endParaRPr b="0" i="0" sz="1100" u="none" cap="none" strike="noStrike">
                  <a:solidFill>
                    <a:srgbClr val="FFFFFF"/>
                  </a:solidFill>
                  <a:latin typeface="DM Sans"/>
                  <a:ea typeface="DM Sans"/>
                  <a:cs typeface="DM Sans"/>
                  <a:sym typeface="DM Sans"/>
                </a:endParaRPr>
              </a:p>
            </p:txBody>
          </p:sp>
          <p:sp>
            <p:nvSpPr>
              <p:cNvPr id="973" name="Google Shape;973;g2770e6e974f_0_5519"/>
              <p:cNvSpPr/>
              <p:nvPr/>
            </p:nvSpPr>
            <p:spPr>
              <a:xfrm>
                <a:off x="2033325"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 Engineering</a:t>
                </a:r>
                <a:endParaRPr b="0" i="0" sz="1100" u="none" cap="none" strike="noStrike">
                  <a:solidFill>
                    <a:srgbClr val="FFFFFF"/>
                  </a:solidFill>
                  <a:latin typeface="DM Sans"/>
                  <a:ea typeface="DM Sans"/>
                  <a:cs typeface="DM Sans"/>
                  <a:sym typeface="DM Sans"/>
                </a:endParaRPr>
              </a:p>
            </p:txBody>
          </p:sp>
          <p:sp>
            <p:nvSpPr>
              <p:cNvPr id="974" name="Google Shape;974;g2770e6e974f_0_5519"/>
              <p:cNvSpPr/>
              <p:nvPr/>
            </p:nvSpPr>
            <p:spPr>
              <a:xfrm>
                <a:off x="435524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 Science</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and ML</a:t>
                </a:r>
                <a:endParaRPr b="0" i="0" sz="1100" u="none" cap="none" strike="noStrike">
                  <a:solidFill>
                    <a:srgbClr val="FFFFFF"/>
                  </a:solidFill>
                  <a:latin typeface="DM Sans"/>
                  <a:ea typeface="DM Sans"/>
                  <a:cs typeface="DM Sans"/>
                  <a:sym typeface="DM Sans"/>
                </a:endParaRPr>
              </a:p>
            </p:txBody>
          </p:sp>
          <p:sp>
            <p:nvSpPr>
              <p:cNvPr id="975" name="Google Shape;975;g2770e6e974f_0_5519"/>
              <p:cNvSpPr/>
              <p:nvPr/>
            </p:nvSpPr>
            <p:spPr>
              <a:xfrm>
                <a:off x="319428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FFFFFF"/>
                    </a:solidFill>
                    <a:latin typeface="DM Sans"/>
                    <a:ea typeface="DM Sans"/>
                    <a:cs typeface="DM Sans"/>
                    <a:sym typeface="DM Sans"/>
                  </a:rPr>
                  <a:t>Data </a:t>
                </a:r>
                <a:r>
                  <a:rPr b="0" i="0" lang="en-US" sz="1100" u="none" cap="none" strike="noStrike">
                    <a:solidFill>
                      <a:srgbClr val="FFFFFF"/>
                    </a:solidFill>
                    <a:latin typeface="DM Sans"/>
                    <a:ea typeface="DM Sans"/>
                    <a:cs typeface="DM Sans"/>
                    <a:sym typeface="DM Sans"/>
                  </a:rPr>
                  <a:t>Streaming</a:t>
                </a:r>
                <a:endParaRPr sz="1100">
                  <a:solidFill>
                    <a:srgbClr val="FFFFFF"/>
                  </a:solidFill>
                  <a:latin typeface="DM Sans"/>
                  <a:ea typeface="DM Sans"/>
                  <a:cs typeface="DM Sans"/>
                  <a:sym typeface="DM Sans"/>
                </a:endParaRPr>
              </a:p>
            </p:txBody>
          </p:sp>
        </p:grpSp>
        <p:grpSp>
          <p:nvGrpSpPr>
            <p:cNvPr id="976" name="Google Shape;976;g2770e6e974f_0_5519"/>
            <p:cNvGrpSpPr/>
            <p:nvPr/>
          </p:nvGrpSpPr>
          <p:grpSpPr>
            <a:xfrm>
              <a:off x="1004100" y="5120337"/>
              <a:ext cx="4381500" cy="850149"/>
              <a:chOff x="1004100" y="5181600"/>
              <a:chExt cx="4381500" cy="850149"/>
            </a:xfrm>
          </p:grpSpPr>
          <p:grpSp>
            <p:nvGrpSpPr>
              <p:cNvPr id="977" name="Google Shape;977;g2770e6e974f_0_5519"/>
              <p:cNvGrpSpPr/>
              <p:nvPr/>
            </p:nvGrpSpPr>
            <p:grpSpPr>
              <a:xfrm>
                <a:off x="1239439" y="5698509"/>
                <a:ext cx="3897081" cy="333239"/>
                <a:chOff x="11579225" y="6158608"/>
                <a:chExt cx="4627813" cy="395724"/>
              </a:xfrm>
            </p:grpSpPr>
            <p:pic>
              <p:nvPicPr>
                <p:cNvPr descr="A picture containing flower&#10;&#10;Description automatically generated" id="978" name="Google Shape;978;g2770e6e974f_0_5519"/>
                <p:cNvPicPr preferRelativeResize="0"/>
                <p:nvPr/>
              </p:nvPicPr>
              <p:blipFill rotWithShape="1">
                <a:blip r:embed="rId4">
                  <a:alphaModFix/>
                </a:blip>
                <a:srcRect b="0" l="0" r="0" t="0"/>
                <a:stretch/>
              </p:blipFill>
              <p:spPr>
                <a:xfrm>
                  <a:off x="13603976" y="6158608"/>
                  <a:ext cx="661605" cy="395724"/>
                </a:xfrm>
                <a:prstGeom prst="rect">
                  <a:avLst/>
                </a:prstGeom>
                <a:noFill/>
                <a:ln>
                  <a:noFill/>
                </a:ln>
              </p:spPr>
            </p:pic>
            <p:pic>
              <p:nvPicPr>
                <p:cNvPr descr="A picture containing drawing, food&#10;&#10;Description automatically generated" id="979" name="Google Shape;979;g2770e6e974f_0_5519"/>
                <p:cNvPicPr preferRelativeResize="0"/>
                <p:nvPr/>
              </p:nvPicPr>
              <p:blipFill rotWithShape="1">
                <a:blip r:embed="rId5">
                  <a:alphaModFix/>
                </a:blip>
                <a:srcRect b="0" l="0" r="0" t="0"/>
                <a:stretch/>
              </p:blipFill>
              <p:spPr>
                <a:xfrm>
                  <a:off x="11579225" y="6244601"/>
                  <a:ext cx="1564158" cy="223739"/>
                </a:xfrm>
                <a:prstGeom prst="rect">
                  <a:avLst/>
                </a:prstGeom>
                <a:noFill/>
                <a:ln>
                  <a:noFill/>
                </a:ln>
              </p:spPr>
            </p:pic>
            <p:pic>
              <p:nvPicPr>
                <p:cNvPr id="980" name="Google Shape;980;g2770e6e974f_0_5519"/>
                <p:cNvPicPr preferRelativeResize="0"/>
                <p:nvPr/>
              </p:nvPicPr>
              <p:blipFill rotWithShape="1">
                <a:blip r:embed="rId6">
                  <a:alphaModFix/>
                </a:blip>
                <a:srcRect b="0" l="0" r="0" t="0"/>
                <a:stretch/>
              </p:blipFill>
              <p:spPr>
                <a:xfrm>
                  <a:off x="14834458" y="6235603"/>
                  <a:ext cx="1372580" cy="241734"/>
                </a:xfrm>
                <a:prstGeom prst="rect">
                  <a:avLst/>
                </a:prstGeom>
                <a:noFill/>
                <a:ln>
                  <a:noFill/>
                </a:ln>
              </p:spPr>
            </p:pic>
          </p:grpSp>
          <p:sp>
            <p:nvSpPr>
              <p:cNvPr id="981" name="Google Shape;981;g2770e6e974f_0_5519"/>
              <p:cNvSpPr txBox="1"/>
              <p:nvPr/>
            </p:nvSpPr>
            <p:spPr>
              <a:xfrm>
                <a:off x="1004100" y="5380200"/>
                <a:ext cx="4381500" cy="258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lang="en-US" sz="1200">
                    <a:solidFill>
                      <a:schemeClr val="dk1"/>
                    </a:solidFill>
                    <a:latin typeface="DM Sans Medium"/>
                    <a:ea typeface="DM Sans Medium"/>
                    <a:cs typeface="DM Sans Medium"/>
                    <a:sym typeface="DM Sans Medium"/>
                  </a:rPr>
                  <a:t>All s</a:t>
                </a:r>
                <a:r>
                  <a:rPr b="0" i="0" lang="en-US" sz="1200" u="none" cap="none" strike="noStrike">
                    <a:solidFill>
                      <a:schemeClr val="dk1"/>
                    </a:solidFill>
                    <a:latin typeface="DM Sans Medium"/>
                    <a:ea typeface="DM Sans Medium"/>
                    <a:cs typeface="DM Sans Medium"/>
                    <a:sym typeface="DM Sans Medium"/>
                  </a:rPr>
                  <a:t>tructured and unstructured data</a:t>
                </a:r>
                <a:endParaRPr b="0" i="0" sz="1200" u="none" cap="none" strike="noStrike">
                  <a:solidFill>
                    <a:schemeClr val="dk1"/>
                  </a:solidFill>
                  <a:latin typeface="DM Sans Medium"/>
                  <a:ea typeface="DM Sans Medium"/>
                  <a:cs typeface="DM Sans Medium"/>
                  <a:sym typeface="DM Sans Medium"/>
                </a:endParaRPr>
              </a:p>
            </p:txBody>
          </p:sp>
          <p:sp>
            <p:nvSpPr>
              <p:cNvPr id="982" name="Google Shape;982;g2770e6e974f_0_5519"/>
              <p:cNvSpPr txBox="1"/>
              <p:nvPr/>
            </p:nvSpPr>
            <p:spPr>
              <a:xfrm>
                <a:off x="1004100" y="5181600"/>
                <a:ext cx="4381500" cy="286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u="none" cap="none" strike="noStrike">
                    <a:solidFill>
                      <a:schemeClr val="dk1"/>
                    </a:solidFill>
                    <a:latin typeface="DM Sans"/>
                    <a:ea typeface="DM Sans"/>
                    <a:cs typeface="DM Sans"/>
                    <a:sym typeface="DM Sans"/>
                  </a:rPr>
                  <a:t>Cloud Data Lake</a:t>
                </a:r>
                <a:endParaRPr b="1" i="0" u="none" cap="none" strike="noStrike">
                  <a:solidFill>
                    <a:schemeClr val="dk1"/>
                  </a:solidFill>
                  <a:latin typeface="DM Sans"/>
                  <a:ea typeface="DM Sans"/>
                  <a:cs typeface="DM Sans"/>
                  <a:sym typeface="DM Sans"/>
                </a:endParaRPr>
              </a:p>
            </p:txBody>
          </p:sp>
        </p:grpSp>
        <p:sp>
          <p:nvSpPr>
            <p:cNvPr id="983" name="Google Shape;983;g2770e6e974f_0_5519"/>
            <p:cNvSpPr txBox="1"/>
            <p:nvPr/>
          </p:nvSpPr>
          <p:spPr>
            <a:xfrm>
              <a:off x="903300" y="3564950"/>
              <a:ext cx="45831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400" u="none" cap="none" strike="noStrike">
                  <a:solidFill>
                    <a:srgbClr val="EEEDE9"/>
                  </a:solidFill>
                  <a:latin typeface="DM Sans"/>
                  <a:ea typeface="DM Sans"/>
                  <a:cs typeface="DM Sans"/>
                  <a:sym typeface="DM Sans"/>
                </a:rPr>
                <a:t>Unity Catalog</a:t>
              </a:r>
              <a:br>
                <a:rPr b="1" lang="en-US">
                  <a:solidFill>
                    <a:srgbClr val="EEEDE9"/>
                  </a:solidFill>
                  <a:latin typeface="DM Sans"/>
                  <a:ea typeface="DM Sans"/>
                  <a:cs typeface="DM Sans"/>
                  <a:sym typeface="DM Sans"/>
                </a:rPr>
              </a:br>
              <a:r>
                <a:rPr lang="en-US" sz="1200">
                  <a:solidFill>
                    <a:srgbClr val="EEEDE9"/>
                  </a:solidFill>
                  <a:latin typeface="DM Sans"/>
                  <a:ea typeface="DM Sans"/>
                  <a:cs typeface="DM Sans"/>
                  <a:sym typeface="DM Sans"/>
                </a:rPr>
                <a:t>Fine-grained governance for data and AI</a:t>
              </a:r>
              <a:endParaRPr sz="1200"/>
            </a:p>
          </p:txBody>
        </p:sp>
        <p:sp>
          <p:nvSpPr>
            <p:cNvPr id="984" name="Google Shape;984;g2770e6e974f_0_5519"/>
            <p:cNvSpPr txBox="1"/>
            <p:nvPr/>
          </p:nvSpPr>
          <p:spPr>
            <a:xfrm>
              <a:off x="908850" y="4324430"/>
              <a:ext cx="4572000" cy="492600"/>
            </a:xfrm>
            <a:prstGeom prst="rect">
              <a:avLst/>
            </a:prstGeom>
            <a:noFill/>
            <a:ln cap="flat" cmpd="sng" w="28575">
              <a:solidFill>
                <a:srgbClr val="0070C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400" u="none" cap="none" strike="noStrike">
                  <a:solidFill>
                    <a:srgbClr val="EEEDE9"/>
                  </a:solidFill>
                  <a:latin typeface="DM Sans"/>
                  <a:ea typeface="DM Sans"/>
                  <a:cs typeface="DM Sans"/>
                  <a:sym typeface="DM Sans"/>
                </a:rPr>
                <a:t>Delta Lake</a:t>
              </a:r>
              <a:endParaRPr b="1" i="0" sz="1400" u="none" cap="none" strike="noStrike">
                <a:solidFill>
                  <a:srgbClr val="EEEDE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lang="en-US" sz="1200">
                  <a:solidFill>
                    <a:srgbClr val="EEEDE9"/>
                  </a:solidFill>
                  <a:latin typeface="DM Sans"/>
                  <a:ea typeface="DM Sans"/>
                  <a:cs typeface="DM Sans"/>
                  <a:sym typeface="DM Sans"/>
                </a:rPr>
                <a:t>Data </a:t>
              </a:r>
              <a:r>
                <a:rPr b="0" i="0" lang="en-US" sz="1200" u="none" cap="none" strike="noStrike">
                  <a:solidFill>
                    <a:srgbClr val="EEEDE9"/>
                  </a:solidFill>
                  <a:latin typeface="DM Sans"/>
                  <a:ea typeface="DM Sans"/>
                  <a:cs typeface="DM Sans"/>
                  <a:sym typeface="DM Sans"/>
                </a:rPr>
                <a:t>reliability and performance</a:t>
              </a:r>
              <a:endParaRPr sz="1200"/>
            </a:p>
          </p:txBody>
        </p:sp>
        <p:pic>
          <p:nvPicPr>
            <p:cNvPr id="985" name="Google Shape;985;g2770e6e974f_0_5519"/>
            <p:cNvPicPr preferRelativeResize="0"/>
            <p:nvPr/>
          </p:nvPicPr>
          <p:blipFill rotWithShape="1">
            <a:blip r:embed="rId7">
              <a:alphaModFix/>
            </a:blip>
            <a:srcRect b="0" l="0" r="85323" t="0"/>
            <a:stretch/>
          </p:blipFill>
          <p:spPr>
            <a:xfrm>
              <a:off x="2864575" y="799200"/>
              <a:ext cx="660531" cy="708000"/>
            </a:xfrm>
            <a:prstGeom prst="rect">
              <a:avLst/>
            </a:prstGeom>
            <a:noFill/>
            <a:ln>
              <a:noFill/>
            </a:ln>
          </p:spPr>
        </p:pic>
        <p:pic>
          <p:nvPicPr>
            <p:cNvPr id="986" name="Google Shape;986;g2770e6e974f_0_5519"/>
            <p:cNvPicPr preferRelativeResize="0"/>
            <p:nvPr/>
          </p:nvPicPr>
          <p:blipFill rotWithShape="1">
            <a:blip r:embed="rId7">
              <a:alphaModFix/>
            </a:blip>
            <a:srcRect b="0" l="18864" r="0" t="0"/>
            <a:stretch/>
          </p:blipFill>
          <p:spPr>
            <a:xfrm>
              <a:off x="2507163" y="1563500"/>
              <a:ext cx="1375375" cy="26667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g2770e6e974f_0_5546"/>
          <p:cNvPicPr preferRelativeResize="0"/>
          <p:nvPr/>
        </p:nvPicPr>
        <p:blipFill rotWithShape="1">
          <a:blip r:embed="rId3">
            <a:alphaModFix/>
          </a:blip>
          <a:srcRect b="0" l="0" r="3947" t="0"/>
          <a:stretch/>
        </p:blipFill>
        <p:spPr>
          <a:xfrm>
            <a:off x="4263525" y="691031"/>
            <a:ext cx="3661274" cy="751779"/>
          </a:xfrm>
          <a:prstGeom prst="rect">
            <a:avLst/>
          </a:prstGeom>
          <a:noFill/>
          <a:ln>
            <a:noFill/>
          </a:ln>
        </p:spPr>
      </p:pic>
      <p:pic>
        <p:nvPicPr>
          <p:cNvPr id="992" name="Google Shape;992;g2770e6e974f_0_5546"/>
          <p:cNvPicPr preferRelativeResize="0"/>
          <p:nvPr/>
        </p:nvPicPr>
        <p:blipFill>
          <a:blip r:embed="rId4">
            <a:alphaModFix/>
          </a:blip>
          <a:stretch>
            <a:fillRect/>
          </a:stretch>
        </p:blipFill>
        <p:spPr>
          <a:xfrm>
            <a:off x="0" y="1442800"/>
            <a:ext cx="12192002" cy="4904600"/>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g2770e6e974f_0_5551"/>
          <p:cNvSpPr/>
          <p:nvPr/>
        </p:nvSpPr>
        <p:spPr>
          <a:xfrm>
            <a:off x="6648826" y="2499200"/>
            <a:ext cx="4064100" cy="34548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sz="1900"/>
          </a:p>
        </p:txBody>
      </p:sp>
      <p:sp>
        <p:nvSpPr>
          <p:cNvPr id="999" name="Google Shape;999;g2770e6e974f_0_5551"/>
          <p:cNvSpPr txBox="1"/>
          <p:nvPr>
            <p:ph idx="2" type="body"/>
          </p:nvPr>
        </p:nvSpPr>
        <p:spPr>
          <a:xfrm>
            <a:off x="6750433" y="2475467"/>
            <a:ext cx="4064100" cy="3364800"/>
          </a:xfrm>
          <a:prstGeom prst="rect">
            <a:avLst/>
          </a:prstGeom>
        </p:spPr>
        <p:txBody>
          <a:bodyPr anchorCtr="0" anchor="t" bIns="60925" lIns="121900" spcFirstLastPara="1" rIns="121900" wrap="square" tIns="60925">
            <a:noAutofit/>
          </a:bodyPr>
          <a:lstStyle/>
          <a:p>
            <a:pPr indent="0" lvl="0" marL="0" rtl="0" algn="l">
              <a:spcBef>
                <a:spcPts val="500"/>
              </a:spcBef>
              <a:spcAft>
                <a:spcPts val="0"/>
              </a:spcAft>
              <a:buClr>
                <a:schemeClr val="dk1"/>
              </a:buClr>
              <a:buSzPts val="1500"/>
              <a:buFont typeface="Arial"/>
              <a:buNone/>
            </a:pPr>
            <a:r>
              <a:rPr lang="en-US" sz="2100">
                <a:latin typeface="Courier New"/>
                <a:ea typeface="Courier New"/>
                <a:cs typeface="Courier New"/>
                <a:sym typeface="Courier New"/>
              </a:rPr>
              <a:t>CREATE TABLE ... </a:t>
            </a:r>
            <a:endParaRPr sz="2100">
              <a:latin typeface="Courier New"/>
              <a:ea typeface="Courier New"/>
              <a:cs typeface="Courier New"/>
              <a:sym typeface="Courier New"/>
            </a:endParaRPr>
          </a:p>
          <a:p>
            <a:pPr indent="0" lvl="0" marL="0" rtl="0" algn="l">
              <a:spcBef>
                <a:spcPts val="500"/>
              </a:spcBef>
              <a:spcAft>
                <a:spcPts val="0"/>
              </a:spcAft>
              <a:buClr>
                <a:schemeClr val="dk1"/>
              </a:buClr>
              <a:buSzPts val="1500"/>
              <a:buFont typeface="Arial"/>
              <a:buNone/>
            </a:pPr>
            <a:r>
              <a:rPr lang="en-US" sz="2100">
                <a:latin typeface="Courier New"/>
                <a:ea typeface="Courier New"/>
                <a:cs typeface="Courier New"/>
                <a:sym typeface="Courier New"/>
              </a:rPr>
              <a:t>USING </a:t>
            </a:r>
            <a:r>
              <a:rPr b="1" lang="en-US" sz="2100">
                <a:solidFill>
                  <a:srgbClr val="00FF00"/>
                </a:solidFill>
                <a:latin typeface="Courier New"/>
                <a:ea typeface="Courier New"/>
                <a:cs typeface="Courier New"/>
                <a:sym typeface="Courier New"/>
              </a:rPr>
              <a:t>delta</a:t>
            </a:r>
            <a:endParaRPr b="1" sz="2100">
              <a:solidFill>
                <a:srgbClr val="00FF00"/>
              </a:solidFill>
              <a:latin typeface="Courier New"/>
              <a:ea typeface="Courier New"/>
              <a:cs typeface="Courier New"/>
              <a:sym typeface="Courier New"/>
            </a:endParaRPr>
          </a:p>
          <a:p>
            <a:pPr indent="0" lvl="0" marL="0" rtl="0" algn="l">
              <a:spcBef>
                <a:spcPts val="500"/>
              </a:spcBef>
              <a:spcAft>
                <a:spcPts val="0"/>
              </a:spcAft>
              <a:buClr>
                <a:schemeClr val="dk1"/>
              </a:buClr>
              <a:buSzPts val="1500"/>
              <a:buFont typeface="Arial"/>
              <a:buNone/>
            </a:pPr>
            <a:r>
              <a:rPr lang="en-US" sz="2100">
                <a:latin typeface="Courier New"/>
                <a:ea typeface="Courier New"/>
                <a:cs typeface="Courier New"/>
                <a:sym typeface="Courier New"/>
              </a:rPr>
              <a:t>…</a:t>
            </a:r>
            <a:endParaRPr sz="2100">
              <a:latin typeface="Courier New"/>
              <a:ea typeface="Courier New"/>
              <a:cs typeface="Courier New"/>
              <a:sym typeface="Courier New"/>
            </a:endParaRPr>
          </a:p>
          <a:p>
            <a:pPr indent="0" lvl="0" marL="609600" rtl="0" algn="l">
              <a:spcBef>
                <a:spcPts val="500"/>
              </a:spcBef>
              <a:spcAft>
                <a:spcPts val="0"/>
              </a:spcAft>
              <a:buClr>
                <a:schemeClr val="dk1"/>
              </a:buClr>
              <a:buSzPts val="1500"/>
              <a:buFont typeface="Arial"/>
              <a:buNone/>
            </a:pPr>
            <a:r>
              <a:t/>
            </a:r>
            <a:endParaRPr sz="21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500"/>
              <a:buFont typeface="Arial"/>
              <a:buNone/>
            </a:pPr>
            <a:r>
              <a:rPr lang="en-US" sz="2100">
                <a:latin typeface="Courier New"/>
                <a:ea typeface="Courier New"/>
                <a:cs typeface="Courier New"/>
                <a:sym typeface="Courier New"/>
              </a:rPr>
              <a:t>dataframe</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Clr>
                <a:srgbClr val="000000"/>
              </a:buClr>
              <a:buSzPts val="1500"/>
              <a:buFont typeface="Arial"/>
              <a:buNone/>
            </a:pPr>
            <a:r>
              <a:rPr lang="en-US" sz="2100">
                <a:latin typeface="Courier New"/>
                <a:ea typeface="Courier New"/>
                <a:cs typeface="Courier New"/>
                <a:sym typeface="Courier New"/>
              </a:rPr>
              <a:t>.write</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Clr>
                <a:srgbClr val="000000"/>
              </a:buClr>
              <a:buSzPts val="1500"/>
              <a:buFont typeface="Arial"/>
              <a:buNone/>
            </a:pPr>
            <a:r>
              <a:rPr lang="en-US" sz="2100">
                <a:latin typeface="Courier New"/>
                <a:ea typeface="Courier New"/>
                <a:cs typeface="Courier New"/>
                <a:sym typeface="Courier New"/>
              </a:rPr>
              <a:t>.format("</a:t>
            </a:r>
            <a:r>
              <a:rPr b="1" lang="en-US" sz="2100">
                <a:solidFill>
                  <a:srgbClr val="00FF00"/>
                </a:solidFill>
                <a:latin typeface="Courier New"/>
                <a:ea typeface="Courier New"/>
                <a:cs typeface="Courier New"/>
                <a:sym typeface="Courier New"/>
              </a:rPr>
              <a:t>delta</a:t>
            </a:r>
            <a:r>
              <a:rPr lang="en-US" sz="2100">
                <a:latin typeface="Courier New"/>
                <a:ea typeface="Courier New"/>
                <a:cs typeface="Courier New"/>
                <a:sym typeface="Courier New"/>
              </a:rPr>
              <a:t>")</a:t>
            </a:r>
            <a:endParaRPr sz="2100">
              <a:latin typeface="Courier New"/>
              <a:ea typeface="Courier New"/>
              <a:cs typeface="Courier New"/>
              <a:sym typeface="Courier New"/>
            </a:endParaRPr>
          </a:p>
          <a:p>
            <a:pPr indent="0" lvl="0" marL="609600" rtl="0" algn="l">
              <a:lnSpc>
                <a:spcPct val="115000"/>
              </a:lnSpc>
              <a:spcBef>
                <a:spcPts val="0"/>
              </a:spcBef>
              <a:spcAft>
                <a:spcPts val="0"/>
              </a:spcAft>
              <a:buClr>
                <a:schemeClr val="dk1"/>
              </a:buClr>
              <a:buSzPts val="1500"/>
              <a:buFont typeface="Arial"/>
              <a:buNone/>
            </a:pPr>
            <a:r>
              <a:rPr lang="en-US" sz="2100">
                <a:latin typeface="Courier New"/>
                <a:ea typeface="Courier New"/>
                <a:cs typeface="Courier New"/>
                <a:sym typeface="Courier New"/>
              </a:rPr>
              <a:t>.save("/data")</a:t>
            </a:r>
            <a:endParaRPr sz="2100">
              <a:latin typeface="Courier New"/>
              <a:ea typeface="Courier New"/>
              <a:cs typeface="Courier New"/>
              <a:sym typeface="Courier New"/>
            </a:endParaRPr>
          </a:p>
        </p:txBody>
      </p:sp>
      <p:sp>
        <p:nvSpPr>
          <p:cNvPr id="1000" name="Google Shape;1000;g2770e6e974f_0_5551"/>
          <p:cNvSpPr/>
          <p:nvPr/>
        </p:nvSpPr>
        <p:spPr>
          <a:xfrm>
            <a:off x="1131533" y="2499200"/>
            <a:ext cx="4064100" cy="34548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1" name="Google Shape;1001;g2770e6e974f_0_5551"/>
          <p:cNvSpPr txBox="1"/>
          <p:nvPr>
            <p:ph type="title"/>
          </p:nvPr>
        </p:nvSpPr>
        <p:spPr>
          <a:xfrm>
            <a:off x="339680" y="275167"/>
            <a:ext cx="11414100" cy="1143300"/>
          </a:xfrm>
          <a:prstGeom prst="rect">
            <a:avLst/>
          </a:prstGeom>
        </p:spPr>
        <p:txBody>
          <a:bodyPr anchorCtr="0" anchor="t" bIns="60925" lIns="121900" spcFirstLastPara="1" rIns="121900" wrap="square" tIns="60925">
            <a:noAutofit/>
          </a:bodyPr>
          <a:lstStyle/>
          <a:p>
            <a:pPr indent="0" lvl="0" marL="0" rtl="0" algn="l">
              <a:spcBef>
                <a:spcPts val="0"/>
              </a:spcBef>
              <a:spcAft>
                <a:spcPts val="0"/>
              </a:spcAft>
              <a:buNone/>
            </a:pPr>
            <a:r>
              <a:rPr lang="en-US" sz="4800"/>
              <a:t>Get Started with Delta - Spark APIs and SQL</a:t>
            </a:r>
            <a:endParaRPr sz="4800"/>
          </a:p>
        </p:txBody>
      </p:sp>
      <p:sp>
        <p:nvSpPr>
          <p:cNvPr id="1002" name="Google Shape;1002;g2770e6e974f_0_5551"/>
          <p:cNvSpPr txBox="1"/>
          <p:nvPr>
            <p:ph idx="1" type="body"/>
          </p:nvPr>
        </p:nvSpPr>
        <p:spPr>
          <a:xfrm>
            <a:off x="1337100" y="2577067"/>
            <a:ext cx="3920400" cy="3263100"/>
          </a:xfrm>
          <a:prstGeom prst="rect">
            <a:avLst/>
          </a:prstGeom>
        </p:spPr>
        <p:txBody>
          <a:bodyPr anchorCtr="0" anchor="t" bIns="60925" lIns="121900" spcFirstLastPara="1" rIns="121900" wrap="square" tIns="60925">
            <a:noAutofit/>
          </a:bodyPr>
          <a:lstStyle/>
          <a:p>
            <a:pPr indent="0" lvl="0" marL="0" rtl="0" algn="l">
              <a:spcBef>
                <a:spcPts val="500"/>
              </a:spcBef>
              <a:spcAft>
                <a:spcPts val="0"/>
              </a:spcAft>
              <a:buNone/>
            </a:pPr>
            <a:r>
              <a:rPr lang="en-US" sz="2100">
                <a:latin typeface="Courier New"/>
                <a:ea typeface="Courier New"/>
                <a:cs typeface="Courier New"/>
                <a:sym typeface="Courier New"/>
              </a:rPr>
              <a:t>CREATE TABLE ... </a:t>
            </a:r>
            <a:endParaRPr sz="2100">
              <a:latin typeface="Courier New"/>
              <a:ea typeface="Courier New"/>
              <a:cs typeface="Courier New"/>
              <a:sym typeface="Courier New"/>
            </a:endParaRPr>
          </a:p>
          <a:p>
            <a:pPr indent="0" lvl="0" marL="0" rtl="0" algn="l">
              <a:spcBef>
                <a:spcPts val="500"/>
              </a:spcBef>
              <a:spcAft>
                <a:spcPts val="0"/>
              </a:spcAft>
              <a:buNone/>
            </a:pPr>
            <a:r>
              <a:rPr lang="en-US" sz="2100">
                <a:latin typeface="Courier New"/>
                <a:ea typeface="Courier New"/>
                <a:cs typeface="Courier New"/>
                <a:sym typeface="Courier New"/>
              </a:rPr>
              <a:t>USING </a:t>
            </a:r>
            <a:r>
              <a:rPr b="1" lang="en-US" sz="2100">
                <a:solidFill>
                  <a:srgbClr val="FF9900"/>
                </a:solidFill>
                <a:latin typeface="Courier New"/>
                <a:ea typeface="Courier New"/>
                <a:cs typeface="Courier New"/>
                <a:sym typeface="Courier New"/>
              </a:rPr>
              <a:t>parquet</a:t>
            </a:r>
            <a:endParaRPr b="1" sz="2100">
              <a:solidFill>
                <a:srgbClr val="FF9900"/>
              </a:solidFill>
              <a:latin typeface="Courier New"/>
              <a:ea typeface="Courier New"/>
              <a:cs typeface="Courier New"/>
              <a:sym typeface="Courier New"/>
            </a:endParaRPr>
          </a:p>
          <a:p>
            <a:pPr indent="0" lvl="0" marL="0" rtl="0" algn="l">
              <a:spcBef>
                <a:spcPts val="500"/>
              </a:spcBef>
              <a:spcAft>
                <a:spcPts val="0"/>
              </a:spcAft>
              <a:buNone/>
            </a:pPr>
            <a:r>
              <a:rPr lang="en-US" sz="2100">
                <a:latin typeface="Courier New"/>
                <a:ea typeface="Courier New"/>
                <a:cs typeface="Courier New"/>
                <a:sym typeface="Courier New"/>
              </a:rPr>
              <a:t>... </a:t>
            </a:r>
            <a:endParaRPr sz="2100">
              <a:latin typeface="Courier New"/>
              <a:ea typeface="Courier New"/>
              <a:cs typeface="Courier New"/>
              <a:sym typeface="Courier New"/>
            </a:endParaRPr>
          </a:p>
          <a:p>
            <a:pPr indent="0" lvl="0" marL="609600" rtl="0" algn="l">
              <a:spcBef>
                <a:spcPts val="500"/>
              </a:spcBef>
              <a:spcAft>
                <a:spcPts val="0"/>
              </a:spcAft>
              <a:buNone/>
            </a:pPr>
            <a:r>
              <a:t/>
            </a:r>
            <a:endParaRPr sz="21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2100">
                <a:latin typeface="Courier New"/>
                <a:ea typeface="Courier New"/>
                <a:cs typeface="Courier New"/>
                <a:sym typeface="Courier New"/>
              </a:rPr>
              <a:t>dataframe</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None/>
            </a:pPr>
            <a:r>
              <a:rPr lang="en-US" sz="2100">
                <a:latin typeface="Courier New"/>
                <a:ea typeface="Courier New"/>
                <a:cs typeface="Courier New"/>
                <a:sym typeface="Courier New"/>
              </a:rPr>
              <a:t>.write</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None/>
            </a:pPr>
            <a:r>
              <a:rPr lang="en-US" sz="2100">
                <a:latin typeface="Courier New"/>
                <a:ea typeface="Courier New"/>
                <a:cs typeface="Courier New"/>
                <a:sym typeface="Courier New"/>
              </a:rPr>
              <a:t>.format("</a:t>
            </a:r>
            <a:r>
              <a:rPr b="1" lang="en-US" sz="2100">
                <a:solidFill>
                  <a:srgbClr val="FF9900"/>
                </a:solidFill>
                <a:latin typeface="Courier New"/>
                <a:ea typeface="Courier New"/>
                <a:cs typeface="Courier New"/>
                <a:sym typeface="Courier New"/>
              </a:rPr>
              <a:t>parquet</a:t>
            </a:r>
            <a:r>
              <a:rPr lang="en-US" sz="2100">
                <a:latin typeface="Courier New"/>
                <a:ea typeface="Courier New"/>
                <a:cs typeface="Courier New"/>
                <a:sym typeface="Courier New"/>
              </a:rPr>
              <a:t>")</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Clr>
                <a:schemeClr val="dk1"/>
              </a:buClr>
              <a:buSzPts val="1500"/>
              <a:buFont typeface="Arial"/>
              <a:buNone/>
            </a:pPr>
            <a:r>
              <a:rPr lang="en-US" sz="2100">
                <a:latin typeface="Courier New"/>
                <a:ea typeface="Courier New"/>
                <a:cs typeface="Courier New"/>
                <a:sym typeface="Courier New"/>
              </a:rPr>
              <a:t>.save("/data")</a:t>
            </a:r>
            <a:endParaRPr sz="2100">
              <a:latin typeface="Courier New"/>
              <a:ea typeface="Courier New"/>
              <a:cs typeface="Courier New"/>
              <a:sym typeface="Courier New"/>
            </a:endParaRPr>
          </a:p>
        </p:txBody>
      </p:sp>
      <p:sp>
        <p:nvSpPr>
          <p:cNvPr id="1003" name="Google Shape;1003;g2770e6e974f_0_5551"/>
          <p:cNvSpPr txBox="1"/>
          <p:nvPr/>
        </p:nvSpPr>
        <p:spPr>
          <a:xfrm>
            <a:off x="1222066" y="1394000"/>
            <a:ext cx="40641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200">
                <a:solidFill>
                  <a:srgbClr val="FFFFFF"/>
                </a:solidFill>
                <a:latin typeface="Source Sans Pro"/>
                <a:ea typeface="Source Sans Pro"/>
                <a:cs typeface="Source Sans Pro"/>
                <a:sym typeface="Source Sans Pro"/>
              </a:rPr>
              <a:t>Instead of </a:t>
            </a:r>
            <a:r>
              <a:rPr b="1" lang="en-US" sz="2400">
                <a:solidFill>
                  <a:srgbClr val="FF9900"/>
                </a:solidFill>
                <a:latin typeface="Courier New"/>
                <a:ea typeface="Courier New"/>
                <a:cs typeface="Courier New"/>
                <a:sym typeface="Courier New"/>
              </a:rPr>
              <a:t>parquet</a:t>
            </a:r>
            <a:r>
              <a:rPr lang="en-US" sz="3200">
                <a:solidFill>
                  <a:srgbClr val="FFFFFF"/>
                </a:solidFill>
                <a:latin typeface="Source Sans Pro"/>
                <a:ea typeface="Source Sans Pro"/>
                <a:cs typeface="Source Sans Pro"/>
                <a:sym typeface="Source Sans Pro"/>
              </a:rPr>
              <a:t>...</a:t>
            </a:r>
            <a:endParaRPr sz="3200">
              <a:solidFill>
                <a:srgbClr val="FFFFFF"/>
              </a:solidFill>
              <a:latin typeface="Source Sans Pro"/>
              <a:ea typeface="Source Sans Pro"/>
              <a:cs typeface="Source Sans Pro"/>
              <a:sym typeface="Source Sans Pro"/>
            </a:endParaRPr>
          </a:p>
        </p:txBody>
      </p:sp>
      <p:sp>
        <p:nvSpPr>
          <p:cNvPr id="1004" name="Google Shape;1004;g2770e6e974f_0_5551"/>
          <p:cNvSpPr txBox="1"/>
          <p:nvPr/>
        </p:nvSpPr>
        <p:spPr>
          <a:xfrm>
            <a:off x="6813068" y="1394000"/>
            <a:ext cx="38520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200">
                <a:solidFill>
                  <a:srgbClr val="FFFFFF"/>
                </a:solidFill>
                <a:latin typeface="Source Sans Pro"/>
                <a:ea typeface="Source Sans Pro"/>
                <a:cs typeface="Source Sans Pro"/>
                <a:sym typeface="Source Sans Pro"/>
              </a:rPr>
              <a:t>… simply say </a:t>
            </a:r>
            <a:r>
              <a:rPr b="1" lang="en-US" sz="2400">
                <a:solidFill>
                  <a:srgbClr val="00FF00"/>
                </a:solidFill>
                <a:latin typeface="Courier New"/>
                <a:ea typeface="Courier New"/>
                <a:cs typeface="Courier New"/>
                <a:sym typeface="Courier New"/>
              </a:rPr>
              <a:t>delta </a:t>
            </a:r>
            <a:r>
              <a:rPr b="1" lang="en-US" sz="1800">
                <a:solidFill>
                  <a:schemeClr val="lt1"/>
                </a:solidFill>
                <a:latin typeface="Courier New"/>
                <a:ea typeface="Courier New"/>
                <a:cs typeface="Courier New"/>
                <a:sym typeface="Courier New"/>
              </a:rPr>
              <a:t>(default format DBR 8.x)</a:t>
            </a:r>
            <a:endParaRPr sz="1800">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g2770e6e974f_0_5562"/>
          <p:cNvSpPr/>
          <p:nvPr/>
        </p:nvSpPr>
        <p:spPr>
          <a:xfrm>
            <a:off x="731325" y="1644325"/>
            <a:ext cx="10914300" cy="44382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sz="1900"/>
          </a:p>
        </p:txBody>
      </p:sp>
      <p:sp>
        <p:nvSpPr>
          <p:cNvPr id="1010" name="Google Shape;1010;g2770e6e974f_0_5562"/>
          <p:cNvSpPr txBox="1"/>
          <p:nvPr/>
        </p:nvSpPr>
        <p:spPr>
          <a:xfrm>
            <a:off x="864228" y="351275"/>
            <a:ext cx="75036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200">
                <a:solidFill>
                  <a:schemeClr val="dk1"/>
                </a:solidFill>
                <a:latin typeface="Barlow"/>
                <a:ea typeface="Barlow"/>
                <a:cs typeface="Barlow"/>
                <a:sym typeface="Barlow"/>
              </a:rPr>
              <a:t>Convert to</a:t>
            </a:r>
            <a:r>
              <a:rPr lang="en-US" sz="3200">
                <a:solidFill>
                  <a:schemeClr val="dk1"/>
                </a:solidFill>
                <a:latin typeface="Source Sans Pro"/>
                <a:ea typeface="Source Sans Pro"/>
                <a:cs typeface="Source Sans Pro"/>
                <a:sym typeface="Source Sans Pro"/>
              </a:rPr>
              <a:t> </a:t>
            </a:r>
            <a:r>
              <a:rPr b="1" lang="en-US" sz="2100">
                <a:solidFill>
                  <a:srgbClr val="1EA3B5"/>
                </a:solidFill>
                <a:latin typeface="Courier New"/>
                <a:ea typeface="Courier New"/>
                <a:cs typeface="Courier New"/>
                <a:sym typeface="Courier New"/>
              </a:rPr>
              <a:t>Delta</a:t>
            </a:r>
            <a:r>
              <a:rPr lang="en-US" sz="3200">
                <a:solidFill>
                  <a:schemeClr val="dk1"/>
                </a:solidFill>
                <a:latin typeface="Source Sans Pro"/>
                <a:ea typeface="Source Sans Pro"/>
                <a:cs typeface="Source Sans Pro"/>
                <a:sym typeface="Source Sans Pro"/>
              </a:rPr>
              <a:t> </a:t>
            </a:r>
            <a:r>
              <a:rPr lang="en-US" sz="3200">
                <a:solidFill>
                  <a:schemeClr val="dk1"/>
                </a:solidFill>
                <a:latin typeface="Barlow"/>
                <a:ea typeface="Barlow"/>
                <a:cs typeface="Barlow"/>
                <a:sym typeface="Barlow"/>
              </a:rPr>
              <a:t>Tables</a:t>
            </a:r>
            <a:endParaRPr sz="3200">
              <a:solidFill>
                <a:schemeClr val="dk1"/>
              </a:solidFill>
              <a:latin typeface="Barlow"/>
              <a:ea typeface="Barlow"/>
              <a:cs typeface="Barlow"/>
              <a:sym typeface="Barlow"/>
            </a:endParaRPr>
          </a:p>
        </p:txBody>
      </p:sp>
      <p:sp>
        <p:nvSpPr>
          <p:cNvPr id="1011" name="Google Shape;1011;g2770e6e974f_0_5562"/>
          <p:cNvSpPr txBox="1"/>
          <p:nvPr>
            <p:ph idx="4294967295" type="body"/>
          </p:nvPr>
        </p:nvSpPr>
        <p:spPr>
          <a:xfrm>
            <a:off x="864225" y="1778924"/>
            <a:ext cx="11022300" cy="2846400"/>
          </a:xfrm>
          <a:prstGeom prst="rect">
            <a:avLst/>
          </a:prstGeom>
        </p:spPr>
        <p:txBody>
          <a:bodyPr anchorCtr="0" anchor="t" bIns="45700" lIns="91425" spcFirstLastPara="1" rIns="91425" wrap="square" tIns="45700">
            <a:noAutofit/>
          </a:bodyPr>
          <a:lstStyle/>
          <a:p>
            <a:pPr indent="0" lvl="0" marL="152400" marR="152400" rtl="0" algn="l">
              <a:lnSpc>
                <a:spcPct val="150000"/>
              </a:lnSpc>
              <a:spcBef>
                <a:spcPts val="0"/>
              </a:spcBef>
              <a:spcAft>
                <a:spcPts val="0"/>
              </a:spcAft>
              <a:buClr>
                <a:schemeClr val="dk1"/>
              </a:buClr>
              <a:buSzPts val="1500"/>
              <a:buFont typeface="Arial"/>
              <a:buNone/>
            </a:pPr>
            <a:r>
              <a:rPr b="1" lang="en-US" sz="2100">
                <a:solidFill>
                  <a:schemeClr val="dk1"/>
                </a:solidFill>
                <a:latin typeface="Courier New"/>
                <a:ea typeface="Courier New"/>
                <a:cs typeface="Courier New"/>
                <a:sym typeface="Courier New"/>
              </a:rPr>
              <a:t>CONVERT TO DELTA</a:t>
            </a:r>
            <a:r>
              <a:rPr lang="en-US" sz="2100">
                <a:solidFill>
                  <a:schemeClr val="dk1"/>
                </a:solidFill>
                <a:latin typeface="Courier New"/>
                <a:ea typeface="Courier New"/>
                <a:cs typeface="Courier New"/>
                <a:sym typeface="Courier New"/>
              </a:rPr>
              <a:t> parquet.`path/to/table` [NO STATISTICS]</a:t>
            </a:r>
            <a:br>
              <a:rPr lang="en-US" sz="2100">
                <a:solidFill>
                  <a:schemeClr val="dk1"/>
                </a:solidFill>
                <a:latin typeface="Courier New"/>
                <a:ea typeface="Courier New"/>
                <a:cs typeface="Courier New"/>
                <a:sym typeface="Courier New"/>
              </a:rPr>
            </a:br>
            <a:r>
              <a:rPr lang="en-US" sz="2100">
                <a:solidFill>
                  <a:schemeClr val="dk1"/>
                </a:solidFill>
                <a:latin typeface="Courier New"/>
                <a:ea typeface="Courier New"/>
                <a:cs typeface="Courier New"/>
                <a:sym typeface="Courier New"/>
              </a:rPr>
              <a:t>[PARTITIONED BY (col_name1 col_type1, col_name2 col_type2, ...)]</a:t>
            </a:r>
            <a:endParaRPr sz="2100">
              <a:solidFill>
                <a:schemeClr val="dk1"/>
              </a:solidFill>
              <a:latin typeface="Courier New"/>
              <a:ea typeface="Courier New"/>
              <a:cs typeface="Courier New"/>
              <a:sym typeface="Courier New"/>
            </a:endParaRPr>
          </a:p>
          <a:p>
            <a:pPr indent="0" lvl="0" marL="152400" marR="152400" rtl="0" algn="l">
              <a:lnSpc>
                <a:spcPct val="150000"/>
              </a:lnSpc>
              <a:spcBef>
                <a:spcPts val="600"/>
              </a:spcBef>
              <a:spcAft>
                <a:spcPts val="0"/>
              </a:spcAft>
              <a:buClr>
                <a:schemeClr val="dk1"/>
              </a:buClr>
              <a:buSzPts val="1500"/>
              <a:buFont typeface="Arial"/>
              <a:buNone/>
            </a:pPr>
            <a:r>
              <a:rPr b="1" lang="en-US" sz="2100">
                <a:solidFill>
                  <a:schemeClr val="dk1"/>
                </a:solidFill>
                <a:latin typeface="Courier New"/>
                <a:ea typeface="Courier New"/>
                <a:cs typeface="Courier New"/>
                <a:sym typeface="Courier New"/>
              </a:rPr>
              <a:t>CONVERT TO DELTA</a:t>
            </a:r>
            <a:r>
              <a:rPr lang="en-US" sz="2100">
                <a:solidFill>
                  <a:schemeClr val="dk1"/>
                </a:solidFill>
                <a:latin typeface="Courier New"/>
                <a:ea typeface="Courier New"/>
                <a:cs typeface="Courier New"/>
                <a:sym typeface="Courier New"/>
              </a:rPr>
              <a:t> iceberg.`s3://my-bucket/path/to/table`; -- uses Iceberg manifest for metadata</a:t>
            </a:r>
            <a:endParaRPr sz="2100">
              <a:solidFill>
                <a:schemeClr val="dk1"/>
              </a:solidFill>
              <a:latin typeface="Courier New"/>
              <a:ea typeface="Courier New"/>
              <a:cs typeface="Courier New"/>
              <a:sym typeface="Courier New"/>
            </a:endParaRPr>
          </a:p>
          <a:p>
            <a:pPr indent="0" lvl="0" marL="152400" marR="152400" rtl="0" algn="l">
              <a:lnSpc>
                <a:spcPct val="150000"/>
              </a:lnSpc>
              <a:spcBef>
                <a:spcPts val="600"/>
              </a:spcBef>
              <a:spcAft>
                <a:spcPts val="0"/>
              </a:spcAft>
              <a:buClr>
                <a:schemeClr val="dk1"/>
              </a:buClr>
              <a:buSzPts val="1500"/>
              <a:buFont typeface="Arial"/>
              <a:buNone/>
            </a:pPr>
            <a:r>
              <a:rPr lang="en-US" sz="1450">
                <a:solidFill>
                  <a:srgbClr val="052247"/>
                </a:solidFill>
                <a:highlight>
                  <a:srgbClr val="F2F2F2"/>
                </a:highlight>
                <a:latin typeface="Courier New"/>
                <a:ea typeface="Courier New"/>
                <a:cs typeface="Courier New"/>
                <a:sym typeface="Courier New"/>
              </a:rPr>
              <a:t>[CREATE OR] REPLACE TABLE table_name</a:t>
            </a:r>
            <a:endParaRPr sz="14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600"/>
              </a:spcBef>
              <a:spcAft>
                <a:spcPts val="0"/>
              </a:spcAft>
              <a:buNone/>
            </a:pPr>
            <a:r>
              <a:rPr lang="en-US" sz="1450">
                <a:solidFill>
                  <a:srgbClr val="052247"/>
                </a:solidFill>
                <a:highlight>
                  <a:srgbClr val="F2F2F2"/>
                </a:highlight>
                <a:latin typeface="Courier New"/>
                <a:ea typeface="Courier New"/>
                <a:cs typeface="Courier New"/>
                <a:sym typeface="Courier New"/>
              </a:rPr>
              <a:t>   [SHALLOW </a:t>
            </a:r>
            <a:r>
              <a:rPr lang="en-US" sz="1450">
                <a:solidFill>
                  <a:srgbClr val="3F7F5F"/>
                </a:solidFill>
                <a:highlight>
                  <a:srgbClr val="F2F2F2"/>
                </a:highlight>
                <a:latin typeface="Courier New"/>
                <a:ea typeface="Courier New"/>
                <a:cs typeface="Courier New"/>
                <a:sym typeface="Courier New"/>
              </a:rPr>
              <a:t>|</a:t>
            </a:r>
            <a:r>
              <a:rPr lang="en-US" sz="1450">
                <a:solidFill>
                  <a:srgbClr val="052247"/>
                </a:solidFill>
                <a:highlight>
                  <a:srgbClr val="F2F2F2"/>
                </a:highlight>
                <a:latin typeface="Courier New"/>
                <a:ea typeface="Courier New"/>
                <a:cs typeface="Courier New"/>
                <a:sym typeface="Courier New"/>
              </a:rPr>
              <a:t> DEEP] CLONE source_table_name [TBLPROPERTIES clause] [LOCATION path]</a:t>
            </a:r>
            <a:endParaRPr sz="1450">
              <a:solidFill>
                <a:srgbClr val="052247"/>
              </a:solidFill>
              <a:highlight>
                <a:srgbClr val="F2F2F2"/>
              </a:highlight>
              <a:latin typeface="Courier New"/>
              <a:ea typeface="Courier New"/>
              <a:cs typeface="Courier New"/>
              <a:sym typeface="Courier New"/>
            </a:endParaRPr>
          </a:p>
          <a:p>
            <a:pPr indent="0" lvl="0" marL="152400" marR="152400" rtl="0" algn="l">
              <a:lnSpc>
                <a:spcPct val="150000"/>
              </a:lnSpc>
              <a:spcBef>
                <a:spcPts val="600"/>
              </a:spcBef>
              <a:spcAft>
                <a:spcPts val="0"/>
              </a:spcAft>
              <a:buClr>
                <a:schemeClr val="dk1"/>
              </a:buClr>
              <a:buSzPts val="1500"/>
              <a:buFont typeface="Arial"/>
              <a:buNone/>
            </a:pPr>
            <a:r>
              <a:t/>
            </a:r>
            <a:endParaRPr sz="2100">
              <a:solidFill>
                <a:schemeClr val="dk1"/>
              </a:solidFill>
              <a:latin typeface="Courier New"/>
              <a:ea typeface="Courier New"/>
              <a:cs typeface="Courier New"/>
              <a:sym typeface="Courier New"/>
            </a:endParaRPr>
          </a:p>
          <a:p>
            <a:pPr indent="609600" lvl="0" marL="609600" rtl="0" algn="l">
              <a:lnSpc>
                <a:spcPct val="115000"/>
              </a:lnSpc>
              <a:spcBef>
                <a:spcPts val="600"/>
              </a:spcBef>
              <a:spcAft>
                <a:spcPts val="600"/>
              </a:spcAft>
              <a:buClr>
                <a:schemeClr val="dk1"/>
              </a:buClr>
              <a:buSzPts val="1500"/>
              <a:buFont typeface="Arial"/>
              <a:buNone/>
            </a:pPr>
            <a:r>
              <a:t/>
            </a:r>
            <a:endParaRPr sz="1900">
              <a:solidFill>
                <a:schemeClr val="dk1"/>
              </a:solidFill>
              <a:latin typeface="Courier New"/>
              <a:ea typeface="Courier New"/>
              <a:cs typeface="Courier New"/>
              <a:sym typeface="Courier New"/>
            </a:endParaRPr>
          </a:p>
        </p:txBody>
      </p:sp>
      <p:sp>
        <p:nvSpPr>
          <p:cNvPr id="1012" name="Google Shape;1012;g2770e6e974f_0_5562"/>
          <p:cNvSpPr txBox="1"/>
          <p:nvPr/>
        </p:nvSpPr>
        <p:spPr>
          <a:xfrm>
            <a:off x="5547575" y="2995275"/>
            <a:ext cx="60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1013" name="Google Shape;1013;g2770e6e974f_0_5562"/>
          <p:cNvSpPr txBox="1"/>
          <p:nvPr/>
        </p:nvSpPr>
        <p:spPr>
          <a:xfrm>
            <a:off x="3401725" y="4685385"/>
            <a:ext cx="6589800" cy="1254000"/>
          </a:xfrm>
          <a:prstGeom prst="rect">
            <a:avLst/>
          </a:prstGeom>
          <a:noFill/>
          <a:ln>
            <a:noFill/>
          </a:ln>
        </p:spPr>
        <p:txBody>
          <a:bodyPr anchorCtr="0" anchor="t" bIns="91425" lIns="91425" spcFirstLastPara="1" rIns="91425" wrap="square" tIns="91425">
            <a:noAutofit/>
          </a:bodyPr>
          <a:lstStyle/>
          <a:p>
            <a:pPr indent="0" lvl="0" marL="114300" marR="114300" rtl="0" algn="l">
              <a:lnSpc>
                <a:spcPct val="150000"/>
              </a:lnSpc>
              <a:spcBef>
                <a:spcPts val="0"/>
              </a:spcBef>
              <a:spcAft>
                <a:spcPts val="0"/>
              </a:spcAft>
              <a:buNone/>
            </a:pPr>
            <a:r>
              <a:rPr b="1" lang="en-US" sz="1600">
                <a:solidFill>
                  <a:schemeClr val="dk1"/>
                </a:solidFill>
                <a:latin typeface="Courier New"/>
                <a:ea typeface="Courier New"/>
                <a:cs typeface="Courier New"/>
                <a:sym typeface="Courier New"/>
              </a:rPr>
              <a:t>OPTIMIZE events</a:t>
            </a:r>
            <a:br>
              <a:rPr lang="en-US" sz="1600">
                <a:solidFill>
                  <a:schemeClr val="dk1"/>
                </a:solidFill>
                <a:latin typeface="Courier New"/>
                <a:ea typeface="Courier New"/>
                <a:cs typeface="Courier New"/>
                <a:sym typeface="Courier New"/>
              </a:rPr>
            </a:br>
            <a:r>
              <a:rPr lang="en-US" sz="1600">
                <a:solidFill>
                  <a:schemeClr val="dk1"/>
                </a:solidFill>
                <a:latin typeface="Courier New"/>
                <a:ea typeface="Courier New"/>
                <a:cs typeface="Courier New"/>
                <a:sym typeface="Courier New"/>
              </a:rPr>
              <a:t>WHERE date &gt;= current_timestamp() - INTERVAL 1 day</a:t>
            </a:r>
            <a:br>
              <a:rPr lang="en-US" sz="1600">
                <a:solidFill>
                  <a:schemeClr val="dk1"/>
                </a:solidFill>
                <a:latin typeface="Courier New"/>
                <a:ea typeface="Courier New"/>
                <a:cs typeface="Courier New"/>
                <a:sym typeface="Courier New"/>
              </a:rPr>
            </a:br>
            <a:r>
              <a:rPr lang="en-US" sz="1600">
                <a:solidFill>
                  <a:schemeClr val="dk1"/>
                </a:solidFill>
                <a:latin typeface="Courier New"/>
                <a:ea typeface="Courier New"/>
                <a:cs typeface="Courier New"/>
                <a:sym typeface="Courier New"/>
              </a:rPr>
              <a:t>ZORDER BY (eventType)</a:t>
            </a:r>
            <a:endParaRPr sz="1000">
              <a:solidFill>
                <a:schemeClr val="dk1"/>
              </a:solidFill>
              <a:highlight>
                <a:srgbClr val="EDF9FA"/>
              </a:highlight>
              <a:latin typeface="Consolas"/>
              <a:ea typeface="Consolas"/>
              <a:cs typeface="Consolas"/>
              <a:sym typeface="Consolas"/>
            </a:endParaRPr>
          </a:p>
        </p:txBody>
      </p:sp>
      <p:sp>
        <p:nvSpPr>
          <p:cNvPr id="1014" name="Google Shape;1014;g2770e6e974f_0_5562"/>
          <p:cNvSpPr txBox="1"/>
          <p:nvPr/>
        </p:nvSpPr>
        <p:spPr>
          <a:xfrm>
            <a:off x="2152325" y="4812625"/>
            <a:ext cx="97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Then do:</a:t>
            </a:r>
            <a:endParaRPr>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g2770e6e974f_0_5571"/>
          <p:cNvSpPr txBox="1"/>
          <p:nvPr>
            <p:ph type="title"/>
          </p:nvPr>
        </p:nvSpPr>
        <p:spPr>
          <a:xfrm>
            <a:off x="361020" y="889699"/>
            <a:ext cx="10213800" cy="1058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latin typeface="Source Sans Pro"/>
                <a:ea typeface="Source Sans Pro"/>
                <a:cs typeface="Source Sans Pro"/>
                <a:sym typeface="Source Sans Pro"/>
              </a:rPr>
              <a:t>Deep Dive...</a:t>
            </a:r>
            <a:endParaRPr sz="6000">
              <a:latin typeface="Source Sans Pro"/>
              <a:ea typeface="Source Sans Pro"/>
              <a:cs typeface="Source Sans Pro"/>
              <a:sym typeface="Source Sans Pro"/>
            </a:endParaRPr>
          </a:p>
          <a:p>
            <a:pPr indent="0" lvl="0" marL="0" rtl="0" algn="ctr">
              <a:lnSpc>
                <a:spcPct val="90000"/>
              </a:lnSpc>
              <a:spcBef>
                <a:spcPts val="0"/>
              </a:spcBef>
              <a:spcAft>
                <a:spcPts val="0"/>
              </a:spcAft>
              <a:buSzPts val="1800"/>
              <a:buNone/>
            </a:pPr>
            <a:r>
              <a:rPr lang="en-US" sz="6000">
                <a:latin typeface="Source Sans Pro"/>
                <a:ea typeface="Source Sans Pro"/>
                <a:cs typeface="Source Sans Pro"/>
                <a:sym typeface="Source Sans Pro"/>
              </a:rPr>
              <a:t>How does</a:t>
            </a:r>
            <a:endParaRPr/>
          </a:p>
        </p:txBody>
      </p:sp>
      <p:pic>
        <p:nvPicPr>
          <p:cNvPr id="1020" name="Google Shape;1020;g2770e6e974f_0_5571"/>
          <p:cNvPicPr preferRelativeResize="0"/>
          <p:nvPr/>
        </p:nvPicPr>
        <p:blipFill rotWithShape="1">
          <a:blip r:embed="rId3">
            <a:alphaModFix/>
          </a:blip>
          <a:srcRect b="0" l="0" r="0" t="0"/>
          <a:stretch/>
        </p:blipFill>
        <p:spPr>
          <a:xfrm>
            <a:off x="3950457" y="2696066"/>
            <a:ext cx="3034805" cy="2357521"/>
          </a:xfrm>
          <a:prstGeom prst="rect">
            <a:avLst/>
          </a:prstGeom>
          <a:noFill/>
          <a:ln>
            <a:noFill/>
          </a:ln>
        </p:spPr>
      </p:pic>
      <p:sp>
        <p:nvSpPr>
          <p:cNvPr id="1021" name="Google Shape;1021;g2770e6e974f_0_5571"/>
          <p:cNvSpPr txBox="1"/>
          <p:nvPr/>
        </p:nvSpPr>
        <p:spPr>
          <a:xfrm>
            <a:off x="3801489" y="5424284"/>
            <a:ext cx="3332700" cy="1058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Barlow"/>
              <a:buNone/>
            </a:pPr>
            <a:r>
              <a:rPr b="0" i="0" lang="en-US" sz="6000" u="none" cap="none" strike="noStrike">
                <a:solidFill>
                  <a:schemeClr val="dk1"/>
                </a:solidFill>
                <a:latin typeface="Source Sans Pro"/>
                <a:ea typeface="Source Sans Pro"/>
                <a:cs typeface="Source Sans Pro"/>
                <a:sym typeface="Source Sans Pro"/>
              </a:rPr>
              <a:t>work?</a:t>
            </a:r>
            <a:endParaRPr b="0" i="0" sz="4000" u="none" cap="none" strike="noStrike">
              <a:solidFill>
                <a:schemeClr val="dk1"/>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g2770e6e974f_0_5577"/>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Delta on Disk</a:t>
            </a:r>
            <a:endParaRPr b="1"/>
          </a:p>
        </p:txBody>
      </p:sp>
      <p:sp>
        <p:nvSpPr>
          <p:cNvPr id="1027" name="Google Shape;1027;g2770e6e974f_0_5577"/>
          <p:cNvSpPr txBox="1"/>
          <p:nvPr>
            <p:ph idx="1" type="body"/>
          </p:nvPr>
        </p:nvSpPr>
        <p:spPr>
          <a:xfrm>
            <a:off x="5552679" y="1264482"/>
            <a:ext cx="3902100" cy="3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160"/>
              <a:buNone/>
            </a:pPr>
            <a:r>
              <a:rPr lang="en-US">
                <a:latin typeface="Consolas"/>
                <a:ea typeface="Consolas"/>
                <a:cs typeface="Consolas"/>
                <a:sym typeface="Consolas"/>
              </a:rPr>
              <a:t>my_table/</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_delta_log/</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00000.json</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00001.json </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date=2019-01-01/</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file-1.parquet</a:t>
            </a:r>
            <a:endParaRPr/>
          </a:p>
        </p:txBody>
      </p:sp>
      <p:sp>
        <p:nvSpPr>
          <p:cNvPr id="1028" name="Google Shape;1028;g2770e6e974f_0_5577"/>
          <p:cNvSpPr txBox="1"/>
          <p:nvPr/>
        </p:nvSpPr>
        <p:spPr>
          <a:xfrm>
            <a:off x="2737292" y="1766890"/>
            <a:ext cx="2571000" cy="430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00B050"/>
                </a:solidFill>
                <a:latin typeface="Barlow"/>
                <a:ea typeface="Barlow"/>
                <a:cs typeface="Barlow"/>
                <a:sym typeface="Barlow"/>
              </a:rPr>
              <a:t>Transaction Log</a:t>
            </a:r>
            <a:endParaRPr b="0" i="0" sz="1400" u="none" cap="none" strike="noStrike">
              <a:solidFill>
                <a:srgbClr val="00B050"/>
              </a:solidFill>
              <a:latin typeface="Barlow"/>
              <a:ea typeface="Barlow"/>
              <a:cs typeface="Barlow"/>
              <a:sym typeface="Barlow"/>
            </a:endParaRPr>
          </a:p>
        </p:txBody>
      </p:sp>
      <p:sp>
        <p:nvSpPr>
          <p:cNvPr id="1029" name="Google Shape;1029;g2770e6e974f_0_5577"/>
          <p:cNvSpPr txBox="1"/>
          <p:nvPr/>
        </p:nvSpPr>
        <p:spPr>
          <a:xfrm>
            <a:off x="3349226" y="2282620"/>
            <a:ext cx="1959300" cy="430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00B050"/>
                </a:solidFill>
                <a:latin typeface="Barlow"/>
                <a:ea typeface="Barlow"/>
                <a:cs typeface="Barlow"/>
                <a:sym typeface="Barlow"/>
              </a:rPr>
              <a:t>Table Versions</a:t>
            </a:r>
            <a:endParaRPr b="0" i="0" sz="1400" u="none" cap="none" strike="noStrike">
              <a:solidFill>
                <a:srgbClr val="00B050"/>
              </a:solidFill>
              <a:latin typeface="Barlow"/>
              <a:ea typeface="Barlow"/>
              <a:cs typeface="Barlow"/>
              <a:sym typeface="Barlow"/>
            </a:endParaRPr>
          </a:p>
        </p:txBody>
      </p:sp>
      <p:sp>
        <p:nvSpPr>
          <p:cNvPr id="1030" name="Google Shape;1030;g2770e6e974f_0_5577"/>
          <p:cNvSpPr txBox="1"/>
          <p:nvPr/>
        </p:nvSpPr>
        <p:spPr>
          <a:xfrm>
            <a:off x="1398211" y="3251218"/>
            <a:ext cx="3902100" cy="430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00B0F0"/>
                </a:solidFill>
                <a:latin typeface="Barlow"/>
                <a:ea typeface="Barlow"/>
                <a:cs typeface="Barlow"/>
                <a:sym typeface="Barlow"/>
              </a:rPr>
              <a:t>(Optional) Partition Directories</a:t>
            </a:r>
            <a:endParaRPr b="0" i="0" sz="1400" u="none" cap="none" strike="noStrike">
              <a:solidFill>
                <a:srgbClr val="00B0F0"/>
              </a:solidFill>
              <a:latin typeface="Barlow"/>
              <a:ea typeface="Barlow"/>
              <a:cs typeface="Barlow"/>
              <a:sym typeface="Barlow"/>
            </a:endParaRPr>
          </a:p>
        </p:txBody>
      </p:sp>
      <p:sp>
        <p:nvSpPr>
          <p:cNvPr id="1031" name="Google Shape;1031;g2770e6e974f_0_5577"/>
          <p:cNvSpPr txBox="1"/>
          <p:nvPr/>
        </p:nvSpPr>
        <p:spPr>
          <a:xfrm>
            <a:off x="3633216" y="3666378"/>
            <a:ext cx="1675200" cy="430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00B0F0"/>
                </a:solidFill>
                <a:latin typeface="Barlow"/>
                <a:ea typeface="Barlow"/>
                <a:cs typeface="Barlow"/>
                <a:sym typeface="Barlow"/>
              </a:rPr>
              <a:t>Data Files</a:t>
            </a:r>
            <a:endParaRPr b="0" i="0" sz="1400" u="none" cap="none" strike="noStrike">
              <a:solidFill>
                <a:srgbClr val="00B0F0"/>
              </a:solidFill>
              <a:latin typeface="Barlow"/>
              <a:ea typeface="Barlow"/>
              <a:cs typeface="Barlow"/>
              <a:sym typeface="Barlow"/>
            </a:endParaRPr>
          </a:p>
        </p:txBody>
      </p:sp>
      <p:sp>
        <p:nvSpPr>
          <p:cNvPr id="1032" name="Google Shape;1032;g2770e6e974f_0_5577"/>
          <p:cNvSpPr/>
          <p:nvPr/>
        </p:nvSpPr>
        <p:spPr>
          <a:xfrm rot="5400000">
            <a:off x="5655888" y="1807762"/>
            <a:ext cx="343500" cy="2553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3" name="Google Shape;1033;g2770e6e974f_0_5577"/>
          <p:cNvSpPr/>
          <p:nvPr/>
        </p:nvSpPr>
        <p:spPr>
          <a:xfrm rot="5400000">
            <a:off x="6019325" y="2313054"/>
            <a:ext cx="297300" cy="2553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4" name="Google Shape;1034;g2770e6e974f_0_5577"/>
          <p:cNvSpPr/>
          <p:nvPr/>
        </p:nvSpPr>
        <p:spPr>
          <a:xfrm rot="5400000">
            <a:off x="5870374" y="2658626"/>
            <a:ext cx="595200" cy="2553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5" name="Google Shape;1035;g2770e6e974f_0_5577"/>
          <p:cNvSpPr/>
          <p:nvPr/>
        </p:nvSpPr>
        <p:spPr>
          <a:xfrm rot="5400000">
            <a:off x="5078018" y="2663644"/>
            <a:ext cx="1533000" cy="2781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6" name="Google Shape;1036;g2770e6e974f_0_5577"/>
          <p:cNvSpPr/>
          <p:nvPr/>
        </p:nvSpPr>
        <p:spPr>
          <a:xfrm rot="5400000">
            <a:off x="6005479" y="3755414"/>
            <a:ext cx="362700" cy="2553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Databricks AI assistant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2770e6e974f_0_5591"/>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Version N = Version N-1 + Actions</a:t>
            </a:r>
            <a:endParaRPr b="1"/>
          </a:p>
        </p:txBody>
      </p:sp>
      <p:sp>
        <p:nvSpPr>
          <p:cNvPr id="1042" name="Google Shape;1042;g2770e6e974f_0_5591"/>
          <p:cNvSpPr txBox="1"/>
          <p:nvPr>
            <p:ph idx="1" type="body"/>
          </p:nvPr>
        </p:nvSpPr>
        <p:spPr>
          <a:xfrm>
            <a:off x="512063" y="1407133"/>
            <a:ext cx="11241600" cy="3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160"/>
              <a:buNone/>
            </a:pPr>
            <a:r>
              <a:rPr lang="en-US" sz="3600">
                <a:solidFill>
                  <a:srgbClr val="00B0F0"/>
                </a:solidFill>
              </a:rPr>
              <a:t>Change Metadata </a:t>
            </a:r>
            <a:r>
              <a:rPr lang="en-US" sz="3600"/>
              <a:t>– table name, schema, partitioning, etc</a:t>
            </a:r>
            <a:endParaRPr sz="3600"/>
          </a:p>
          <a:p>
            <a:pPr indent="0" lvl="0" marL="0" rtl="0" algn="l">
              <a:lnSpc>
                <a:spcPct val="100000"/>
              </a:lnSpc>
              <a:spcBef>
                <a:spcPts val="480"/>
              </a:spcBef>
              <a:spcAft>
                <a:spcPts val="0"/>
              </a:spcAft>
              <a:buClr>
                <a:schemeClr val="accent1"/>
              </a:buClr>
              <a:buSzPts val="2160"/>
              <a:buNone/>
            </a:pPr>
            <a:r>
              <a:rPr lang="en-US" sz="3600">
                <a:solidFill>
                  <a:srgbClr val="00B0F0"/>
                </a:solidFill>
              </a:rPr>
              <a:t>Add File </a:t>
            </a:r>
            <a:r>
              <a:rPr lang="en-US" sz="3600"/>
              <a:t>– adds a file (with optional statistics)</a:t>
            </a:r>
            <a:endParaRPr sz="3600"/>
          </a:p>
          <a:p>
            <a:pPr indent="0" lvl="0" marL="0" rtl="0" algn="l">
              <a:lnSpc>
                <a:spcPct val="100000"/>
              </a:lnSpc>
              <a:spcBef>
                <a:spcPts val="480"/>
              </a:spcBef>
              <a:spcAft>
                <a:spcPts val="0"/>
              </a:spcAft>
              <a:buClr>
                <a:schemeClr val="accent1"/>
              </a:buClr>
              <a:buSzPts val="2160"/>
              <a:buNone/>
            </a:pPr>
            <a:r>
              <a:rPr lang="en-US" sz="3600">
                <a:solidFill>
                  <a:srgbClr val="00B0F0"/>
                </a:solidFill>
              </a:rPr>
              <a:t>Remove File </a:t>
            </a:r>
            <a:r>
              <a:rPr lang="en-US" sz="3600"/>
              <a:t>– removes a file</a:t>
            </a:r>
            <a:endParaRPr sz="3600"/>
          </a:p>
        </p:txBody>
      </p:sp>
      <p:sp>
        <p:nvSpPr>
          <p:cNvPr id="1043" name="Google Shape;1043;g2770e6e974f_0_5591"/>
          <p:cNvSpPr txBox="1"/>
          <p:nvPr/>
        </p:nvSpPr>
        <p:spPr>
          <a:xfrm>
            <a:off x="2325148" y="4134642"/>
            <a:ext cx="77211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B0F0"/>
                </a:solidFill>
                <a:latin typeface="Barlow"/>
                <a:ea typeface="Barlow"/>
                <a:cs typeface="Barlow"/>
                <a:sym typeface="Barlow"/>
              </a:rPr>
              <a:t>Result: </a:t>
            </a:r>
            <a:r>
              <a:rPr b="0" i="0" lang="en-US" sz="3200" u="none" cap="none" strike="noStrike">
                <a:solidFill>
                  <a:schemeClr val="dk1"/>
                </a:solidFill>
                <a:latin typeface="Barlow"/>
                <a:ea typeface="Barlow"/>
                <a:cs typeface="Barlow"/>
                <a:sym typeface="Barlow"/>
              </a:rPr>
              <a:t>Current Metadata, List of Files</a:t>
            </a:r>
            <a:endParaRPr b="0" i="0" sz="3200" u="none" cap="none" strike="noStrike">
              <a:solidFill>
                <a:schemeClr val="dk1"/>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2770e6e974f_0_5597"/>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Implementing Atomicity</a:t>
            </a:r>
            <a:endParaRPr b="1"/>
          </a:p>
        </p:txBody>
      </p:sp>
      <p:sp>
        <p:nvSpPr>
          <p:cNvPr id="1049" name="Google Shape;1049;g2770e6e974f_0_5597"/>
          <p:cNvSpPr txBox="1"/>
          <p:nvPr>
            <p:ph idx="1" type="body"/>
          </p:nvPr>
        </p:nvSpPr>
        <p:spPr>
          <a:xfrm>
            <a:off x="735291" y="2321535"/>
            <a:ext cx="3655800" cy="220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Changes to the table are stored as </a:t>
            </a:r>
            <a:r>
              <a:rPr i="1" lang="en-US"/>
              <a:t>ordered, atomic </a:t>
            </a:r>
            <a:r>
              <a:rPr lang="en-US"/>
              <a:t>units called commits</a:t>
            </a:r>
            <a:endParaRPr/>
          </a:p>
        </p:txBody>
      </p:sp>
      <p:sp>
        <p:nvSpPr>
          <p:cNvPr id="1050" name="Google Shape;1050;g2770e6e974f_0_5597"/>
          <p:cNvSpPr txBox="1"/>
          <p:nvPr/>
        </p:nvSpPr>
        <p:spPr>
          <a:xfrm>
            <a:off x="7779665" y="2048155"/>
            <a:ext cx="22062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B050"/>
                </a:solidFill>
                <a:latin typeface="Consolas"/>
                <a:ea typeface="Consolas"/>
                <a:cs typeface="Consolas"/>
                <a:sym typeface="Consolas"/>
              </a:rPr>
              <a:t>Add 1.parquet</a:t>
            </a:r>
            <a:endParaRPr b="0" i="0" sz="1400" u="none" cap="none" strike="noStrike">
              <a:solidFill>
                <a:srgbClr val="00B05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rgbClr val="00B050"/>
                </a:solidFill>
                <a:latin typeface="Consolas"/>
                <a:ea typeface="Consolas"/>
                <a:cs typeface="Consolas"/>
                <a:sym typeface="Consolas"/>
              </a:rPr>
              <a:t>Add 2.parquet</a:t>
            </a:r>
            <a:endParaRPr b="0" i="0" sz="1400" u="none" cap="none" strike="noStrike">
              <a:solidFill>
                <a:srgbClr val="00B050"/>
              </a:solidFill>
              <a:latin typeface="Arial"/>
              <a:ea typeface="Arial"/>
              <a:cs typeface="Arial"/>
              <a:sym typeface="Arial"/>
            </a:endParaRPr>
          </a:p>
        </p:txBody>
      </p:sp>
      <p:sp>
        <p:nvSpPr>
          <p:cNvPr id="1051" name="Google Shape;1051;g2770e6e974f_0_5597"/>
          <p:cNvSpPr txBox="1"/>
          <p:nvPr/>
        </p:nvSpPr>
        <p:spPr>
          <a:xfrm>
            <a:off x="7779665" y="3370469"/>
            <a:ext cx="2672400" cy="141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0000"/>
                </a:solidFill>
                <a:latin typeface="Consolas"/>
                <a:ea typeface="Consolas"/>
                <a:cs typeface="Consolas"/>
                <a:sym typeface="Consolas"/>
              </a:rPr>
              <a:t>Remove 1.parquet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rgbClr val="FF0000"/>
                </a:solidFill>
                <a:latin typeface="Consolas"/>
                <a:ea typeface="Consolas"/>
                <a:cs typeface="Consolas"/>
                <a:sym typeface="Consolas"/>
              </a:rPr>
              <a:t>Remove 2.parquet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rgbClr val="00B050"/>
                </a:solidFill>
                <a:latin typeface="Consolas"/>
                <a:ea typeface="Consolas"/>
                <a:cs typeface="Consolas"/>
                <a:sym typeface="Consolas"/>
              </a:rPr>
              <a:t>Add 3.parquet</a:t>
            </a:r>
            <a:endParaRPr b="0" i="0" sz="1400" u="none" cap="none" strike="noStrike">
              <a:solidFill>
                <a:srgbClr val="00B050"/>
              </a:solidFill>
              <a:latin typeface="Arial"/>
              <a:ea typeface="Arial"/>
              <a:cs typeface="Arial"/>
              <a:sym typeface="Arial"/>
            </a:endParaRPr>
          </a:p>
        </p:txBody>
      </p:sp>
      <p:sp>
        <p:nvSpPr>
          <p:cNvPr id="1052" name="Google Shape;1052;g2770e6e974f_0_5597"/>
          <p:cNvSpPr txBox="1"/>
          <p:nvPr/>
        </p:nvSpPr>
        <p:spPr>
          <a:xfrm>
            <a:off x="5122302" y="2585607"/>
            <a:ext cx="1895100" cy="141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000000.json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000001.json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a:t>
            </a:r>
            <a:endParaRPr b="0" i="0" sz="2200" u="none" cap="none" strike="noStrike">
              <a:solidFill>
                <a:schemeClr val="dk1"/>
              </a:solidFill>
              <a:latin typeface="Consolas"/>
              <a:ea typeface="Consolas"/>
              <a:cs typeface="Consolas"/>
              <a:sym typeface="Consolas"/>
            </a:endParaRPr>
          </a:p>
        </p:txBody>
      </p:sp>
      <p:sp>
        <p:nvSpPr>
          <p:cNvPr id="1053" name="Google Shape;1053;g2770e6e974f_0_5597"/>
          <p:cNvSpPr/>
          <p:nvPr/>
        </p:nvSpPr>
        <p:spPr>
          <a:xfrm>
            <a:off x="7629057" y="3435461"/>
            <a:ext cx="236700" cy="1269300"/>
          </a:xfrm>
          <a:prstGeom prst="lef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4" name="Google Shape;1054;g2770e6e974f_0_5597"/>
          <p:cNvSpPr/>
          <p:nvPr/>
        </p:nvSpPr>
        <p:spPr>
          <a:xfrm>
            <a:off x="7586025" y="2101066"/>
            <a:ext cx="279600" cy="785700"/>
          </a:xfrm>
          <a:prstGeom prst="lef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55" name="Google Shape;1055;g2770e6e974f_0_5597"/>
          <p:cNvCxnSpPr>
            <a:stCxn id="1054" idx="1"/>
          </p:cNvCxnSpPr>
          <p:nvPr/>
        </p:nvCxnSpPr>
        <p:spPr>
          <a:xfrm flipH="1">
            <a:off x="7017225" y="2493916"/>
            <a:ext cx="568800" cy="2745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56" name="Google Shape;1056;g2770e6e974f_0_5597"/>
          <p:cNvCxnSpPr/>
          <p:nvPr/>
        </p:nvCxnSpPr>
        <p:spPr>
          <a:xfrm rot="10800000">
            <a:off x="7017357" y="3370347"/>
            <a:ext cx="611700" cy="6783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sp>
        <p:nvSpPr>
          <p:cNvPr id="1057" name="Google Shape;1057;g2770e6e974f_0_5597"/>
          <p:cNvSpPr txBox="1"/>
          <p:nvPr/>
        </p:nvSpPr>
        <p:spPr>
          <a:xfrm>
            <a:off x="5273850" y="1921325"/>
            <a:ext cx="16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Commits</a:t>
            </a:r>
            <a:endParaRPr>
              <a:latin typeface="Barlow"/>
              <a:ea typeface="Barlow"/>
              <a:cs typeface="Barlow"/>
              <a:sym typeface="Barlow"/>
            </a:endParaRPr>
          </a:p>
        </p:txBody>
      </p:sp>
      <p:sp>
        <p:nvSpPr>
          <p:cNvPr id="1058" name="Google Shape;1058;g2770e6e974f_0_5597"/>
          <p:cNvSpPr txBox="1"/>
          <p:nvPr/>
        </p:nvSpPr>
        <p:spPr>
          <a:xfrm>
            <a:off x="5225975" y="5387475"/>
            <a:ext cx="4999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Barlow"/>
              <a:buChar char="●"/>
            </a:pPr>
            <a:r>
              <a:rPr lang="en-US" sz="1800">
                <a:latin typeface="Barlow"/>
                <a:ea typeface="Barlow"/>
                <a:cs typeface="Barlow"/>
                <a:sym typeface="Barlow"/>
              </a:rPr>
              <a:t>No need to do file listing on cloud storages </a:t>
            </a:r>
            <a:endParaRPr sz="1800">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g2770e6e974f_0_5611"/>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Solving conflicts optimistically</a:t>
            </a:r>
            <a:endParaRPr b="1"/>
          </a:p>
        </p:txBody>
      </p:sp>
      <p:sp>
        <p:nvSpPr>
          <p:cNvPr id="1064" name="Google Shape;1064;g2770e6e974f_0_5611"/>
          <p:cNvSpPr txBox="1"/>
          <p:nvPr>
            <p:ph idx="1" type="body"/>
          </p:nvPr>
        </p:nvSpPr>
        <p:spPr>
          <a:xfrm>
            <a:off x="254760" y="1972741"/>
            <a:ext cx="4722600" cy="33942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100000"/>
              </a:lnSpc>
              <a:spcBef>
                <a:spcPts val="0"/>
              </a:spcBef>
              <a:spcAft>
                <a:spcPts val="0"/>
              </a:spcAft>
              <a:buClr>
                <a:srgbClr val="3A3838"/>
              </a:buClr>
              <a:buSzPts val="2400"/>
              <a:buFont typeface="Arial"/>
              <a:buAutoNum type="arabicPeriod"/>
            </a:pPr>
            <a:r>
              <a:rPr lang="en-US"/>
              <a:t>Record start version</a:t>
            </a:r>
            <a:endParaRPr/>
          </a:p>
          <a:p>
            <a:pPr indent="-514350" lvl="0" marL="514350" marR="0" rtl="0" algn="l">
              <a:lnSpc>
                <a:spcPct val="100000"/>
              </a:lnSpc>
              <a:spcBef>
                <a:spcPts val="0"/>
              </a:spcBef>
              <a:spcAft>
                <a:spcPts val="0"/>
              </a:spcAft>
              <a:buClr>
                <a:srgbClr val="3A3838"/>
              </a:buClr>
              <a:buSzPts val="2400"/>
              <a:buFont typeface="Arial"/>
              <a:buAutoNum type="arabicPeriod"/>
            </a:pPr>
            <a:r>
              <a:rPr lang="en-US"/>
              <a:t>Record reads/writes</a:t>
            </a:r>
            <a:endParaRPr/>
          </a:p>
          <a:p>
            <a:pPr indent="-514350" lvl="0" marL="514350" marR="0" rtl="0" algn="l">
              <a:lnSpc>
                <a:spcPct val="100000"/>
              </a:lnSpc>
              <a:spcBef>
                <a:spcPts val="0"/>
              </a:spcBef>
              <a:spcAft>
                <a:spcPts val="0"/>
              </a:spcAft>
              <a:buClr>
                <a:srgbClr val="3A3838"/>
              </a:buClr>
              <a:buSzPts val="2400"/>
              <a:buFont typeface="Arial"/>
              <a:buAutoNum type="arabicPeriod"/>
            </a:pPr>
            <a:r>
              <a:rPr lang="en-US"/>
              <a:t>Attempt commit</a:t>
            </a:r>
            <a:endParaRPr/>
          </a:p>
          <a:p>
            <a:pPr indent="-514350" lvl="0" marL="514350" marR="0" rtl="0" algn="l">
              <a:lnSpc>
                <a:spcPct val="100000"/>
              </a:lnSpc>
              <a:spcBef>
                <a:spcPts val="0"/>
              </a:spcBef>
              <a:spcAft>
                <a:spcPts val="0"/>
              </a:spcAft>
              <a:buClr>
                <a:srgbClr val="3A3838"/>
              </a:buClr>
              <a:buSzPts val="2400"/>
              <a:buFont typeface="Arial"/>
              <a:buAutoNum type="arabicPeriod"/>
            </a:pPr>
            <a:r>
              <a:rPr lang="en-US"/>
              <a:t>If someone else wins, check if anything you read has changed</a:t>
            </a:r>
            <a:endParaRPr/>
          </a:p>
          <a:p>
            <a:pPr indent="-514350" lvl="0" marL="514350" marR="0" rtl="0" algn="l">
              <a:lnSpc>
                <a:spcPct val="100000"/>
              </a:lnSpc>
              <a:spcBef>
                <a:spcPts val="0"/>
              </a:spcBef>
              <a:spcAft>
                <a:spcPts val="0"/>
              </a:spcAft>
              <a:buClr>
                <a:srgbClr val="3A3838"/>
              </a:buClr>
              <a:buSzPts val="2400"/>
              <a:buFont typeface="Arial"/>
              <a:buAutoNum type="arabicPeriod"/>
            </a:pPr>
            <a:r>
              <a:rPr lang="en-US"/>
              <a:t>Try again.</a:t>
            </a:r>
            <a:endParaRPr/>
          </a:p>
        </p:txBody>
      </p:sp>
      <p:sp>
        <p:nvSpPr>
          <p:cNvPr id="1065" name="Google Shape;1065;g2770e6e974f_0_5611"/>
          <p:cNvSpPr txBox="1"/>
          <p:nvPr/>
        </p:nvSpPr>
        <p:spPr>
          <a:xfrm>
            <a:off x="7917500" y="3377396"/>
            <a:ext cx="1895100" cy="141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000000.json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000001.json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000002.json</a:t>
            </a:r>
            <a:endParaRPr b="0" i="0" sz="1400" u="none" cap="none" strike="noStrike">
              <a:solidFill>
                <a:schemeClr val="dk1"/>
              </a:solidFill>
              <a:latin typeface="Arial"/>
              <a:ea typeface="Arial"/>
              <a:cs typeface="Arial"/>
              <a:sym typeface="Arial"/>
            </a:endParaRPr>
          </a:p>
        </p:txBody>
      </p:sp>
      <p:sp>
        <p:nvSpPr>
          <p:cNvPr id="1066" name="Google Shape;1066;g2770e6e974f_0_5611"/>
          <p:cNvSpPr txBox="1"/>
          <p:nvPr/>
        </p:nvSpPr>
        <p:spPr>
          <a:xfrm>
            <a:off x="6065855" y="3377396"/>
            <a:ext cx="10047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Barlow"/>
                <a:ea typeface="Barlow"/>
                <a:cs typeface="Barlow"/>
                <a:sym typeface="Barlow"/>
              </a:rPr>
              <a:t>User 1</a:t>
            </a:r>
            <a:endParaRPr b="0" i="0" sz="1400" u="none" cap="none" strike="noStrike">
              <a:solidFill>
                <a:schemeClr val="dk1"/>
              </a:solidFill>
              <a:latin typeface="Barlow"/>
              <a:ea typeface="Barlow"/>
              <a:cs typeface="Barlow"/>
              <a:sym typeface="Barlow"/>
            </a:endParaRPr>
          </a:p>
        </p:txBody>
      </p:sp>
      <p:sp>
        <p:nvSpPr>
          <p:cNvPr id="1067" name="Google Shape;1067;g2770e6e974f_0_5611"/>
          <p:cNvSpPr txBox="1"/>
          <p:nvPr/>
        </p:nvSpPr>
        <p:spPr>
          <a:xfrm>
            <a:off x="10232973" y="3377396"/>
            <a:ext cx="10239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Barlow"/>
                <a:ea typeface="Barlow"/>
                <a:cs typeface="Barlow"/>
                <a:sym typeface="Barlow"/>
              </a:rPr>
              <a:t>User 2</a:t>
            </a:r>
            <a:endParaRPr b="0" i="0" sz="1400" u="none" cap="none" strike="noStrike">
              <a:solidFill>
                <a:schemeClr val="dk1"/>
              </a:solidFill>
              <a:latin typeface="Barlow"/>
              <a:ea typeface="Barlow"/>
              <a:cs typeface="Barlow"/>
              <a:sym typeface="Barlow"/>
            </a:endParaRPr>
          </a:p>
        </p:txBody>
      </p:sp>
      <p:cxnSp>
        <p:nvCxnSpPr>
          <p:cNvPr id="1068" name="Google Shape;1068;g2770e6e974f_0_5611"/>
          <p:cNvCxnSpPr/>
          <p:nvPr/>
        </p:nvCxnSpPr>
        <p:spPr>
          <a:xfrm>
            <a:off x="9785275" y="3620135"/>
            <a:ext cx="4614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69" name="Google Shape;1069;g2770e6e974f_0_5611"/>
          <p:cNvCxnSpPr/>
          <p:nvPr/>
        </p:nvCxnSpPr>
        <p:spPr>
          <a:xfrm rot="10800000">
            <a:off x="7379242" y="3620134"/>
            <a:ext cx="4839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70" name="Google Shape;1070;g2770e6e974f_0_5611"/>
          <p:cNvCxnSpPr>
            <a:stCxn id="1066" idx="2"/>
            <a:endCxn id="1065" idx="1"/>
          </p:cNvCxnSpPr>
          <p:nvPr/>
        </p:nvCxnSpPr>
        <p:spPr>
          <a:xfrm>
            <a:off x="6568205" y="3808196"/>
            <a:ext cx="1349400" cy="277200"/>
          </a:xfrm>
          <a:prstGeom prst="straightConnector1">
            <a:avLst/>
          </a:prstGeom>
          <a:noFill/>
          <a:ln cap="flat" cmpd="sng" w="25400">
            <a:solidFill>
              <a:srgbClr val="00B050"/>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71" name="Google Shape;1071;g2770e6e974f_0_5611"/>
          <p:cNvCxnSpPr>
            <a:stCxn id="1067" idx="2"/>
            <a:endCxn id="1065" idx="3"/>
          </p:cNvCxnSpPr>
          <p:nvPr/>
        </p:nvCxnSpPr>
        <p:spPr>
          <a:xfrm flipH="1">
            <a:off x="9812523" y="3808196"/>
            <a:ext cx="932400" cy="277200"/>
          </a:xfrm>
          <a:prstGeom prst="straightConnector1">
            <a:avLst/>
          </a:prstGeom>
          <a:noFill/>
          <a:ln cap="flat" cmpd="sng" w="25400">
            <a:solidFill>
              <a:srgbClr val="FF0000"/>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72" name="Google Shape;1072;g2770e6e974f_0_5611"/>
          <p:cNvCxnSpPr>
            <a:stCxn id="1067" idx="2"/>
          </p:cNvCxnSpPr>
          <p:nvPr/>
        </p:nvCxnSpPr>
        <p:spPr>
          <a:xfrm flipH="1">
            <a:off x="9812523" y="3808196"/>
            <a:ext cx="932400" cy="786300"/>
          </a:xfrm>
          <a:prstGeom prst="straightConnector1">
            <a:avLst/>
          </a:prstGeom>
          <a:noFill/>
          <a:ln cap="flat" cmpd="sng" w="25400">
            <a:solidFill>
              <a:srgbClr val="00B050"/>
            </a:solidFill>
            <a:prstDash val="solid"/>
            <a:round/>
            <a:headEnd len="sm" w="sm" type="none"/>
            <a:tailEnd len="med" w="med" type="triangle"/>
          </a:ln>
          <a:effectLst>
            <a:outerShdw blurRad="40000" rotWithShape="0" dir="5400000" dist="20000">
              <a:srgbClr val="000000">
                <a:alpha val="37250"/>
              </a:srgbClr>
            </a:outerShdw>
          </a:effectLst>
        </p:spPr>
      </p:cxnSp>
      <p:sp>
        <p:nvSpPr>
          <p:cNvPr id="1073" name="Google Shape;1073;g2770e6e974f_0_5611"/>
          <p:cNvSpPr/>
          <p:nvPr/>
        </p:nvSpPr>
        <p:spPr>
          <a:xfrm>
            <a:off x="6147311" y="2987033"/>
            <a:ext cx="1595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Barlow"/>
                <a:ea typeface="Barlow"/>
                <a:cs typeface="Barlow"/>
                <a:sym typeface="Barlow"/>
              </a:rPr>
              <a:t>Write: Append</a:t>
            </a:r>
            <a:endParaRPr b="0" i="0" sz="1400" u="none" cap="none" strike="noStrike">
              <a:solidFill>
                <a:srgbClr val="00B0F0"/>
              </a:solidFill>
              <a:latin typeface="Barlow"/>
              <a:ea typeface="Barlow"/>
              <a:cs typeface="Barlow"/>
              <a:sym typeface="Barlow"/>
            </a:endParaRPr>
          </a:p>
        </p:txBody>
      </p:sp>
      <p:sp>
        <p:nvSpPr>
          <p:cNvPr id="1074" name="Google Shape;1074;g2770e6e974f_0_5611"/>
          <p:cNvSpPr/>
          <p:nvPr/>
        </p:nvSpPr>
        <p:spPr>
          <a:xfrm>
            <a:off x="6148001" y="2630456"/>
            <a:ext cx="1895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Barlow"/>
                <a:ea typeface="Barlow"/>
                <a:cs typeface="Barlow"/>
                <a:sym typeface="Barlow"/>
              </a:rPr>
              <a:t>Read: Schema</a:t>
            </a:r>
            <a:endParaRPr b="0" i="0" sz="1400" u="none" cap="none" strike="noStrike">
              <a:solidFill>
                <a:srgbClr val="00B0F0"/>
              </a:solidFill>
              <a:latin typeface="Barlow"/>
              <a:ea typeface="Barlow"/>
              <a:cs typeface="Barlow"/>
              <a:sym typeface="Barlow"/>
            </a:endParaRPr>
          </a:p>
        </p:txBody>
      </p:sp>
      <p:sp>
        <p:nvSpPr>
          <p:cNvPr id="1075" name="Google Shape;1075;g2770e6e974f_0_5611"/>
          <p:cNvSpPr/>
          <p:nvPr/>
        </p:nvSpPr>
        <p:spPr>
          <a:xfrm>
            <a:off x="9672885" y="3026087"/>
            <a:ext cx="1595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Barlow"/>
                <a:ea typeface="Barlow"/>
                <a:cs typeface="Barlow"/>
                <a:sym typeface="Barlow"/>
              </a:rPr>
              <a:t>Write: Append</a:t>
            </a:r>
            <a:endParaRPr b="0" i="0" sz="1400" u="none" cap="none" strike="noStrike">
              <a:solidFill>
                <a:srgbClr val="00B0F0"/>
              </a:solidFill>
              <a:latin typeface="Barlow"/>
              <a:ea typeface="Barlow"/>
              <a:cs typeface="Barlow"/>
              <a:sym typeface="Barlow"/>
            </a:endParaRPr>
          </a:p>
        </p:txBody>
      </p:sp>
      <p:sp>
        <p:nvSpPr>
          <p:cNvPr id="1076" name="Google Shape;1076;g2770e6e974f_0_5611"/>
          <p:cNvSpPr/>
          <p:nvPr/>
        </p:nvSpPr>
        <p:spPr>
          <a:xfrm>
            <a:off x="9673574" y="2669510"/>
            <a:ext cx="1895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Barlow"/>
                <a:ea typeface="Barlow"/>
                <a:cs typeface="Barlow"/>
                <a:sym typeface="Barlow"/>
              </a:rPr>
              <a:t>Read: Schema</a:t>
            </a:r>
            <a:endParaRPr b="0" i="0" sz="1400" u="none" cap="none" strike="noStrike">
              <a:solidFill>
                <a:srgbClr val="00B0F0"/>
              </a:solidFill>
              <a:latin typeface="Barlow"/>
              <a:ea typeface="Barlow"/>
              <a:cs typeface="Barlow"/>
              <a:sym typeface="Barlow"/>
            </a:endParaRPr>
          </a:p>
        </p:txBody>
      </p:sp>
      <p:sp>
        <p:nvSpPr>
          <p:cNvPr id="1077" name="Google Shape;1077;g2770e6e974f_0_5611"/>
          <p:cNvSpPr txBox="1"/>
          <p:nvPr/>
        </p:nvSpPr>
        <p:spPr>
          <a:xfrm>
            <a:off x="6542400" y="4037275"/>
            <a:ext cx="12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commits first</a:t>
            </a:r>
            <a:endParaRPr>
              <a:latin typeface="Barlow"/>
              <a:ea typeface="Barlow"/>
              <a:cs typeface="Barlow"/>
              <a:sym typeface="Barlow"/>
            </a:endParaRPr>
          </a:p>
        </p:txBody>
      </p:sp>
      <p:sp>
        <p:nvSpPr>
          <p:cNvPr id="1078" name="Google Shape;1078;g2770e6e974f_0_5611"/>
          <p:cNvSpPr txBox="1"/>
          <p:nvPr/>
        </p:nvSpPr>
        <p:spPr>
          <a:xfrm>
            <a:off x="10744975" y="3808275"/>
            <a:ext cx="1200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v0 is not the current. Checks for conflict in v1 and if not, commits v2</a:t>
            </a:r>
            <a:endParaRPr>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2770e6e974f_0_5630"/>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Concurrency - Write Conflicts</a:t>
            </a:r>
            <a:endParaRPr/>
          </a:p>
        </p:txBody>
      </p:sp>
      <p:sp>
        <p:nvSpPr>
          <p:cNvPr id="1085" name="Google Shape;1085;g2770e6e974f_0_5630"/>
          <p:cNvSpPr txBox="1"/>
          <p:nvPr>
            <p:ph idx="1" type="body"/>
          </p:nvPr>
        </p:nvSpPr>
        <p:spPr>
          <a:xfrm>
            <a:off x="6951575" y="1496250"/>
            <a:ext cx="4769400" cy="2754900"/>
          </a:xfrm>
          <a:prstGeom prst="rect">
            <a:avLst/>
          </a:prstGeom>
        </p:spPr>
        <p:txBody>
          <a:bodyPr anchorCtr="0" anchor="t" bIns="45700" lIns="0" spcFirstLastPara="1" rIns="0" wrap="square" tIns="45700">
            <a:noAutofit/>
          </a:bodyPr>
          <a:lstStyle/>
          <a:p>
            <a:pPr indent="-381000" lvl="0" marL="457200" rtl="0" algn="l">
              <a:spcBef>
                <a:spcPts val="1100"/>
              </a:spcBef>
              <a:spcAft>
                <a:spcPts val="0"/>
              </a:spcAft>
              <a:buSzPts val="2400"/>
              <a:buChar char="●"/>
            </a:pPr>
            <a:r>
              <a:rPr lang="en-US" sz="2400"/>
              <a:t>Inserts/Appends can conflict with Optimize if mergeSchema is true or autoOptimize is turned on</a:t>
            </a:r>
            <a:endParaRPr sz="2400"/>
          </a:p>
          <a:p>
            <a:pPr indent="-381000" lvl="0" marL="457200" rtl="0" algn="l">
              <a:spcBef>
                <a:spcPts val="0"/>
              </a:spcBef>
              <a:spcAft>
                <a:spcPts val="0"/>
              </a:spcAft>
              <a:buSzPts val="2400"/>
              <a:buChar char="●"/>
            </a:pPr>
            <a:r>
              <a:rPr lang="en-US" sz="2400"/>
              <a:t>Avoid conflicts using partitioning and disjoint command conditions</a:t>
            </a:r>
            <a:endParaRPr sz="2400"/>
          </a:p>
        </p:txBody>
      </p:sp>
      <p:pic>
        <p:nvPicPr>
          <p:cNvPr id="1086" name="Google Shape;1086;g2770e6e974f_0_5630"/>
          <p:cNvPicPr preferRelativeResize="0"/>
          <p:nvPr/>
        </p:nvPicPr>
        <p:blipFill>
          <a:blip r:embed="rId3">
            <a:alphaModFix/>
          </a:blip>
          <a:stretch>
            <a:fillRect/>
          </a:stretch>
        </p:blipFill>
        <p:spPr>
          <a:xfrm>
            <a:off x="958775" y="1357225"/>
            <a:ext cx="5890125" cy="3236650"/>
          </a:xfrm>
          <a:prstGeom prst="rect">
            <a:avLst/>
          </a:prstGeom>
          <a:noFill/>
          <a:ln>
            <a:noFill/>
          </a:ln>
        </p:spPr>
      </p:pic>
      <p:sp>
        <p:nvSpPr>
          <p:cNvPr id="1087" name="Google Shape;1087;g2770e6e974f_0_5630"/>
          <p:cNvSpPr txBox="1"/>
          <p:nvPr/>
        </p:nvSpPr>
        <p:spPr>
          <a:xfrm>
            <a:off x="7312525" y="3462425"/>
            <a:ext cx="4518600" cy="21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450">
                <a:solidFill>
                  <a:srgbClr val="3F7F5F"/>
                </a:solidFill>
                <a:highlight>
                  <a:srgbClr val="F2F2F2"/>
                </a:highlight>
                <a:latin typeface="Courier New"/>
                <a:ea typeface="Courier New"/>
                <a:cs typeface="Courier New"/>
                <a:sym typeface="Courier New"/>
              </a:rPr>
              <a:t>// Target 'deltaTable' is partitioned by date and country</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052247"/>
                </a:solidFill>
                <a:highlight>
                  <a:srgbClr val="F2F2F2"/>
                </a:highlight>
                <a:latin typeface="Courier New"/>
                <a:ea typeface="Courier New"/>
                <a:cs typeface="Courier New"/>
                <a:sym typeface="Courier New"/>
              </a:rPr>
              <a:t>deltaTable.as(</a:t>
            </a:r>
            <a:r>
              <a:rPr lang="en-US" sz="1450">
                <a:solidFill>
                  <a:srgbClr val="2A00FF"/>
                </a:solidFill>
                <a:highlight>
                  <a:srgbClr val="F2F2F2"/>
                </a:highlight>
                <a:latin typeface="Courier New"/>
                <a:ea typeface="Courier New"/>
                <a:cs typeface="Courier New"/>
                <a:sym typeface="Courier New"/>
              </a:rPr>
              <a:t>"t"</a:t>
            </a:r>
            <a:r>
              <a:rPr lang="en-US" sz="1450">
                <a:solidFill>
                  <a:srgbClr val="052247"/>
                </a:solidFill>
                <a:highlight>
                  <a:srgbClr val="F2F2F2"/>
                </a:highlight>
                <a:latin typeface="Courier New"/>
                <a:ea typeface="Courier New"/>
                <a:cs typeface="Courier New"/>
                <a:sym typeface="Courier New"/>
              </a:rPr>
              <a:t>).merge(</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source.as(</a:t>
            </a:r>
            <a:r>
              <a:rPr lang="en-US" sz="1450">
                <a:solidFill>
                  <a:srgbClr val="2A00FF"/>
                </a:solidFill>
                <a:highlight>
                  <a:srgbClr val="F2F2F2"/>
                </a:highlight>
                <a:latin typeface="Courier New"/>
                <a:ea typeface="Courier New"/>
                <a:cs typeface="Courier New"/>
                <a:sym typeface="Courier New"/>
              </a:rPr>
              <a:t>"s"</a:t>
            </a:r>
            <a:r>
              <a:rPr lang="en-US" sz="1450">
                <a:solidFill>
                  <a:srgbClr val="052247"/>
                </a:solidFill>
                <a:highlight>
                  <a:srgbClr val="F2F2F2"/>
                </a:highlight>
                <a:latin typeface="Courier New"/>
                <a:ea typeface="Courier New"/>
                <a:cs typeface="Courier New"/>
                <a:sym typeface="Courier New"/>
              </a:rPr>
              <a:t>),</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2A00FF"/>
                </a:solidFill>
                <a:highlight>
                  <a:srgbClr val="F2F2F2"/>
                </a:highlight>
                <a:latin typeface="Courier New"/>
                <a:ea typeface="Courier New"/>
                <a:cs typeface="Courier New"/>
                <a:sym typeface="Courier New"/>
              </a:rPr>
              <a:t>"s.user_id = t.user_id AND s.date = t.date AND s.country = t.country"</a:t>
            </a:r>
            <a:r>
              <a:rPr lang="en-US" sz="1450">
                <a:solidFill>
                  <a:srgbClr val="052247"/>
                </a:solidFill>
                <a:highlight>
                  <a:srgbClr val="F2F2F2"/>
                </a:highlight>
                <a:latin typeface="Courier New"/>
                <a:ea typeface="Courier New"/>
                <a:cs typeface="Courier New"/>
                <a:sym typeface="Courier New"/>
              </a:rPr>
              <a:t>)</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.whenMatched().updateAll()</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.whenNotMatched().insertAll()</a:t>
            </a:r>
            <a:endParaRPr sz="14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.execute()</a:t>
            </a:r>
            <a:endParaRPr sz="1450">
              <a:solidFill>
                <a:srgbClr val="052247"/>
              </a:solidFill>
              <a:highlight>
                <a:srgbClr val="F2F2F2"/>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2770e6e974f_0_5638"/>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Handling massive metadata</a:t>
            </a:r>
            <a:endParaRPr b="1"/>
          </a:p>
        </p:txBody>
      </p:sp>
      <p:sp>
        <p:nvSpPr>
          <p:cNvPr id="1093" name="Google Shape;1093;g2770e6e974f_0_5638"/>
          <p:cNvSpPr txBox="1"/>
          <p:nvPr/>
        </p:nvSpPr>
        <p:spPr>
          <a:xfrm>
            <a:off x="339679" y="972704"/>
            <a:ext cx="11413800" cy="697500"/>
          </a:xfrm>
          <a:prstGeom prst="rect">
            <a:avLst/>
          </a:prstGeom>
          <a:noFill/>
          <a:ln>
            <a:noFill/>
          </a:ln>
        </p:spPr>
        <p:txBody>
          <a:bodyPr anchorCtr="0" anchor="t" bIns="60925" lIns="121900" spcFirstLastPara="1" rIns="121900" wrap="square" tIns="60925">
            <a:noAutofit/>
          </a:bodyPr>
          <a:lstStyle/>
          <a:p>
            <a:pPr indent="0" lvl="0" marL="0" marR="0" rtl="0" algn="l">
              <a:lnSpc>
                <a:spcPct val="90000"/>
              </a:lnSpc>
              <a:spcBef>
                <a:spcPts val="0"/>
              </a:spcBef>
              <a:spcAft>
                <a:spcPts val="0"/>
              </a:spcAft>
              <a:buClr>
                <a:schemeClr val="dk1"/>
              </a:buClr>
              <a:buSzPts val="1800"/>
              <a:buFont typeface="Barlow"/>
              <a:buNone/>
            </a:pPr>
            <a:r>
              <a:rPr b="0" i="0" lang="en-US" sz="3200" u="none" cap="none" strike="noStrike">
                <a:solidFill>
                  <a:schemeClr val="dk1"/>
                </a:solidFill>
                <a:latin typeface="Barlow"/>
                <a:ea typeface="Barlow"/>
                <a:cs typeface="Barlow"/>
                <a:sym typeface="Barlow"/>
              </a:rPr>
              <a:t>Large tables can have millions of files in them!  How do we scale the metadata?  Use Spark for scaling!</a:t>
            </a:r>
            <a:endParaRPr/>
          </a:p>
        </p:txBody>
      </p:sp>
      <p:sp>
        <p:nvSpPr>
          <p:cNvPr id="1094" name="Google Shape;1094;g2770e6e974f_0_5638"/>
          <p:cNvSpPr txBox="1"/>
          <p:nvPr/>
        </p:nvSpPr>
        <p:spPr>
          <a:xfrm>
            <a:off x="1803144" y="2999492"/>
            <a:ext cx="22062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AA756"/>
              </a:buClr>
              <a:buSzPts val="2200"/>
              <a:buFont typeface="Arial"/>
              <a:buNone/>
            </a:pPr>
            <a:r>
              <a:rPr b="0" i="0" lang="en-US" sz="2200" u="none" cap="none" strike="noStrike">
                <a:solidFill>
                  <a:srgbClr val="1AA756"/>
                </a:solidFill>
                <a:latin typeface="Barlow"/>
                <a:ea typeface="Barlow"/>
                <a:cs typeface="Barlow"/>
                <a:sym typeface="Barlow"/>
              </a:rPr>
              <a:t>Add 1.parquet</a:t>
            </a:r>
            <a:endParaRPr b="0" i="0" sz="1800" u="none" cap="none" strike="noStrike">
              <a:solidFill>
                <a:srgbClr val="000000"/>
              </a:solidFill>
              <a:latin typeface="Barlow"/>
              <a:ea typeface="Barlow"/>
              <a:cs typeface="Barlow"/>
              <a:sym typeface="Barlow"/>
            </a:endParaRPr>
          </a:p>
          <a:p>
            <a:pPr indent="0" lvl="0" marL="0" marR="0" rtl="0" algn="l">
              <a:lnSpc>
                <a:spcPct val="100000"/>
              </a:lnSpc>
              <a:spcBef>
                <a:spcPts val="1200"/>
              </a:spcBef>
              <a:spcAft>
                <a:spcPts val="0"/>
              </a:spcAft>
              <a:buClr>
                <a:srgbClr val="1AA756"/>
              </a:buClr>
              <a:buSzPts val="2200"/>
              <a:buFont typeface="Arial"/>
              <a:buNone/>
            </a:pPr>
            <a:r>
              <a:rPr b="0" i="0" lang="en-US" sz="2200" u="none" cap="none" strike="noStrike">
                <a:solidFill>
                  <a:srgbClr val="1AA756"/>
                </a:solidFill>
                <a:latin typeface="Barlow"/>
                <a:ea typeface="Barlow"/>
                <a:cs typeface="Barlow"/>
                <a:sym typeface="Barlow"/>
              </a:rPr>
              <a:t>Add 2.parquet</a:t>
            </a:r>
            <a:endParaRPr b="0" i="0" sz="1800" u="none" cap="none" strike="noStrike">
              <a:solidFill>
                <a:srgbClr val="000000"/>
              </a:solidFill>
              <a:latin typeface="Barlow"/>
              <a:ea typeface="Barlow"/>
              <a:cs typeface="Barlow"/>
              <a:sym typeface="Barlow"/>
            </a:endParaRPr>
          </a:p>
        </p:txBody>
      </p:sp>
      <p:sp>
        <p:nvSpPr>
          <p:cNvPr id="1095" name="Google Shape;1095;g2770e6e974f_0_5638"/>
          <p:cNvSpPr txBox="1"/>
          <p:nvPr/>
        </p:nvSpPr>
        <p:spPr>
          <a:xfrm>
            <a:off x="1803144" y="3906164"/>
            <a:ext cx="2672400" cy="141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2151C"/>
              </a:buClr>
              <a:buSzPts val="2200"/>
              <a:buFont typeface="Arial"/>
              <a:buNone/>
            </a:pPr>
            <a:r>
              <a:rPr b="0" i="0" lang="en-US" sz="2200" u="none" cap="none" strike="noStrike">
                <a:solidFill>
                  <a:srgbClr val="E2151C"/>
                </a:solidFill>
                <a:latin typeface="Barlow"/>
                <a:ea typeface="Barlow"/>
                <a:cs typeface="Barlow"/>
                <a:sym typeface="Barlow"/>
              </a:rPr>
              <a:t>Remove 1.parquet</a:t>
            </a:r>
            <a:endParaRPr b="0" i="0" sz="1800" u="none" cap="none" strike="noStrike">
              <a:solidFill>
                <a:srgbClr val="000000"/>
              </a:solidFill>
              <a:latin typeface="Barlow"/>
              <a:ea typeface="Barlow"/>
              <a:cs typeface="Barlow"/>
              <a:sym typeface="Barlow"/>
            </a:endParaRPr>
          </a:p>
          <a:p>
            <a:pPr indent="0" lvl="0" marL="0" marR="0" rtl="0" algn="l">
              <a:lnSpc>
                <a:spcPct val="100000"/>
              </a:lnSpc>
              <a:spcBef>
                <a:spcPts val="1200"/>
              </a:spcBef>
              <a:spcAft>
                <a:spcPts val="0"/>
              </a:spcAft>
              <a:buClr>
                <a:srgbClr val="E2151C"/>
              </a:buClr>
              <a:buSzPts val="2200"/>
              <a:buFont typeface="Arial"/>
              <a:buNone/>
            </a:pPr>
            <a:r>
              <a:rPr b="0" i="0" lang="en-US" sz="2200" u="none" cap="none" strike="noStrike">
                <a:solidFill>
                  <a:srgbClr val="E2151C"/>
                </a:solidFill>
                <a:latin typeface="Barlow"/>
                <a:ea typeface="Barlow"/>
                <a:cs typeface="Barlow"/>
                <a:sym typeface="Barlow"/>
              </a:rPr>
              <a:t>Remove 2.parquet</a:t>
            </a:r>
            <a:endParaRPr b="0" i="0" sz="1800" u="none" cap="none" strike="noStrike">
              <a:solidFill>
                <a:srgbClr val="000000"/>
              </a:solidFill>
              <a:latin typeface="Barlow"/>
              <a:ea typeface="Barlow"/>
              <a:cs typeface="Barlow"/>
              <a:sym typeface="Barlow"/>
            </a:endParaRPr>
          </a:p>
          <a:p>
            <a:pPr indent="0" lvl="0" marL="0" marR="0" rtl="0" algn="l">
              <a:lnSpc>
                <a:spcPct val="100000"/>
              </a:lnSpc>
              <a:spcBef>
                <a:spcPts val="1200"/>
              </a:spcBef>
              <a:spcAft>
                <a:spcPts val="0"/>
              </a:spcAft>
              <a:buClr>
                <a:srgbClr val="1AA756"/>
              </a:buClr>
              <a:buSzPts val="2200"/>
              <a:buFont typeface="Arial"/>
              <a:buNone/>
            </a:pPr>
            <a:r>
              <a:rPr b="0" i="0" lang="en-US" sz="2200" u="none" cap="none" strike="noStrike">
                <a:solidFill>
                  <a:srgbClr val="1AA756"/>
                </a:solidFill>
                <a:latin typeface="Barlow"/>
                <a:ea typeface="Barlow"/>
                <a:cs typeface="Barlow"/>
                <a:sym typeface="Barlow"/>
              </a:rPr>
              <a:t>Add 3.parquet</a:t>
            </a:r>
            <a:endParaRPr b="0" i="0" sz="1800" u="none" cap="none" strike="noStrike">
              <a:solidFill>
                <a:srgbClr val="000000"/>
              </a:solidFill>
              <a:latin typeface="Barlow"/>
              <a:ea typeface="Barlow"/>
              <a:cs typeface="Barlow"/>
              <a:sym typeface="Barlow"/>
            </a:endParaRPr>
          </a:p>
        </p:txBody>
      </p:sp>
      <p:cxnSp>
        <p:nvCxnSpPr>
          <p:cNvPr id="1096" name="Google Shape;1096;g2770e6e974f_0_5638"/>
          <p:cNvCxnSpPr/>
          <p:nvPr/>
        </p:nvCxnSpPr>
        <p:spPr>
          <a:xfrm>
            <a:off x="6300491" y="4160714"/>
            <a:ext cx="332400" cy="0"/>
          </a:xfrm>
          <a:prstGeom prst="straightConnector1">
            <a:avLst/>
          </a:prstGeom>
          <a:noFill/>
          <a:ln cap="flat" cmpd="sng" w="25400">
            <a:solidFill>
              <a:srgbClr val="1EA3B5"/>
            </a:solidFill>
            <a:prstDash val="solid"/>
            <a:round/>
            <a:headEnd len="sm" w="sm" type="none"/>
            <a:tailEnd len="med" w="med" type="triangle"/>
          </a:ln>
          <a:effectLst>
            <a:outerShdw blurRad="40000" rotWithShape="0" dir="5400000" dist="20000">
              <a:srgbClr val="000000">
                <a:alpha val="37250"/>
              </a:srgbClr>
            </a:outerShdw>
          </a:effectLst>
        </p:spPr>
      </p:cxnSp>
      <p:pic>
        <p:nvPicPr>
          <p:cNvPr id="1097" name="Google Shape;1097;g2770e6e974f_0_5638"/>
          <p:cNvPicPr preferRelativeResize="0"/>
          <p:nvPr/>
        </p:nvPicPr>
        <p:blipFill rotWithShape="1">
          <a:blip r:embed="rId3">
            <a:alphaModFix/>
          </a:blip>
          <a:srcRect b="0" l="0" r="0" t="0"/>
          <a:stretch/>
        </p:blipFill>
        <p:spPr>
          <a:xfrm>
            <a:off x="6723934" y="3489974"/>
            <a:ext cx="1232711" cy="1341480"/>
          </a:xfrm>
          <a:prstGeom prst="rect">
            <a:avLst/>
          </a:prstGeom>
          <a:noFill/>
          <a:ln>
            <a:noFill/>
          </a:ln>
        </p:spPr>
      </p:pic>
      <p:sp>
        <p:nvSpPr>
          <p:cNvPr id="1098" name="Google Shape;1098;g2770e6e974f_0_5638"/>
          <p:cNvSpPr txBox="1"/>
          <p:nvPr/>
        </p:nvSpPr>
        <p:spPr>
          <a:xfrm>
            <a:off x="6573903" y="3071750"/>
            <a:ext cx="20811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Barlow"/>
                <a:ea typeface="Barlow"/>
                <a:cs typeface="Barlow"/>
                <a:sym typeface="Barlow"/>
              </a:rPr>
              <a:t>Checkpoint</a:t>
            </a:r>
            <a:endParaRPr b="0" i="0" sz="1800" u="none" cap="none" strike="noStrike">
              <a:solidFill>
                <a:schemeClr val="dk1"/>
              </a:solidFill>
              <a:latin typeface="Barlow"/>
              <a:ea typeface="Barlow"/>
              <a:cs typeface="Barlow"/>
              <a:sym typeface="Barlow"/>
            </a:endParaRPr>
          </a:p>
        </p:txBody>
      </p:sp>
      <p:grpSp>
        <p:nvGrpSpPr>
          <p:cNvPr id="1099" name="Google Shape;1099;g2770e6e974f_0_5638"/>
          <p:cNvGrpSpPr/>
          <p:nvPr/>
        </p:nvGrpSpPr>
        <p:grpSpPr>
          <a:xfrm>
            <a:off x="4475670" y="2999492"/>
            <a:ext cx="1795966" cy="2322300"/>
            <a:chOff x="2927286" y="2633732"/>
            <a:chExt cx="1795966" cy="2322300"/>
          </a:xfrm>
        </p:grpSpPr>
        <p:sp>
          <p:nvSpPr>
            <p:cNvPr id="1100" name="Google Shape;1100;g2770e6e974f_0_5638"/>
            <p:cNvSpPr/>
            <p:nvPr/>
          </p:nvSpPr>
          <p:spPr>
            <a:xfrm>
              <a:off x="2927286" y="2633732"/>
              <a:ext cx="356100" cy="2322300"/>
            </a:xfrm>
            <a:prstGeom prst="rightBrace">
              <a:avLst>
                <a:gd fmla="val 8333" name="adj1"/>
                <a:gd fmla="val 50000" name="adj2"/>
              </a:avLst>
            </a:prstGeom>
            <a:noFill/>
            <a:ln cap="flat" cmpd="sng" w="25400">
              <a:solidFill>
                <a:srgbClr val="1EA3B5"/>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101" name="Google Shape;1101;g2770e6e974f_0_5638"/>
            <p:cNvPicPr preferRelativeResize="0"/>
            <p:nvPr/>
          </p:nvPicPr>
          <p:blipFill rotWithShape="1">
            <a:blip r:embed="rId4">
              <a:alphaModFix/>
            </a:blip>
            <a:srcRect b="0" l="0" r="0" t="0"/>
            <a:stretch/>
          </p:blipFill>
          <p:spPr>
            <a:xfrm>
              <a:off x="3404711" y="3361554"/>
              <a:ext cx="1318541" cy="684785"/>
            </a:xfrm>
            <a:prstGeom prst="rect">
              <a:avLst/>
            </a:prstGeom>
            <a:noFill/>
            <a:ln>
              <a:noFill/>
            </a:ln>
          </p:spPr>
        </p:pic>
      </p:grpSp>
      <p:grpSp>
        <p:nvGrpSpPr>
          <p:cNvPr id="1102" name="Google Shape;1102;g2770e6e974f_0_5638"/>
          <p:cNvGrpSpPr/>
          <p:nvPr/>
        </p:nvGrpSpPr>
        <p:grpSpPr>
          <a:xfrm>
            <a:off x="7956645" y="2829084"/>
            <a:ext cx="1851521" cy="1583014"/>
            <a:chOff x="6408261" y="2463324"/>
            <a:chExt cx="1851521" cy="1583014"/>
          </a:xfrm>
        </p:grpSpPr>
        <p:cxnSp>
          <p:nvCxnSpPr>
            <p:cNvPr id="1103" name="Google Shape;1103;g2770e6e974f_0_5638"/>
            <p:cNvCxnSpPr/>
            <p:nvPr/>
          </p:nvCxnSpPr>
          <p:spPr>
            <a:xfrm>
              <a:off x="6408261" y="3807616"/>
              <a:ext cx="332400" cy="0"/>
            </a:xfrm>
            <a:prstGeom prst="straightConnector1">
              <a:avLst/>
            </a:prstGeom>
            <a:noFill/>
            <a:ln cap="flat" cmpd="sng" w="25400">
              <a:solidFill>
                <a:srgbClr val="1EA3B5"/>
              </a:solidFill>
              <a:prstDash val="solid"/>
              <a:round/>
              <a:headEnd len="sm" w="sm" type="none"/>
              <a:tailEnd len="med" w="med" type="triangle"/>
            </a:ln>
            <a:effectLst>
              <a:outerShdw blurRad="40000" rotWithShape="0" dir="5400000" dist="20000">
                <a:srgbClr val="000000">
                  <a:alpha val="37250"/>
                </a:srgbClr>
              </a:outerShdw>
            </a:effectLst>
          </p:spPr>
        </p:cxnSp>
        <p:pic>
          <p:nvPicPr>
            <p:cNvPr id="1104" name="Google Shape;1104;g2770e6e974f_0_5638"/>
            <p:cNvPicPr preferRelativeResize="0"/>
            <p:nvPr/>
          </p:nvPicPr>
          <p:blipFill rotWithShape="1">
            <a:blip r:embed="rId5">
              <a:alphaModFix/>
            </a:blip>
            <a:srcRect b="0" l="0" r="0" t="0"/>
            <a:stretch/>
          </p:blipFill>
          <p:spPr>
            <a:xfrm flipH="1">
              <a:off x="6860560" y="2463324"/>
              <a:ext cx="1077080" cy="1077080"/>
            </a:xfrm>
            <a:prstGeom prst="rect">
              <a:avLst/>
            </a:prstGeom>
            <a:noFill/>
            <a:ln>
              <a:noFill/>
            </a:ln>
          </p:spPr>
        </p:pic>
        <p:pic>
          <p:nvPicPr>
            <p:cNvPr id="1105" name="Google Shape;1105;g2770e6e974f_0_5638"/>
            <p:cNvPicPr preferRelativeResize="0"/>
            <p:nvPr/>
          </p:nvPicPr>
          <p:blipFill rotWithShape="1">
            <a:blip r:embed="rId4">
              <a:alphaModFix/>
            </a:blip>
            <a:srcRect b="0" l="0" r="0" t="0"/>
            <a:stretch/>
          </p:blipFill>
          <p:spPr>
            <a:xfrm>
              <a:off x="6941241" y="3361553"/>
              <a:ext cx="1318541" cy="684785"/>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2770e6e974f_0_5655"/>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Schema: Enforce &amp; Evolve</a:t>
            </a:r>
            <a:endParaRPr b="1"/>
          </a:p>
        </p:txBody>
      </p:sp>
      <p:sp>
        <p:nvSpPr>
          <p:cNvPr id="1111" name="Google Shape;1111;g2770e6e974f_0_5655"/>
          <p:cNvSpPr txBox="1"/>
          <p:nvPr/>
        </p:nvSpPr>
        <p:spPr>
          <a:xfrm>
            <a:off x="339679" y="972704"/>
            <a:ext cx="11413800" cy="697500"/>
          </a:xfrm>
          <a:prstGeom prst="rect">
            <a:avLst/>
          </a:prstGeom>
          <a:noFill/>
          <a:ln>
            <a:noFill/>
          </a:ln>
        </p:spPr>
        <p:txBody>
          <a:bodyPr anchorCtr="0" anchor="t" bIns="60925" lIns="121900" spcFirstLastPara="1" rIns="121900" wrap="square" tIns="60925">
            <a:noAutofit/>
          </a:bodyPr>
          <a:lstStyle/>
          <a:p>
            <a:pPr indent="-406400" lvl="0" marL="457200" marR="0" rtl="0" algn="l">
              <a:lnSpc>
                <a:spcPct val="90000"/>
              </a:lnSpc>
              <a:spcBef>
                <a:spcPts val="0"/>
              </a:spcBef>
              <a:spcAft>
                <a:spcPts val="0"/>
              </a:spcAft>
              <a:buSzPts val="2800"/>
              <a:buChar char="●"/>
            </a:pPr>
            <a:r>
              <a:rPr lang="en-US" sz="2800">
                <a:solidFill>
                  <a:schemeClr val="dk1"/>
                </a:solidFill>
                <a:latin typeface="Barlow"/>
                <a:ea typeface="Barlow"/>
                <a:cs typeface="Barlow"/>
                <a:sym typeface="Barlow"/>
              </a:rPr>
              <a:t>Parquet supports schema evolution, but will allow you to “evolve” it into an incompatible schema, breaking your table</a:t>
            </a:r>
            <a:endParaRPr sz="2800">
              <a:solidFill>
                <a:schemeClr val="dk1"/>
              </a:solidFill>
              <a:latin typeface="Barlow"/>
              <a:ea typeface="Barlow"/>
              <a:cs typeface="Barlow"/>
              <a:sym typeface="Barlow"/>
            </a:endParaRPr>
          </a:p>
          <a:p>
            <a:pPr indent="-406400" lvl="0" marL="457200" marR="0" rtl="0" algn="l">
              <a:lnSpc>
                <a:spcPct val="90000"/>
              </a:lnSpc>
              <a:spcBef>
                <a:spcPts val="0"/>
              </a:spcBef>
              <a:spcAft>
                <a:spcPts val="0"/>
              </a:spcAft>
              <a:buClr>
                <a:schemeClr val="dk1"/>
              </a:buClr>
              <a:buSzPts val="2800"/>
              <a:buFont typeface="Barlow"/>
              <a:buChar char="●"/>
            </a:pPr>
            <a:r>
              <a:rPr lang="en-US" sz="2800">
                <a:solidFill>
                  <a:schemeClr val="dk1"/>
                </a:solidFill>
                <a:latin typeface="Barlow"/>
                <a:ea typeface="Barlow"/>
                <a:cs typeface="Barlow"/>
                <a:sym typeface="Barlow"/>
              </a:rPr>
              <a:t>Delta enforces your schema by default, requiring an explicit config option to evolve it</a:t>
            </a:r>
            <a:endParaRPr sz="2800">
              <a:solidFill>
                <a:schemeClr val="dk1"/>
              </a:solidFill>
              <a:latin typeface="Barlow"/>
              <a:ea typeface="Barlow"/>
              <a:cs typeface="Barlow"/>
              <a:sym typeface="Barlow"/>
            </a:endParaRPr>
          </a:p>
          <a:p>
            <a:pPr indent="-406400" lvl="0" marL="457200" marR="0" rtl="0" algn="l">
              <a:lnSpc>
                <a:spcPct val="90000"/>
              </a:lnSpc>
              <a:spcBef>
                <a:spcPts val="0"/>
              </a:spcBef>
              <a:spcAft>
                <a:spcPts val="0"/>
              </a:spcAft>
              <a:buClr>
                <a:schemeClr val="dk1"/>
              </a:buClr>
              <a:buSzPts val="2800"/>
              <a:buFont typeface="Barlow"/>
              <a:buChar char="●"/>
            </a:pPr>
            <a:r>
              <a:rPr lang="en-US" sz="2800">
                <a:solidFill>
                  <a:schemeClr val="dk1"/>
                </a:solidFill>
                <a:latin typeface="Barlow"/>
                <a:ea typeface="Barlow"/>
                <a:cs typeface="Barlow"/>
                <a:sym typeface="Barlow"/>
              </a:rPr>
              <a:t>Delta prevents you from evolving it incompatibly and ensures your table always works</a:t>
            </a:r>
            <a:endParaRPr sz="2800">
              <a:solidFill>
                <a:schemeClr val="dk1"/>
              </a:solidFill>
              <a:latin typeface="Barlow"/>
              <a:ea typeface="Barlow"/>
              <a:cs typeface="Barlow"/>
              <a:sym typeface="Barlow"/>
            </a:endParaRPr>
          </a:p>
          <a:p>
            <a:pPr indent="-406400" lvl="0" marL="457200" marR="0" rtl="0" algn="l">
              <a:lnSpc>
                <a:spcPct val="90000"/>
              </a:lnSpc>
              <a:spcBef>
                <a:spcPts val="0"/>
              </a:spcBef>
              <a:spcAft>
                <a:spcPts val="0"/>
              </a:spcAft>
              <a:buClr>
                <a:schemeClr val="dk1"/>
              </a:buClr>
              <a:buSzPts val="2800"/>
              <a:buFont typeface="Barlow"/>
              <a:buChar char="●"/>
            </a:pPr>
            <a:r>
              <a:rPr lang="en-US" sz="2800" u="sng">
                <a:solidFill>
                  <a:schemeClr val="hlink"/>
                </a:solidFill>
                <a:latin typeface="Barlow"/>
                <a:ea typeface="Barlow"/>
                <a:cs typeface="Barlow"/>
                <a:sym typeface="Barlow"/>
                <a:hlinkClick r:id="rId3"/>
              </a:rPr>
              <a:t>Blog</a:t>
            </a:r>
            <a:endParaRPr sz="2800">
              <a:solidFill>
                <a:schemeClr val="dk1"/>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g2770e6e974f_0_5660"/>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Time Traveling</a:t>
            </a:r>
            <a:endParaRPr b="1"/>
          </a:p>
        </p:txBody>
      </p:sp>
      <p:sp>
        <p:nvSpPr>
          <p:cNvPr id="1117" name="Google Shape;1117;g2770e6e974f_0_5660"/>
          <p:cNvSpPr txBox="1"/>
          <p:nvPr/>
        </p:nvSpPr>
        <p:spPr>
          <a:xfrm>
            <a:off x="365226" y="1818247"/>
            <a:ext cx="10756500" cy="86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EA3B5"/>
                </a:solidFill>
                <a:latin typeface="Consolas"/>
                <a:ea typeface="Consolas"/>
                <a:cs typeface="Consolas"/>
                <a:sym typeface="Consolas"/>
              </a:rPr>
              <a:t>SELECT * FROM my_table VERSION AS OF 1071;</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rPr b="0" i="0" lang="en-US" sz="2400" u="none" cap="none" strike="noStrike">
                <a:solidFill>
                  <a:srgbClr val="1EA3B5"/>
                </a:solidFill>
                <a:latin typeface="Consolas"/>
                <a:ea typeface="Consolas"/>
                <a:cs typeface="Consolas"/>
                <a:sym typeface="Consolas"/>
              </a:rPr>
              <a:t>SELECT * FROM my_table@v1071</a:t>
            </a:r>
            <a:r>
              <a:rPr b="0" i="0" lang="en-US" sz="2400" u="none" cap="none" strike="noStrike">
                <a:solidFill>
                  <a:schemeClr val="lt1"/>
                </a:solidFill>
                <a:latin typeface="Source Sans Pro"/>
                <a:ea typeface="Source Sans Pro"/>
                <a:cs typeface="Source Sans Pro"/>
                <a:sym typeface="Source Sans Pro"/>
              </a:rPr>
              <a:t>   </a:t>
            </a:r>
            <a:r>
              <a:rPr b="0" i="0" lang="en-US" sz="2400" u="none" cap="none" strike="noStrike">
                <a:solidFill>
                  <a:schemeClr val="dk1"/>
                </a:solidFill>
                <a:latin typeface="Source Sans Pro"/>
                <a:ea typeface="Source Sans Pro"/>
                <a:cs typeface="Source Sans Pro"/>
                <a:sym typeface="Source Sans Pro"/>
              </a:rPr>
              <a:t>-- no backticks to specify @</a:t>
            </a:r>
            <a:endParaRPr b="0" i="0" sz="2400" u="none" cap="none" strike="noStrike">
              <a:solidFill>
                <a:schemeClr val="dk1"/>
              </a:solidFill>
              <a:latin typeface="Arial"/>
              <a:ea typeface="Arial"/>
              <a:cs typeface="Arial"/>
              <a:sym typeface="Arial"/>
            </a:endParaRPr>
          </a:p>
        </p:txBody>
      </p:sp>
      <p:sp>
        <p:nvSpPr>
          <p:cNvPr id="1118" name="Google Shape;1118;g2770e6e974f_0_5660"/>
          <p:cNvSpPr txBox="1"/>
          <p:nvPr/>
        </p:nvSpPr>
        <p:spPr>
          <a:xfrm>
            <a:off x="365226" y="2680021"/>
            <a:ext cx="107565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AA756"/>
                </a:solidFill>
                <a:latin typeface="Consolas"/>
                <a:ea typeface="Consolas"/>
                <a:cs typeface="Consolas"/>
                <a:sym typeface="Consolas"/>
              </a:rPr>
              <a:t>spark.read.option("versionAsOf", 1071).load("/some/path")</a:t>
            </a:r>
            <a:r>
              <a:rPr b="0" i="0" lang="en-US" sz="2400" u="none" cap="none" strike="noStrike">
                <a:solidFill>
                  <a:schemeClr val="lt1"/>
                </a:solidFill>
                <a:latin typeface="Source Sans Pro"/>
                <a:ea typeface="Source Sans Pro"/>
                <a:cs typeface="Source Sans Pro"/>
                <a:sym typeface="Source Sans Pro"/>
              </a:rPr>
              <a:t> </a:t>
            </a:r>
            <a:endParaRPr b="0" i="0" sz="2400" u="none" cap="none" strike="noStrike">
              <a:solidFill>
                <a:srgbClr val="000000"/>
              </a:solidFill>
              <a:latin typeface="Arial"/>
              <a:ea typeface="Arial"/>
              <a:cs typeface="Arial"/>
              <a:sym typeface="Arial"/>
            </a:endParaRPr>
          </a:p>
        </p:txBody>
      </p:sp>
      <p:sp>
        <p:nvSpPr>
          <p:cNvPr id="1119" name="Google Shape;1119;g2770e6e974f_0_5660"/>
          <p:cNvSpPr txBox="1"/>
          <p:nvPr/>
        </p:nvSpPr>
        <p:spPr>
          <a:xfrm>
            <a:off x="365226" y="3110908"/>
            <a:ext cx="107565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AA756"/>
                </a:solidFill>
                <a:latin typeface="Consolas"/>
                <a:ea typeface="Consolas"/>
                <a:cs typeface="Consolas"/>
                <a:sym typeface="Consolas"/>
              </a:rPr>
              <a:t>spark.read.load("/some/path@v1071")</a:t>
            </a:r>
            <a:r>
              <a:rPr b="0" i="0" lang="en-US" sz="2400" u="none" cap="none" strike="noStrike">
                <a:solidFill>
                  <a:schemeClr val="lt1"/>
                </a:solidFill>
                <a:latin typeface="Source Sans Pro"/>
                <a:ea typeface="Source Sans Pro"/>
                <a:cs typeface="Source Sans Pro"/>
                <a:sym typeface="Source Sans Pro"/>
              </a:rPr>
              <a:t> </a:t>
            </a:r>
            <a:endParaRPr b="0" i="0" sz="2400" u="none" cap="none" strike="noStrike">
              <a:solidFill>
                <a:srgbClr val="000000"/>
              </a:solidFill>
              <a:latin typeface="Arial"/>
              <a:ea typeface="Arial"/>
              <a:cs typeface="Arial"/>
              <a:sym typeface="Arial"/>
            </a:endParaRPr>
          </a:p>
        </p:txBody>
      </p:sp>
      <p:sp>
        <p:nvSpPr>
          <p:cNvPr id="1120" name="Google Shape;1120;g2770e6e974f_0_5660"/>
          <p:cNvSpPr txBox="1"/>
          <p:nvPr/>
        </p:nvSpPr>
        <p:spPr>
          <a:xfrm>
            <a:off x="339680" y="4387251"/>
            <a:ext cx="11608500" cy="86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EA3B5"/>
                </a:solidFill>
                <a:latin typeface="Consolas"/>
                <a:ea typeface="Consolas"/>
                <a:cs typeface="Consolas"/>
                <a:sym typeface="Consolas"/>
              </a:rPr>
              <a:t>SELECT * FROM my_table TIMESTAMP AS OF '1492-10-28';</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rPr b="0" i="0" lang="en-US" sz="2400" u="none" cap="none" strike="noStrike">
                <a:solidFill>
                  <a:srgbClr val="1EA3B5"/>
                </a:solidFill>
                <a:latin typeface="Consolas"/>
                <a:ea typeface="Consolas"/>
                <a:cs typeface="Consolas"/>
                <a:sym typeface="Consolas"/>
              </a:rPr>
              <a:t>SELECT * FROM my_table@14921028000000000</a:t>
            </a:r>
            <a:r>
              <a:rPr b="0" i="0" lang="en-US" sz="2400" u="none" cap="none" strike="noStrike">
                <a:solidFill>
                  <a:schemeClr val="lt1"/>
                </a:solidFill>
                <a:latin typeface="Source Sans Pro"/>
                <a:ea typeface="Source Sans Pro"/>
                <a:cs typeface="Source Sans Pro"/>
                <a:sym typeface="Source Sans Pro"/>
              </a:rPr>
              <a:t>   </a:t>
            </a:r>
            <a:r>
              <a:rPr b="0" i="0" lang="en-US" sz="2400" u="none" cap="none" strike="noStrike">
                <a:solidFill>
                  <a:schemeClr val="dk1"/>
                </a:solidFill>
                <a:latin typeface="Source Sans Pro"/>
                <a:ea typeface="Source Sans Pro"/>
                <a:cs typeface="Source Sans Pro"/>
                <a:sym typeface="Source Sans Pro"/>
              </a:rPr>
              <a:t>-- yyyyMMddHHmmssSSS</a:t>
            </a:r>
            <a:endParaRPr b="0" i="0" sz="2400" u="none" cap="none" strike="noStrike">
              <a:solidFill>
                <a:schemeClr val="dk1"/>
              </a:solidFill>
              <a:latin typeface="Source Sans Pro"/>
              <a:ea typeface="Source Sans Pro"/>
              <a:cs typeface="Source Sans Pro"/>
              <a:sym typeface="Source Sans Pro"/>
            </a:endParaRPr>
          </a:p>
        </p:txBody>
      </p:sp>
      <p:sp>
        <p:nvSpPr>
          <p:cNvPr id="1121" name="Google Shape;1121;g2770e6e974f_0_5660"/>
          <p:cNvSpPr txBox="1"/>
          <p:nvPr/>
        </p:nvSpPr>
        <p:spPr>
          <a:xfrm>
            <a:off x="339680" y="5249025"/>
            <a:ext cx="11608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AA756"/>
                </a:solidFill>
                <a:latin typeface="Consolas"/>
                <a:ea typeface="Consolas"/>
                <a:cs typeface="Consolas"/>
                <a:sym typeface="Consolas"/>
              </a:rPr>
              <a:t>spark.read.option("timestampAsOf", "1492-10-28").load("/some/path")</a:t>
            </a:r>
            <a:r>
              <a:rPr b="0" i="0" lang="en-US" sz="2400" u="none" cap="none" strike="noStrike">
                <a:solidFill>
                  <a:schemeClr val="lt1"/>
                </a:solidFill>
                <a:latin typeface="Source Sans Pro"/>
                <a:ea typeface="Source Sans Pro"/>
                <a:cs typeface="Source Sans Pro"/>
                <a:sym typeface="Source Sans Pro"/>
              </a:rPr>
              <a:t> </a:t>
            </a:r>
            <a:endParaRPr b="0" i="0" sz="2400" u="none" cap="none" strike="noStrike">
              <a:solidFill>
                <a:srgbClr val="000000"/>
              </a:solidFill>
              <a:latin typeface="Arial"/>
              <a:ea typeface="Arial"/>
              <a:cs typeface="Arial"/>
              <a:sym typeface="Arial"/>
            </a:endParaRPr>
          </a:p>
        </p:txBody>
      </p:sp>
      <p:sp>
        <p:nvSpPr>
          <p:cNvPr id="1122" name="Google Shape;1122;g2770e6e974f_0_5660"/>
          <p:cNvSpPr txBox="1"/>
          <p:nvPr/>
        </p:nvSpPr>
        <p:spPr>
          <a:xfrm>
            <a:off x="365229" y="5679912"/>
            <a:ext cx="11131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AA756"/>
                </a:solidFill>
                <a:latin typeface="Consolas"/>
                <a:ea typeface="Consolas"/>
                <a:cs typeface="Consolas"/>
                <a:sym typeface="Consolas"/>
              </a:rPr>
              <a:t>spark.read.load("/some/path@14921028000000000")</a:t>
            </a:r>
            <a:r>
              <a:rPr b="0" i="0" lang="en-US" sz="2400" u="none" cap="none" strike="noStrike">
                <a:solidFill>
                  <a:schemeClr val="lt1"/>
                </a:solidFill>
                <a:latin typeface="Source Sans Pro"/>
                <a:ea typeface="Source Sans Pro"/>
                <a:cs typeface="Source Sans Pro"/>
                <a:sym typeface="Source Sans Pro"/>
              </a:rPr>
              <a:t> </a:t>
            </a:r>
            <a:endParaRPr b="0" i="0" sz="2400" u="none" cap="none" strike="noStrike">
              <a:solidFill>
                <a:srgbClr val="000000"/>
              </a:solidFill>
              <a:latin typeface="Arial"/>
              <a:ea typeface="Arial"/>
              <a:cs typeface="Arial"/>
              <a:sym typeface="Arial"/>
            </a:endParaRPr>
          </a:p>
        </p:txBody>
      </p:sp>
      <p:sp>
        <p:nvSpPr>
          <p:cNvPr id="1123" name="Google Shape;1123;g2770e6e974f_0_5660"/>
          <p:cNvSpPr txBox="1"/>
          <p:nvPr/>
        </p:nvSpPr>
        <p:spPr>
          <a:xfrm>
            <a:off x="729575" y="1279550"/>
            <a:ext cx="3255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Barlow"/>
                <a:ea typeface="Barlow"/>
                <a:cs typeface="Barlow"/>
                <a:sym typeface="Barlow"/>
              </a:rPr>
              <a:t>By Version</a:t>
            </a:r>
            <a:endParaRPr sz="2100">
              <a:latin typeface="Barlow"/>
              <a:ea typeface="Barlow"/>
              <a:cs typeface="Barlow"/>
              <a:sym typeface="Barlow"/>
            </a:endParaRPr>
          </a:p>
        </p:txBody>
      </p:sp>
      <p:sp>
        <p:nvSpPr>
          <p:cNvPr id="1124" name="Google Shape;1124;g2770e6e974f_0_5660"/>
          <p:cNvSpPr txBox="1"/>
          <p:nvPr/>
        </p:nvSpPr>
        <p:spPr>
          <a:xfrm>
            <a:off x="729575" y="3822700"/>
            <a:ext cx="3255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Barlow"/>
                <a:ea typeface="Barlow"/>
                <a:cs typeface="Barlow"/>
                <a:sym typeface="Barlow"/>
              </a:rPr>
              <a:t>By Timestamp</a:t>
            </a:r>
            <a:endParaRPr sz="2100">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g2770e6e974f_0_5672"/>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Describe History</a:t>
            </a:r>
            <a:endParaRPr/>
          </a:p>
        </p:txBody>
      </p:sp>
      <p:sp>
        <p:nvSpPr>
          <p:cNvPr id="1131" name="Google Shape;1131;g2770e6e974f_0_5672"/>
          <p:cNvSpPr txBox="1"/>
          <p:nvPr>
            <p:ph idx="1" type="body"/>
          </p:nvPr>
        </p:nvSpPr>
        <p:spPr>
          <a:xfrm>
            <a:off x="460975" y="3989494"/>
            <a:ext cx="11259900" cy="21873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t/>
            </a:r>
            <a:endParaRPr/>
          </a:p>
        </p:txBody>
      </p:sp>
      <p:pic>
        <p:nvPicPr>
          <p:cNvPr id="1132" name="Google Shape;1132;g2770e6e974f_0_5672"/>
          <p:cNvPicPr preferRelativeResize="0"/>
          <p:nvPr/>
        </p:nvPicPr>
        <p:blipFill>
          <a:blip r:embed="rId3">
            <a:alphaModFix/>
          </a:blip>
          <a:stretch>
            <a:fillRect/>
          </a:stretch>
        </p:blipFill>
        <p:spPr>
          <a:xfrm>
            <a:off x="306688" y="1357224"/>
            <a:ext cx="11568474" cy="484663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2770e6e974f_0_5679"/>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Data Skipping</a:t>
            </a:r>
            <a:endParaRPr b="1"/>
          </a:p>
        </p:txBody>
      </p:sp>
      <p:sp>
        <p:nvSpPr>
          <p:cNvPr id="1138" name="Google Shape;1138;g2770e6e974f_0_5679"/>
          <p:cNvSpPr txBox="1"/>
          <p:nvPr>
            <p:ph idx="1" type="body"/>
          </p:nvPr>
        </p:nvSpPr>
        <p:spPr>
          <a:xfrm>
            <a:off x="409236" y="993979"/>
            <a:ext cx="11246400" cy="4957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2400" u="none" cap="none" strike="noStrike">
                <a:solidFill>
                  <a:schemeClr val="dk1"/>
                </a:solidFill>
                <a:latin typeface="Barlow"/>
                <a:ea typeface="Barlow"/>
                <a:cs typeface="Barlow"/>
                <a:sym typeface="Barlow"/>
              </a:rPr>
              <a:t>Simple, well-known I/O pruning technique</a:t>
            </a:r>
            <a:endParaRPr b="0" i="0" sz="2400" u="none" cap="none" strike="noStrike">
              <a:solidFill>
                <a:schemeClr val="dk1"/>
              </a:solidFill>
              <a:latin typeface="Barlow"/>
              <a:ea typeface="Barlow"/>
              <a:cs typeface="Barlow"/>
              <a:sym typeface="Barlow"/>
            </a:endParaRPr>
          </a:p>
          <a:p>
            <a:pPr indent="-317500" lvl="1" marL="914400" marR="0" rtl="0" algn="l">
              <a:lnSpc>
                <a:spcPct val="100000"/>
              </a:lnSpc>
              <a:spcBef>
                <a:spcPts val="0"/>
              </a:spcBef>
              <a:spcAft>
                <a:spcPts val="0"/>
              </a:spcAft>
              <a:buClr>
                <a:schemeClr val="lt1"/>
              </a:buClr>
              <a:buSzPts val="1400"/>
              <a:buFont typeface="Arial"/>
              <a:buChar char="○"/>
            </a:pPr>
            <a:r>
              <a:rPr b="0" i="0" lang="en-US" u="none" cap="none" strike="noStrike">
                <a:solidFill>
                  <a:schemeClr val="dk1"/>
                </a:solidFill>
                <a:latin typeface="Barlow"/>
                <a:ea typeface="Barlow"/>
                <a:cs typeface="Barlow"/>
                <a:sym typeface="Barlow"/>
              </a:rPr>
              <a:t>used by many DBMSes and Big Data systems</a:t>
            </a:r>
            <a:endParaRPr b="0" i="0" u="none" cap="none" strike="noStrike">
              <a:solidFill>
                <a:schemeClr val="dk1"/>
              </a:solidFill>
              <a:latin typeface="Barlow"/>
              <a:ea typeface="Barlow"/>
              <a:cs typeface="Barlow"/>
              <a:sym typeface="Barlow"/>
            </a:endParaRPr>
          </a:p>
          <a:p>
            <a:pPr indent="-317500" lvl="1" marL="914400" marR="0" rtl="0" algn="l">
              <a:lnSpc>
                <a:spcPct val="100000"/>
              </a:lnSpc>
              <a:spcBef>
                <a:spcPts val="0"/>
              </a:spcBef>
              <a:spcAft>
                <a:spcPts val="0"/>
              </a:spcAft>
              <a:buClr>
                <a:schemeClr val="lt1"/>
              </a:buClr>
              <a:buSzPts val="1400"/>
              <a:buFont typeface="Arial"/>
              <a:buChar char="○"/>
            </a:pPr>
            <a:r>
              <a:rPr b="0" i="0" lang="en-US" u="none" cap="none" strike="noStrike">
                <a:solidFill>
                  <a:schemeClr val="dk1"/>
                </a:solidFill>
                <a:latin typeface="Barlow"/>
                <a:ea typeface="Barlow"/>
                <a:cs typeface="Barlow"/>
                <a:sym typeface="Barlow"/>
              </a:rPr>
              <a:t>a.k.a</a:t>
            </a:r>
            <a:r>
              <a:rPr b="0" i="0" lang="en-US" u="none" cap="none" strike="noStrike">
                <a:solidFill>
                  <a:schemeClr val="lt1"/>
                </a:solidFill>
                <a:latin typeface="Barlow"/>
                <a:ea typeface="Barlow"/>
                <a:cs typeface="Barlow"/>
                <a:sym typeface="Barlow"/>
              </a:rPr>
              <a:t>. </a:t>
            </a:r>
            <a:r>
              <a:rPr b="0" i="0" lang="en-US" u="sng" cap="none" strike="noStrike">
                <a:solidFill>
                  <a:schemeClr val="hlink"/>
                </a:solidFill>
                <a:latin typeface="Barlow"/>
                <a:ea typeface="Barlow"/>
                <a:cs typeface="Barlow"/>
                <a:sym typeface="Barlow"/>
                <a:hlinkClick r:id="rId3"/>
              </a:rPr>
              <a:t>Small Materialized Aggregates</a:t>
            </a:r>
            <a:r>
              <a:rPr b="0" i="0" lang="en-US" u="none" cap="none" strike="noStrike">
                <a:solidFill>
                  <a:schemeClr val="lt1"/>
                </a:solidFill>
                <a:latin typeface="Barlow"/>
                <a:ea typeface="Barlow"/>
                <a:cs typeface="Barlow"/>
                <a:sym typeface="Barlow"/>
              </a:rPr>
              <a:t>, </a:t>
            </a:r>
            <a:r>
              <a:rPr b="0" i="0" lang="en-US" u="sng" cap="none" strike="noStrike">
                <a:solidFill>
                  <a:schemeClr val="hlink"/>
                </a:solidFill>
                <a:latin typeface="Barlow"/>
                <a:ea typeface="Barlow"/>
                <a:cs typeface="Barlow"/>
                <a:sym typeface="Barlow"/>
                <a:hlinkClick r:id="rId4"/>
              </a:rPr>
              <a:t>ZoneMaps</a:t>
            </a:r>
            <a:r>
              <a:rPr b="0" i="0" lang="en-US" u="none" cap="none" strike="noStrike">
                <a:solidFill>
                  <a:schemeClr val="lt1"/>
                </a:solidFill>
                <a:latin typeface="Barlow"/>
                <a:ea typeface="Barlow"/>
                <a:cs typeface="Barlow"/>
                <a:sym typeface="Barlow"/>
              </a:rPr>
              <a:t>, </a:t>
            </a:r>
            <a:r>
              <a:rPr b="0" i="0" lang="en-US" u="sng" cap="none" strike="noStrike">
                <a:solidFill>
                  <a:schemeClr val="hlink"/>
                </a:solidFill>
                <a:latin typeface="Barlow"/>
                <a:ea typeface="Barlow"/>
                <a:cs typeface="Barlow"/>
                <a:sym typeface="Barlow"/>
                <a:hlinkClick r:id="rId5"/>
              </a:rPr>
              <a:t>ColumnStore Index</a:t>
            </a:r>
            <a:endParaRPr b="0" i="0" u="none" cap="none" strike="noStrike">
              <a:solidFill>
                <a:schemeClr val="lt1"/>
              </a:solidFill>
              <a:latin typeface="Barlow"/>
              <a:ea typeface="Barlow"/>
              <a:cs typeface="Barlow"/>
              <a:sym typeface="Barlow"/>
            </a:endParaRPr>
          </a:p>
          <a:p>
            <a:pPr indent="-342900" lvl="0" marL="457200" marR="0" rtl="0" algn="l">
              <a:lnSpc>
                <a:spcPct val="100000"/>
              </a:lnSpc>
              <a:spcBef>
                <a:spcPts val="0"/>
              </a:spcBef>
              <a:spcAft>
                <a:spcPts val="0"/>
              </a:spcAft>
              <a:buClr>
                <a:schemeClr val="dk1"/>
              </a:buClr>
              <a:buSzPts val="1800"/>
              <a:buFont typeface="Arial"/>
              <a:buChar char="●"/>
            </a:pPr>
            <a:r>
              <a:rPr b="0" i="0" lang="en-US" sz="2400" u="none" cap="none" strike="noStrike">
                <a:solidFill>
                  <a:schemeClr val="dk1"/>
                </a:solidFill>
                <a:latin typeface="Barlow"/>
                <a:ea typeface="Barlow"/>
                <a:cs typeface="Barlow"/>
                <a:sym typeface="Barlow"/>
              </a:rPr>
              <a:t>Idea:</a:t>
            </a:r>
            <a:endParaRPr b="0" i="0" sz="2400" u="none" cap="none" strike="noStrike">
              <a:solidFill>
                <a:schemeClr val="dk1"/>
              </a:solidFill>
              <a:latin typeface="Barlow"/>
              <a:ea typeface="Barlow"/>
              <a:cs typeface="Barlow"/>
              <a:sym typeface="Barlow"/>
            </a:endParaRPr>
          </a:p>
          <a:p>
            <a:pPr indent="-317500" lvl="1" marL="914400" marR="0" rtl="0" algn="l">
              <a:lnSpc>
                <a:spcPct val="100000"/>
              </a:lnSpc>
              <a:spcBef>
                <a:spcPts val="0"/>
              </a:spcBef>
              <a:spcAft>
                <a:spcPts val="0"/>
              </a:spcAft>
              <a:buClr>
                <a:schemeClr val="lt1"/>
              </a:buClr>
              <a:buSzPts val="1400"/>
              <a:buFont typeface="Arial"/>
              <a:buChar char="○"/>
            </a:pPr>
            <a:r>
              <a:rPr b="0" i="0" lang="en-US" u="none" cap="none" strike="noStrike">
                <a:solidFill>
                  <a:schemeClr val="dk1"/>
                </a:solidFill>
                <a:latin typeface="Barlow"/>
                <a:ea typeface="Barlow"/>
                <a:cs typeface="Barlow"/>
                <a:sym typeface="Barlow"/>
              </a:rPr>
              <a:t>Track file-level stats like min &amp; max</a:t>
            </a:r>
            <a:endParaRPr b="0" i="0" u="none" cap="none" strike="noStrike">
              <a:solidFill>
                <a:schemeClr val="dk1"/>
              </a:solidFill>
              <a:latin typeface="Barlow"/>
              <a:ea typeface="Barlow"/>
              <a:cs typeface="Barlow"/>
              <a:sym typeface="Barlow"/>
            </a:endParaRPr>
          </a:p>
          <a:p>
            <a:pPr indent="-317500" lvl="1" marL="914400" marR="0" rtl="0" algn="l">
              <a:lnSpc>
                <a:spcPct val="100000"/>
              </a:lnSpc>
              <a:spcBef>
                <a:spcPts val="0"/>
              </a:spcBef>
              <a:spcAft>
                <a:spcPts val="0"/>
              </a:spcAft>
              <a:buClr>
                <a:schemeClr val="lt1"/>
              </a:buClr>
              <a:buSzPts val="1400"/>
              <a:buFont typeface="Arial"/>
              <a:buChar char="○"/>
            </a:pPr>
            <a:r>
              <a:rPr b="0" i="0" lang="en-US" u="none" cap="none" strike="noStrike">
                <a:solidFill>
                  <a:schemeClr val="dk1"/>
                </a:solidFill>
                <a:latin typeface="Barlow"/>
                <a:ea typeface="Barlow"/>
                <a:cs typeface="Barlow"/>
                <a:sym typeface="Barlow"/>
              </a:rPr>
              <a:t>Leverage them to avoid scanning irrelevant files</a:t>
            </a:r>
            <a:endParaRPr b="0" i="0" u="none" cap="none" strike="noStrike">
              <a:solidFill>
                <a:schemeClr val="dk1"/>
              </a:solidFill>
              <a:latin typeface="Barlow"/>
              <a:ea typeface="Barlow"/>
              <a:cs typeface="Barlow"/>
              <a:sym typeface="Barlow"/>
            </a:endParaRPr>
          </a:p>
          <a:p>
            <a:pPr indent="-342900" lvl="0" marL="457200" marR="0" rtl="0" algn="l">
              <a:lnSpc>
                <a:spcPct val="100000"/>
              </a:lnSpc>
              <a:spcBef>
                <a:spcPts val="0"/>
              </a:spcBef>
              <a:spcAft>
                <a:spcPts val="0"/>
              </a:spcAft>
              <a:buClr>
                <a:schemeClr val="dk1"/>
              </a:buClr>
              <a:buSzPts val="1800"/>
              <a:buFont typeface="Arial"/>
              <a:buChar char="●"/>
            </a:pPr>
            <a:r>
              <a:rPr b="0" i="0" lang="en-US" sz="2400" u="none" cap="none" strike="noStrike">
                <a:solidFill>
                  <a:schemeClr val="dk1"/>
                </a:solidFill>
                <a:latin typeface="Barlow"/>
                <a:ea typeface="Barlow"/>
                <a:cs typeface="Barlow"/>
                <a:sym typeface="Barlow"/>
              </a:rPr>
              <a:t>Example:</a:t>
            </a:r>
            <a:endParaRPr b="0" i="0" sz="2400" u="none" cap="none" strike="noStrike">
              <a:solidFill>
                <a:schemeClr val="dk1"/>
              </a:solidFill>
              <a:latin typeface="Barlow"/>
              <a:ea typeface="Barlow"/>
              <a:cs typeface="Barlow"/>
              <a:sym typeface="Barlow"/>
            </a:endParaRPr>
          </a:p>
          <a:p>
            <a:pPr indent="0" lvl="0" marL="457200" marR="0" rtl="0" algn="l">
              <a:lnSpc>
                <a:spcPct val="100000"/>
              </a:lnSpc>
              <a:spcBef>
                <a:spcPts val="1600"/>
              </a:spcBef>
              <a:spcAft>
                <a:spcPts val="0"/>
              </a:spcAft>
              <a:buClr>
                <a:schemeClr val="lt1"/>
              </a:buClr>
              <a:buSzPts val="1800"/>
              <a:buFont typeface="Arial"/>
              <a:buNone/>
            </a:pPr>
            <a:r>
              <a:rPr b="1" i="0" lang="en-US" sz="2400" u="none" cap="none" strike="noStrike">
                <a:solidFill>
                  <a:schemeClr val="dk1"/>
                </a:solidFill>
                <a:latin typeface="Consolas"/>
                <a:ea typeface="Consolas"/>
                <a:cs typeface="Consolas"/>
                <a:sym typeface="Consolas"/>
              </a:rPr>
              <a:t>SELECT * FROM table</a:t>
            </a:r>
            <a:r>
              <a:rPr b="1" i="0" lang="en-US" sz="2400" u="none" cap="none" strike="noStrike">
                <a:solidFill>
                  <a:schemeClr val="lt1"/>
                </a:solidFill>
                <a:latin typeface="Consolas"/>
                <a:ea typeface="Consolas"/>
                <a:cs typeface="Consolas"/>
                <a:sym typeface="Consolas"/>
              </a:rPr>
              <a:t> </a:t>
            </a:r>
            <a:r>
              <a:rPr b="1" i="0" lang="en-US" sz="2400" u="none" cap="none" strike="noStrike">
                <a:solidFill>
                  <a:schemeClr val="accent5"/>
                </a:solidFill>
                <a:latin typeface="Consolas"/>
                <a:ea typeface="Consolas"/>
                <a:cs typeface="Consolas"/>
                <a:sym typeface="Consolas"/>
              </a:rPr>
              <a:t>WHERE col &lt; 5</a:t>
            </a:r>
            <a:br>
              <a:rPr b="1" i="0" lang="en-US" sz="2400" u="none" cap="none" strike="noStrike">
                <a:solidFill>
                  <a:schemeClr val="lt1"/>
                </a:solidFill>
                <a:latin typeface="Consolas"/>
                <a:ea typeface="Consolas"/>
                <a:cs typeface="Consolas"/>
                <a:sym typeface="Consolas"/>
              </a:rPr>
            </a:br>
            <a:br>
              <a:rPr b="1" i="0" lang="en-US" sz="2400" u="none" cap="none" strike="noStrike">
                <a:solidFill>
                  <a:schemeClr val="lt1"/>
                </a:solidFill>
                <a:latin typeface="Consolas"/>
                <a:ea typeface="Consolas"/>
                <a:cs typeface="Consolas"/>
                <a:sym typeface="Consolas"/>
              </a:rPr>
            </a:br>
            <a:br>
              <a:rPr b="1" i="0" lang="en-US" sz="2400" u="none" cap="none" strike="noStrike">
                <a:solidFill>
                  <a:schemeClr val="dk1"/>
                </a:solidFill>
                <a:latin typeface="Consolas"/>
                <a:ea typeface="Consolas"/>
                <a:cs typeface="Consolas"/>
                <a:sym typeface="Consolas"/>
              </a:rPr>
            </a:br>
            <a:r>
              <a:rPr b="1" i="0" lang="en-US" sz="2400" u="none" cap="none" strike="noStrike">
                <a:solidFill>
                  <a:schemeClr val="dk1"/>
                </a:solidFill>
                <a:latin typeface="Consolas"/>
                <a:ea typeface="Consolas"/>
                <a:cs typeface="Consolas"/>
                <a:sym typeface="Consolas"/>
              </a:rPr>
              <a:t>SELECT file_name FROM index </a:t>
            </a:r>
            <a:br>
              <a:rPr b="1" i="0" lang="en-US" sz="2400" u="none" cap="none" strike="noStrike">
                <a:solidFill>
                  <a:schemeClr val="lt1"/>
                </a:solidFill>
                <a:latin typeface="Consolas"/>
                <a:ea typeface="Consolas"/>
                <a:cs typeface="Consolas"/>
                <a:sym typeface="Consolas"/>
              </a:rPr>
            </a:br>
            <a:r>
              <a:rPr b="1" i="0" lang="en-US" sz="2400" u="none" cap="none" strike="noStrike">
                <a:solidFill>
                  <a:schemeClr val="accent5"/>
                </a:solidFill>
                <a:latin typeface="Consolas"/>
                <a:ea typeface="Consolas"/>
                <a:cs typeface="Consolas"/>
                <a:sym typeface="Consolas"/>
              </a:rPr>
              <a:t>WHERE col_min &lt; 5</a:t>
            </a:r>
            <a:endParaRPr b="1" i="0" sz="2400" u="none" cap="none" strike="noStrike">
              <a:solidFill>
                <a:schemeClr val="accent5"/>
              </a:solidFill>
              <a:latin typeface="Consolas"/>
              <a:ea typeface="Consolas"/>
              <a:cs typeface="Consolas"/>
              <a:sym typeface="Consolas"/>
            </a:endParaRPr>
          </a:p>
          <a:p>
            <a:pPr indent="0" lvl="0" marL="0" marR="0" rtl="0" algn="l">
              <a:lnSpc>
                <a:spcPct val="100000"/>
              </a:lnSpc>
              <a:spcBef>
                <a:spcPts val="1600"/>
              </a:spcBef>
              <a:spcAft>
                <a:spcPts val="0"/>
              </a:spcAft>
              <a:buClr>
                <a:schemeClr val="lt1"/>
              </a:buClr>
              <a:buSzPts val="1800"/>
              <a:buFont typeface="Arial"/>
              <a:buNone/>
            </a:pPr>
            <a:r>
              <a:t/>
            </a:r>
            <a:endParaRPr b="0" i="0" sz="2400" u="none" cap="none" strike="noStrike">
              <a:solidFill>
                <a:schemeClr val="lt1"/>
              </a:solidFill>
              <a:latin typeface="Source Sans Pro"/>
              <a:ea typeface="Source Sans Pro"/>
              <a:cs typeface="Source Sans Pro"/>
              <a:sym typeface="Source Sans Pro"/>
            </a:endParaRPr>
          </a:p>
          <a:p>
            <a:pPr indent="0" lvl="0" marL="457200" marR="0" rtl="0" algn="l">
              <a:lnSpc>
                <a:spcPct val="100000"/>
              </a:lnSpc>
              <a:spcBef>
                <a:spcPts val="1600"/>
              </a:spcBef>
              <a:spcAft>
                <a:spcPts val="1600"/>
              </a:spcAft>
              <a:buClr>
                <a:schemeClr val="lt1"/>
              </a:buClr>
              <a:buSzPts val="1800"/>
              <a:buFont typeface="Arial"/>
              <a:buNone/>
            </a:pPr>
            <a:r>
              <a:t/>
            </a:r>
            <a:endParaRPr b="0" i="0" sz="2400" u="none" cap="none" strike="noStrike">
              <a:solidFill>
                <a:schemeClr val="lt1"/>
              </a:solidFill>
              <a:latin typeface="Source Sans Pro"/>
              <a:ea typeface="Source Sans Pro"/>
              <a:cs typeface="Source Sans Pro"/>
              <a:sym typeface="Source Sans Pro"/>
            </a:endParaRPr>
          </a:p>
        </p:txBody>
      </p:sp>
      <p:graphicFrame>
        <p:nvGraphicFramePr>
          <p:cNvPr id="1139" name="Google Shape;1139;g2770e6e974f_0_5679"/>
          <p:cNvGraphicFramePr/>
          <p:nvPr/>
        </p:nvGraphicFramePr>
        <p:xfrm>
          <a:off x="7374660" y="4122447"/>
          <a:ext cx="3000000" cy="3000000"/>
        </p:xfrm>
        <a:graphic>
          <a:graphicData uri="http://schemas.openxmlformats.org/drawingml/2006/table">
            <a:tbl>
              <a:tblPr>
                <a:noFill/>
                <a:tableStyleId>{05244E99-811D-421D-8F12-4FE04C83237A}</a:tableStyleId>
              </a:tblPr>
              <a:tblGrid>
                <a:gridCol w="1361925"/>
                <a:gridCol w="1361925"/>
                <a:gridCol w="1361925"/>
              </a:tblGrid>
              <a:tr h="381000">
                <a:tc>
                  <a:txBody>
                    <a:bodyPr/>
                    <a:lstStyle/>
                    <a:p>
                      <a:pPr indent="0" lvl="0" marL="0" marR="0" rtl="0" algn="ctr">
                        <a:lnSpc>
                          <a:spcPct val="100000"/>
                        </a:lnSpc>
                        <a:spcBef>
                          <a:spcPts val="0"/>
                        </a:spcBef>
                        <a:spcAft>
                          <a:spcPts val="0"/>
                        </a:spcAft>
                        <a:buClr>
                          <a:schemeClr val="dk1"/>
                        </a:buClr>
                        <a:buSzPts val="1800"/>
                        <a:buFont typeface="Calibri"/>
                        <a:buNone/>
                      </a:pPr>
                      <a:r>
                        <a:rPr b="1" lang="en-US" sz="1800" u="none" cap="none" strike="noStrike"/>
                        <a:t>file_name</a:t>
                      </a:r>
                      <a:endParaRPr b="1" sz="1800" u="none" cap="none" strike="noStrike"/>
                    </a:p>
                  </a:txBody>
                  <a:tcPr marT="91425" marB="91425" marR="91425" marL="91425">
                    <a:lnL cap="flat" cmpd="sng" w="12700">
                      <a:solidFill>
                        <a:schemeClr val="lt1"/>
                      </a:solidFill>
                      <a:prstDash val="solid"/>
                      <a:round/>
                      <a:headEnd len="sm" w="sm" type="none"/>
                      <a:tailEnd len="sm" w="sm" type="none"/>
                    </a:lnL>
                    <a:lnR cap="flat" cmpd="sng" w="9525">
                      <a:solidFill>
                        <a:srgbClr val="9E9E9E"/>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1" lang="en-US" sz="1800" u="none" cap="none" strike="noStrike"/>
                        <a:t>col_min</a:t>
                      </a:r>
                      <a:endParaRPr b="1" sz="18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1" lang="en-US" sz="1800" u="none" cap="none" strike="noStrike"/>
                        <a:t>col_max</a:t>
                      </a:r>
                      <a:endParaRPr b="1" sz="1800" u="none" cap="none" strike="noStrike"/>
                    </a:p>
                  </a:txBody>
                  <a:tcPr marT="91425" marB="91425" marR="91425" marL="91425">
                    <a:lnL cap="flat" cmpd="sng" w="9525">
                      <a:solidFill>
                        <a:srgbClr val="9E9E9E"/>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US" sz="1800" u="none" cap="none" strike="noStrike"/>
                        <a:t>file1.csv</a:t>
                      </a:r>
                      <a:endParaRPr sz="1800" u="none" cap="none" strike="noStrike"/>
                    </a:p>
                  </a:txBody>
                  <a:tcPr marT="91425" marB="91425" marR="91425" marL="91425">
                    <a:lnL cap="flat" cmpd="sng" w="12700">
                      <a:solidFill>
                        <a:schemeClr val="lt1"/>
                      </a:solidFill>
                      <a:prstDash val="solid"/>
                      <a:round/>
                      <a:headEnd len="sm" w="sm" type="none"/>
                      <a:tailEnd len="sm" w="sm" type="none"/>
                    </a:lnL>
                    <a:lnT cap="flat" cmpd="sng" w="9525">
                      <a:solidFill>
                        <a:srgbClr val="9E9E9E"/>
                      </a:solidFill>
                      <a:prstDash val="solid"/>
                      <a:round/>
                      <a:headEnd len="sm" w="sm" type="none"/>
                      <a:tailEnd len="sm" w="sm" type="none"/>
                    </a:lnT>
                    <a:gradFill>
                      <a:gsLst>
                        <a:gs pos="0">
                          <a:srgbClr val="F5D0D0"/>
                        </a:gs>
                        <a:gs pos="100000">
                          <a:srgbClr val="D96868"/>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6</a:t>
                      </a:r>
                      <a:endParaRPr sz="1800" u="none" cap="none" strike="noStrike"/>
                    </a:p>
                  </a:txBody>
                  <a:tcPr marT="91425" marB="91425" marR="91425" marL="91425">
                    <a:lnT cap="flat" cmpd="sng" w="9525">
                      <a:solidFill>
                        <a:srgbClr val="9E9E9E"/>
                      </a:solidFill>
                      <a:prstDash val="solid"/>
                      <a:round/>
                      <a:headEnd len="sm" w="sm" type="none"/>
                      <a:tailEnd len="sm" w="sm" type="none"/>
                    </a:lnT>
                    <a:gradFill>
                      <a:gsLst>
                        <a:gs pos="0">
                          <a:srgbClr val="F5D0D0"/>
                        </a:gs>
                        <a:gs pos="100000">
                          <a:srgbClr val="D96868"/>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lt1"/>
                        </a:buClr>
                        <a:buSzPts val="1800"/>
                        <a:buFont typeface="Calibri"/>
                        <a:buNone/>
                      </a:pPr>
                      <a:r>
                        <a:rPr lang="en-US" sz="1800" u="none" cap="none" strike="noStrike">
                          <a:solidFill>
                            <a:schemeClr val="dk1"/>
                          </a:solidFill>
                        </a:rPr>
                        <a:t>8</a:t>
                      </a:r>
                      <a:endParaRPr sz="1800" u="none" cap="none" strike="noStrike">
                        <a:solidFill>
                          <a:schemeClr val="dk1"/>
                        </a:solidFill>
                      </a:endParaRPr>
                    </a:p>
                  </a:txBody>
                  <a:tcPr marT="91425" marB="91425" marR="91425" marL="91425">
                    <a:lnR cap="flat" cmpd="sng" w="12700">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solidFill>
                      <a:srgbClr val="BFBFBF"/>
                    </a:solidFill>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US" sz="1800" u="none" cap="none" strike="noStrike"/>
                        <a:t>file2.csv</a:t>
                      </a:r>
                      <a:endParaRPr sz="1800" u="none" cap="none" strike="noStrike"/>
                    </a:p>
                  </a:txBody>
                  <a:tcPr marT="91425" marB="91425" marR="91425" marL="91425">
                    <a:lnL cap="flat" cmpd="sng" w="12700">
                      <a:solidFill>
                        <a:schemeClr val="lt1"/>
                      </a:solidFill>
                      <a:prstDash val="solid"/>
                      <a:round/>
                      <a:headEnd len="sm" w="sm" type="none"/>
                      <a:tailEnd len="sm" w="sm" type="none"/>
                    </a:lnL>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3</a:t>
                      </a:r>
                      <a:endParaRPr sz="1800" u="none" cap="none" strike="noStrike"/>
                    </a:p>
                  </a:txBody>
                  <a:tcPr marT="91425" marB="91425" marR="91425" marL="91425">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lt1"/>
                        </a:buClr>
                        <a:buSzPts val="1800"/>
                        <a:buFont typeface="Calibri"/>
                        <a:buNone/>
                      </a:pPr>
                      <a:r>
                        <a:rPr lang="en-US" sz="1800" u="none" cap="none" strike="noStrike">
                          <a:solidFill>
                            <a:schemeClr val="dk1"/>
                          </a:solidFill>
                        </a:rPr>
                        <a:t>10</a:t>
                      </a:r>
                      <a:endParaRPr sz="1800" u="none" cap="none" strike="noStrike">
                        <a:solidFill>
                          <a:schemeClr val="dk1"/>
                        </a:solidFill>
                      </a:endParaRPr>
                    </a:p>
                  </a:txBody>
                  <a:tcPr marT="91425" marB="91425" marR="91425" marL="91425">
                    <a:lnR cap="flat" cmpd="sng" w="12700">
                      <a:solidFill>
                        <a:schemeClr val="lt1"/>
                      </a:solidFill>
                      <a:prstDash val="solid"/>
                      <a:round/>
                      <a:headEnd len="sm" w="sm" type="none"/>
                      <a:tailEnd len="sm" w="sm" type="none"/>
                    </a:lnR>
                    <a:solidFill>
                      <a:srgbClr val="BFBFBF"/>
                    </a:solidFill>
                  </a:tcPr>
                </a:tc>
              </a:tr>
              <a:tr h="381000">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file3.csv</a:t>
                      </a:r>
                      <a:endParaRPr sz="1800" u="none" cap="none" strike="noStrike"/>
                    </a:p>
                  </a:txBody>
                  <a:tcPr marT="91425" marB="91425" marR="91425" marL="91425">
                    <a:lnL cap="flat" cmpd="sng" w="12700">
                      <a:solidFill>
                        <a:schemeClr val="lt1"/>
                      </a:solidFill>
                      <a:prstDash val="solid"/>
                      <a:round/>
                      <a:headEnd len="sm" w="sm" type="none"/>
                      <a:tailEnd len="sm" w="sm" type="none"/>
                    </a:lnL>
                    <a:lnB cap="flat" cmpd="sng" w="12700">
                      <a:solidFill>
                        <a:schemeClr val="lt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1</a:t>
                      </a:r>
                      <a:endParaRPr sz="1800" u="none" cap="none" strike="noStrike"/>
                    </a:p>
                  </a:txBody>
                  <a:tcPr marT="91425" marB="91425" marR="91425" marL="91425">
                    <a:lnB cap="flat" cmpd="sng" w="12700">
                      <a:solidFill>
                        <a:schemeClr val="lt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lt1"/>
                        </a:buClr>
                        <a:buSzPts val="1800"/>
                        <a:buFont typeface="Calibri"/>
                        <a:buNone/>
                      </a:pPr>
                      <a:r>
                        <a:rPr lang="en-US" sz="1800" u="none" cap="none" strike="noStrike">
                          <a:solidFill>
                            <a:schemeClr val="dk1"/>
                          </a:solidFill>
                        </a:rPr>
                        <a:t>4</a:t>
                      </a:r>
                      <a:endParaRPr sz="1800" u="none" cap="none" strike="noStrike">
                        <a:solidFill>
                          <a:schemeClr val="dk1"/>
                        </a:solidFill>
                      </a:endParaRPr>
                    </a:p>
                  </a:txBody>
                  <a:tcPr marT="91425" marB="91425" marR="91425" marL="91425">
                    <a:lnR cap="flat" cmpd="sng" w="12700">
                      <a:solidFill>
                        <a:schemeClr val="lt1"/>
                      </a:solidFill>
                      <a:prstDash val="solid"/>
                      <a:round/>
                      <a:headEnd len="sm" w="sm" type="none"/>
                      <a:tailEnd len="sm" w="sm" type="none"/>
                    </a:lnR>
                    <a:lnB cap="flat" cmpd="sng" w="12700">
                      <a:solidFill>
                        <a:schemeClr val="lt1"/>
                      </a:solidFill>
                      <a:prstDash val="solid"/>
                      <a:round/>
                      <a:headEnd len="sm" w="sm" type="none"/>
                      <a:tailEnd len="sm" w="sm" type="none"/>
                    </a:lnB>
                    <a:solidFill>
                      <a:srgbClr val="BFBFBF"/>
                    </a:solidFill>
                  </a:tcPr>
                </a:tc>
              </a:tr>
            </a:tbl>
          </a:graphicData>
        </a:graphic>
      </p:graphicFrame>
      <p:sp>
        <p:nvSpPr>
          <p:cNvPr id="1140" name="Google Shape;1140;g2770e6e974f_0_5679"/>
          <p:cNvSpPr/>
          <p:nvPr/>
        </p:nvSpPr>
        <p:spPr>
          <a:xfrm>
            <a:off x="2024986" y="4442547"/>
            <a:ext cx="261600" cy="289500"/>
          </a:xfrm>
          <a:prstGeom prst="downArrow">
            <a:avLst>
              <a:gd fmla="val 50000" name="adj1"/>
              <a:gd fmla="val 50000" name="adj2"/>
            </a:avLst>
          </a:prstGeom>
          <a:solidFill>
            <a:schemeClr val="dk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g2770e6e974f_0_5686"/>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MERGE (Upsert) Basics</a:t>
            </a:r>
            <a:endParaRPr b="1"/>
          </a:p>
        </p:txBody>
      </p:sp>
      <p:sp>
        <p:nvSpPr>
          <p:cNvPr id="1146" name="Google Shape;1146;g2770e6e974f_0_5686"/>
          <p:cNvSpPr txBox="1"/>
          <p:nvPr/>
        </p:nvSpPr>
        <p:spPr>
          <a:xfrm>
            <a:off x="339680" y="1002665"/>
            <a:ext cx="115719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1EA3B5"/>
                </a:solidFill>
                <a:latin typeface="Consolas"/>
                <a:ea typeface="Consolas"/>
                <a:cs typeface="Consolas"/>
                <a:sym typeface="Consolas"/>
              </a:rPr>
              <a:t>MERGE </a:t>
            </a:r>
            <a:r>
              <a:rPr b="1" i="0" lang="en-US" sz="2800" u="none" cap="none" strike="noStrike">
                <a:solidFill>
                  <a:srgbClr val="1EA3B5"/>
                </a:solidFill>
                <a:latin typeface="Consolas"/>
                <a:ea typeface="Consolas"/>
                <a:cs typeface="Consolas"/>
                <a:sym typeface="Consolas"/>
              </a:rPr>
              <a:t>INTO</a:t>
            </a:r>
            <a:r>
              <a:rPr b="0" i="0" lang="en-US" sz="2800" u="none" cap="none" strike="noStrike">
                <a:solidFill>
                  <a:srgbClr val="1EA3B5"/>
                </a:solidFill>
                <a:latin typeface="Consolas"/>
                <a:ea typeface="Consolas"/>
                <a:cs typeface="Consolas"/>
                <a:sym typeface="Consolas"/>
              </a:rPr>
              <a:t> my_table d </a:t>
            </a:r>
            <a:r>
              <a:rPr b="1" i="0" lang="en-US" sz="2800" u="none" cap="none" strike="noStrike">
                <a:solidFill>
                  <a:srgbClr val="1EA3B5"/>
                </a:solidFill>
                <a:latin typeface="Consolas"/>
                <a:ea typeface="Consolas"/>
                <a:cs typeface="Consolas"/>
                <a:sym typeface="Consolas"/>
              </a:rPr>
              <a:t>USING</a:t>
            </a:r>
            <a:r>
              <a:rPr b="0" i="0" lang="en-US" sz="2800" u="none" cap="none" strike="noStrike">
                <a:solidFill>
                  <a:srgbClr val="1EA3B5"/>
                </a:solidFill>
                <a:latin typeface="Consolas"/>
                <a:ea typeface="Consolas"/>
                <a:cs typeface="Consolas"/>
                <a:sym typeface="Consolas"/>
              </a:rPr>
              <a:t> my_view s </a:t>
            </a:r>
            <a:r>
              <a:rPr b="1" i="0" lang="en-US" sz="2800" u="none" cap="none" strike="noStrike">
                <a:solidFill>
                  <a:srgbClr val="1EA3B5"/>
                </a:solidFill>
                <a:latin typeface="Consolas"/>
                <a:ea typeface="Consolas"/>
                <a:cs typeface="Consolas"/>
                <a:sym typeface="Consolas"/>
              </a:rPr>
              <a:t>ON</a:t>
            </a:r>
            <a:r>
              <a:rPr b="0" i="0" lang="en-US" sz="2800" u="none" cap="none" strike="noStrike">
                <a:solidFill>
                  <a:srgbClr val="1EA3B5"/>
                </a:solidFill>
                <a:latin typeface="Consolas"/>
                <a:ea typeface="Consolas"/>
                <a:cs typeface="Consolas"/>
                <a:sym typeface="Consolas"/>
              </a:rPr>
              <a:t> </a:t>
            </a:r>
            <a:r>
              <a:rPr b="0" i="1" lang="en-US" sz="2800" u="none" cap="none" strike="noStrike">
                <a:solidFill>
                  <a:srgbClr val="1EA3B5"/>
                </a:solidFill>
                <a:latin typeface="Consolas"/>
                <a:ea typeface="Consolas"/>
                <a:cs typeface="Consolas"/>
                <a:sym typeface="Consolas"/>
              </a:rPr>
              <a:t>condition</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2800"/>
              <a:buFont typeface="Arial"/>
              <a:buNone/>
            </a:pPr>
            <a:r>
              <a:rPr b="1" i="0" lang="en-US" sz="2800" u="none" cap="none" strike="noStrike">
                <a:solidFill>
                  <a:srgbClr val="1EA3B5"/>
                </a:solidFill>
                <a:latin typeface="Consolas"/>
                <a:ea typeface="Consolas"/>
                <a:cs typeface="Consolas"/>
                <a:sym typeface="Consolas"/>
              </a:rPr>
              <a:t>WHEN</a:t>
            </a:r>
            <a:r>
              <a:rPr b="0" i="0" lang="en-US" sz="2800" u="none" cap="none" strike="noStrike">
                <a:solidFill>
                  <a:srgbClr val="1EA3B5"/>
                </a:solidFill>
                <a:latin typeface="Consolas"/>
                <a:ea typeface="Consolas"/>
                <a:cs typeface="Consolas"/>
                <a:sym typeface="Consolas"/>
              </a:rPr>
              <a:t> MATCHED </a:t>
            </a:r>
            <a:r>
              <a:rPr b="1" i="0" lang="en-US" sz="2800" u="none" cap="none" strike="noStrike">
                <a:solidFill>
                  <a:srgbClr val="1EA3B5"/>
                </a:solidFill>
                <a:latin typeface="Consolas"/>
                <a:ea typeface="Consolas"/>
                <a:cs typeface="Consolas"/>
                <a:sym typeface="Consolas"/>
              </a:rPr>
              <a:t>AND</a:t>
            </a:r>
            <a:r>
              <a:rPr b="0" i="0" lang="en-US" sz="2800" u="none" cap="none" strike="noStrike">
                <a:solidFill>
                  <a:srgbClr val="1EA3B5"/>
                </a:solidFill>
                <a:latin typeface="Consolas"/>
                <a:ea typeface="Consolas"/>
                <a:cs typeface="Consolas"/>
                <a:sym typeface="Consolas"/>
              </a:rPr>
              <a:t> d.status = 'CLOSED' </a:t>
            </a:r>
            <a:r>
              <a:rPr b="1" i="0" lang="en-US" sz="2800" u="none" cap="none" strike="noStrike">
                <a:solidFill>
                  <a:srgbClr val="1EA3B5"/>
                </a:solidFill>
                <a:latin typeface="Consolas"/>
                <a:ea typeface="Consolas"/>
                <a:cs typeface="Consolas"/>
                <a:sym typeface="Consolas"/>
              </a:rPr>
              <a:t>THEN</a:t>
            </a:r>
            <a:r>
              <a:rPr b="0" i="0" lang="en-US" sz="2800" u="none" cap="none" strike="noStrike">
                <a:solidFill>
                  <a:srgbClr val="1EA3B5"/>
                </a:solidFill>
                <a:latin typeface="Consolas"/>
                <a:ea typeface="Consolas"/>
                <a:cs typeface="Consolas"/>
                <a:sym typeface="Consolas"/>
              </a:rPr>
              <a:t> DELETE</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2800"/>
              <a:buFont typeface="Arial"/>
              <a:buNone/>
            </a:pPr>
            <a:r>
              <a:rPr b="1" i="0" lang="en-US" sz="2800" u="none" cap="none" strike="noStrike">
                <a:solidFill>
                  <a:srgbClr val="1EA3B5"/>
                </a:solidFill>
                <a:latin typeface="Consolas"/>
                <a:ea typeface="Consolas"/>
                <a:cs typeface="Consolas"/>
                <a:sym typeface="Consolas"/>
              </a:rPr>
              <a:t>WHEN</a:t>
            </a:r>
            <a:r>
              <a:rPr b="0" i="0" lang="en-US" sz="2800" u="none" cap="none" strike="noStrike">
                <a:solidFill>
                  <a:srgbClr val="1EA3B5"/>
                </a:solidFill>
                <a:latin typeface="Consolas"/>
                <a:ea typeface="Consolas"/>
                <a:cs typeface="Consolas"/>
                <a:sym typeface="Consolas"/>
              </a:rPr>
              <a:t> MATCHED </a:t>
            </a:r>
            <a:r>
              <a:rPr b="1" i="0" lang="en-US" sz="2800" u="none" cap="none" strike="noStrike">
                <a:solidFill>
                  <a:srgbClr val="1EA3B5"/>
                </a:solidFill>
                <a:latin typeface="Consolas"/>
                <a:ea typeface="Consolas"/>
                <a:cs typeface="Consolas"/>
                <a:sym typeface="Consolas"/>
              </a:rPr>
              <a:t>THEN</a:t>
            </a:r>
            <a:r>
              <a:rPr b="0" i="0" lang="en-US" sz="2800" u="none" cap="none" strike="noStrike">
                <a:solidFill>
                  <a:srgbClr val="1EA3B5"/>
                </a:solidFill>
                <a:latin typeface="Consolas"/>
                <a:ea typeface="Consolas"/>
                <a:cs typeface="Consolas"/>
                <a:sym typeface="Consolas"/>
              </a:rPr>
              <a:t> UPDATE SET d.status = 'CLOSED' </a:t>
            </a:r>
            <a:endParaRPr/>
          </a:p>
          <a:p>
            <a:pPr indent="0" lvl="0" marL="0" marR="0" rtl="0" algn="l">
              <a:lnSpc>
                <a:spcPct val="100000"/>
              </a:lnSpc>
              <a:spcBef>
                <a:spcPts val="200"/>
              </a:spcBef>
              <a:spcAft>
                <a:spcPts val="0"/>
              </a:spcAft>
              <a:buClr>
                <a:srgbClr val="000000"/>
              </a:buClr>
              <a:buSzPts val="2800"/>
              <a:buFont typeface="Arial"/>
              <a:buNone/>
            </a:pPr>
            <a:r>
              <a:rPr b="1" i="0" lang="en-US" sz="2800" u="none" cap="none" strike="noStrike">
                <a:solidFill>
                  <a:srgbClr val="1EA3B5"/>
                </a:solidFill>
                <a:latin typeface="Consolas"/>
                <a:ea typeface="Consolas"/>
                <a:cs typeface="Consolas"/>
                <a:sym typeface="Consolas"/>
              </a:rPr>
              <a:t>WHEN</a:t>
            </a:r>
            <a:r>
              <a:rPr b="0" i="0" lang="en-US" sz="2800" u="none" cap="none" strike="noStrike">
                <a:solidFill>
                  <a:srgbClr val="1EA3B5"/>
                </a:solidFill>
                <a:latin typeface="Consolas"/>
                <a:ea typeface="Consolas"/>
                <a:cs typeface="Consolas"/>
                <a:sym typeface="Consolas"/>
              </a:rPr>
              <a:t> </a:t>
            </a:r>
            <a:r>
              <a:rPr b="1" i="0" lang="en-US" sz="2800" u="none" cap="none" strike="noStrike">
                <a:solidFill>
                  <a:srgbClr val="1EA3B5"/>
                </a:solidFill>
                <a:latin typeface="Consolas"/>
                <a:ea typeface="Consolas"/>
                <a:cs typeface="Consolas"/>
                <a:sym typeface="Consolas"/>
              </a:rPr>
              <a:t>NOT</a:t>
            </a:r>
            <a:r>
              <a:rPr b="0" i="0" lang="en-US" sz="2800" u="none" cap="none" strike="noStrike">
                <a:solidFill>
                  <a:srgbClr val="1EA3B5"/>
                </a:solidFill>
                <a:latin typeface="Consolas"/>
                <a:ea typeface="Consolas"/>
                <a:cs typeface="Consolas"/>
                <a:sym typeface="Consolas"/>
              </a:rPr>
              <a:t> MATCHED </a:t>
            </a:r>
            <a:r>
              <a:rPr b="1" i="0" lang="en-US" sz="2800" u="none" cap="none" strike="noStrike">
                <a:solidFill>
                  <a:srgbClr val="1EA3B5"/>
                </a:solidFill>
                <a:latin typeface="Consolas"/>
                <a:ea typeface="Consolas"/>
                <a:cs typeface="Consolas"/>
                <a:sym typeface="Consolas"/>
              </a:rPr>
              <a:t>THEN</a:t>
            </a:r>
            <a:r>
              <a:rPr b="0" i="0" lang="en-US" sz="2800" u="none" cap="none" strike="noStrike">
                <a:solidFill>
                  <a:srgbClr val="1EA3B5"/>
                </a:solidFill>
                <a:latin typeface="Consolas"/>
                <a:ea typeface="Consolas"/>
                <a:cs typeface="Consolas"/>
                <a:sym typeface="Consolas"/>
              </a:rPr>
              <a:t> INSERT *</a:t>
            </a:r>
            <a:endParaRPr b="0" i="1" sz="2800" u="none" cap="none" strike="noStrike">
              <a:solidFill>
                <a:srgbClr val="1EA3B5"/>
              </a:solidFill>
              <a:latin typeface="Consolas"/>
              <a:ea typeface="Consolas"/>
              <a:cs typeface="Consolas"/>
              <a:sym typeface="Consolas"/>
            </a:endParaRPr>
          </a:p>
        </p:txBody>
      </p:sp>
      <p:sp>
        <p:nvSpPr>
          <p:cNvPr id="1147" name="Google Shape;1147;g2770e6e974f_0_5686"/>
          <p:cNvSpPr txBox="1"/>
          <p:nvPr>
            <p:ph idx="1" type="body"/>
          </p:nvPr>
        </p:nvSpPr>
        <p:spPr>
          <a:xfrm>
            <a:off x="486408" y="3104335"/>
            <a:ext cx="11059500" cy="2751000"/>
          </a:xfrm>
          <a:prstGeom prst="rect">
            <a:avLst/>
          </a:prstGeom>
          <a:noFill/>
          <a:ln>
            <a:noFill/>
          </a:ln>
        </p:spPr>
        <p:txBody>
          <a:bodyPr anchorCtr="0" anchor="t" bIns="45700" lIns="91425" spcFirstLastPara="1" rIns="91425" wrap="square" tIns="45700">
            <a:noAutofit/>
          </a:bodyPr>
          <a:lstStyle/>
          <a:p>
            <a:pPr indent="-168275" lvl="0" marL="168275" rtl="0" algn="l">
              <a:lnSpc>
                <a:spcPct val="100000"/>
              </a:lnSpc>
              <a:spcBef>
                <a:spcPts val="0"/>
              </a:spcBef>
              <a:spcAft>
                <a:spcPts val="0"/>
              </a:spcAft>
              <a:buClr>
                <a:srgbClr val="3A3838"/>
              </a:buClr>
              <a:buSzPts val="2160"/>
              <a:buChar char="•"/>
            </a:pPr>
            <a:r>
              <a:rPr lang="en-US"/>
              <a:t>Leverage data skipping (partition + stats) and figure out which files may match </a:t>
            </a:r>
            <a:r>
              <a:rPr i="1" lang="en-US"/>
              <a:t>predicate</a:t>
            </a:r>
            <a:endParaRPr/>
          </a:p>
          <a:p>
            <a:pPr indent="-168275" lvl="0" marL="168275" rtl="0" algn="l">
              <a:lnSpc>
                <a:spcPct val="100000"/>
              </a:lnSpc>
              <a:spcBef>
                <a:spcPts val="480"/>
              </a:spcBef>
              <a:spcAft>
                <a:spcPts val="0"/>
              </a:spcAft>
              <a:buClr>
                <a:srgbClr val="3A3838"/>
              </a:buClr>
              <a:buSzPts val="2160"/>
              <a:buChar char="•"/>
            </a:pPr>
            <a:r>
              <a:rPr lang="en-US"/>
              <a:t>Collect input_file_name for all rows that match </a:t>
            </a:r>
            <a:r>
              <a:rPr i="1" lang="en-US"/>
              <a:t>condition.</a:t>
            </a:r>
            <a:r>
              <a:rPr lang="en-US"/>
              <a:t> Ensure 1-1 mapping</a:t>
            </a:r>
            <a:endParaRPr/>
          </a:p>
          <a:p>
            <a:pPr indent="-168275" lvl="0" marL="168275" rtl="0" algn="l">
              <a:lnSpc>
                <a:spcPct val="100000"/>
              </a:lnSpc>
              <a:spcBef>
                <a:spcPts val="480"/>
              </a:spcBef>
              <a:spcAft>
                <a:spcPts val="0"/>
              </a:spcAft>
              <a:buClr>
                <a:srgbClr val="3A3838"/>
              </a:buClr>
              <a:buSzPts val="2160"/>
              <a:buChar char="•"/>
            </a:pPr>
            <a:r>
              <a:rPr lang="en-US"/>
              <a:t>Rewrite files found above by updating the rows that match the </a:t>
            </a:r>
            <a:r>
              <a:rPr i="1" lang="en-US"/>
              <a:t>conditions</a:t>
            </a:r>
            <a:endParaRPr i="1">
              <a:solidFill>
                <a:srgbClr val="FF0000"/>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g2770e6e974f_0_0"/>
          <p:cNvPicPr preferRelativeResize="0"/>
          <p:nvPr/>
        </p:nvPicPr>
        <p:blipFill rotWithShape="1">
          <a:blip r:embed="rId3">
            <a:alphaModFix/>
          </a:blip>
          <a:srcRect b="0" l="0" r="0" t="0"/>
          <a:stretch/>
        </p:blipFill>
        <p:spPr>
          <a:xfrm>
            <a:off x="-1748" y="0"/>
            <a:ext cx="12204196" cy="6864875"/>
          </a:xfrm>
          <a:prstGeom prst="rect">
            <a:avLst/>
          </a:prstGeom>
          <a:noFill/>
          <a:ln>
            <a:noFill/>
          </a:ln>
        </p:spPr>
      </p:pic>
      <p:sp>
        <p:nvSpPr>
          <p:cNvPr id="569" name="Google Shape;569;g2770e6e974f_0_0"/>
          <p:cNvSpPr txBox="1"/>
          <p:nvPr/>
        </p:nvSpPr>
        <p:spPr>
          <a:xfrm>
            <a:off x="1669443" y="1975638"/>
            <a:ext cx="3600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600">
                <a:solidFill>
                  <a:srgbClr val="FF3621"/>
                </a:solidFill>
              </a:rPr>
              <a:t>92%</a:t>
            </a:r>
            <a:r>
              <a:rPr b="1" lang="en-US" sz="7600">
                <a:solidFill>
                  <a:schemeClr val="accent1"/>
                </a:solidFill>
              </a:rPr>
              <a:t> </a:t>
            </a:r>
            <a:endParaRPr b="1" sz="7600">
              <a:solidFill>
                <a:schemeClr val="accent1"/>
              </a:solidFill>
            </a:endParaRPr>
          </a:p>
          <a:p>
            <a:pPr indent="0" lvl="0" marL="0" rtl="0" algn="l">
              <a:spcBef>
                <a:spcPts val="0"/>
              </a:spcBef>
              <a:spcAft>
                <a:spcPts val="0"/>
              </a:spcAft>
              <a:buNone/>
            </a:pPr>
            <a:r>
              <a:rPr lang="en-US" sz="2500">
                <a:solidFill>
                  <a:schemeClr val="lt1"/>
                </a:solidFill>
              </a:rPr>
              <a:t>U.S.-based developers are already using </a:t>
            </a:r>
            <a:r>
              <a:rPr lang="en-US" sz="2500">
                <a:solidFill>
                  <a:srgbClr val="FF3621"/>
                </a:solidFill>
              </a:rPr>
              <a:t>AI coding tools</a:t>
            </a:r>
            <a:r>
              <a:rPr lang="en-US" sz="2500">
                <a:solidFill>
                  <a:schemeClr val="lt1"/>
                </a:solidFill>
              </a:rPr>
              <a:t> both in and outside of work.</a:t>
            </a:r>
            <a:endParaRPr sz="25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US" sz="1600">
                <a:solidFill>
                  <a:schemeClr val="lt1"/>
                </a:solidFill>
              </a:rPr>
              <a:t>Source: </a:t>
            </a:r>
            <a:r>
              <a:rPr lang="en-US" sz="1600" u="sng">
                <a:solidFill>
                  <a:schemeClr val="lt1"/>
                </a:solidFill>
                <a:hlinkClick r:id="rId4">
                  <a:extLst>
                    <a:ext uri="{A12FA001-AC4F-418D-AE19-62706E023703}">
                      <ahyp:hlinkClr val="tx"/>
                    </a:ext>
                  </a:extLst>
                </a:hlinkClick>
              </a:rPr>
              <a:t>Beet Roots</a:t>
            </a:r>
            <a:endParaRPr sz="1600">
              <a:solidFill>
                <a:schemeClr val="lt1"/>
              </a:solidFill>
            </a:endParaRPr>
          </a:p>
        </p:txBody>
      </p:sp>
      <p:sp>
        <p:nvSpPr>
          <p:cNvPr id="570" name="Google Shape;570;g2770e6e974f_0_0"/>
          <p:cNvSpPr txBox="1"/>
          <p:nvPr/>
        </p:nvSpPr>
        <p:spPr>
          <a:xfrm>
            <a:off x="6680708" y="1975650"/>
            <a:ext cx="4382100" cy="377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600">
                <a:solidFill>
                  <a:srgbClr val="FF3621"/>
                </a:solidFill>
              </a:rPr>
              <a:t>70% </a:t>
            </a:r>
            <a:endParaRPr b="1" sz="7600">
              <a:solidFill>
                <a:srgbClr val="FF3621"/>
              </a:solidFill>
            </a:endParaRPr>
          </a:p>
          <a:p>
            <a:pPr indent="0" lvl="0" marL="0" rtl="0" algn="l">
              <a:spcBef>
                <a:spcPts val="0"/>
              </a:spcBef>
              <a:spcAft>
                <a:spcPts val="0"/>
              </a:spcAft>
              <a:buNone/>
            </a:pPr>
            <a:r>
              <a:rPr lang="en-US" sz="2500">
                <a:solidFill>
                  <a:schemeClr val="lt1"/>
                </a:solidFill>
              </a:rPr>
              <a:t>say AI coding tools will offer them an </a:t>
            </a:r>
            <a:r>
              <a:rPr lang="en-US" sz="2500">
                <a:solidFill>
                  <a:srgbClr val="FF3621"/>
                </a:solidFill>
              </a:rPr>
              <a:t>advantage at work</a:t>
            </a:r>
            <a:r>
              <a:rPr lang="en-US" sz="2500">
                <a:solidFill>
                  <a:schemeClr val="lt1"/>
                </a:solidFill>
              </a:rPr>
              <a:t> and cite better code quality, completion time, and resolving incidents </a:t>
            </a:r>
            <a:endParaRPr sz="25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US" sz="1600">
                <a:solidFill>
                  <a:schemeClr val="lt1"/>
                </a:solidFill>
              </a:rPr>
              <a:t>Source: </a:t>
            </a:r>
            <a:r>
              <a:rPr lang="en-US" sz="1600" u="sng">
                <a:solidFill>
                  <a:schemeClr val="lt1"/>
                </a:solidFill>
                <a:hlinkClick r:id="rId5">
                  <a:extLst>
                    <a:ext uri="{A12FA001-AC4F-418D-AE19-62706E023703}">
                      <ahyp:hlinkClr val="tx"/>
                    </a:ext>
                  </a:extLst>
                </a:hlinkClick>
              </a:rPr>
              <a:t>Github blog 2024</a:t>
            </a:r>
            <a:endParaRPr sz="1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g2770e6e974f_0_5692"/>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OPTIMIZE: Compaction Built-in</a:t>
            </a:r>
            <a:endParaRPr b="1"/>
          </a:p>
        </p:txBody>
      </p:sp>
      <p:sp>
        <p:nvSpPr>
          <p:cNvPr id="1153" name="Google Shape;1153;g2770e6e974f_0_5692"/>
          <p:cNvSpPr txBox="1"/>
          <p:nvPr/>
        </p:nvSpPr>
        <p:spPr>
          <a:xfrm>
            <a:off x="339678" y="972700"/>
            <a:ext cx="54222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B0F0"/>
                </a:solidFill>
                <a:latin typeface="Source Sans Pro"/>
                <a:ea typeface="Source Sans Pro"/>
                <a:cs typeface="Source Sans Pro"/>
                <a:sym typeface="Source Sans Pro"/>
              </a:rPr>
              <a:t>OPTIMIZE my_table</a:t>
            </a:r>
            <a:endParaRPr b="0" i="0" sz="3200" u="none" cap="none" strike="noStrike">
              <a:solidFill>
                <a:srgbClr val="00B0F0"/>
              </a:solidFill>
              <a:latin typeface="Source Sans Pro"/>
              <a:ea typeface="Source Sans Pro"/>
              <a:cs typeface="Source Sans Pro"/>
              <a:sym typeface="Source Sans Pro"/>
            </a:endParaRPr>
          </a:p>
        </p:txBody>
      </p:sp>
      <p:sp>
        <p:nvSpPr>
          <p:cNvPr id="1154" name="Google Shape;1154;g2770e6e974f_0_5692"/>
          <p:cNvSpPr/>
          <p:nvPr/>
        </p:nvSpPr>
        <p:spPr>
          <a:xfrm>
            <a:off x="1044487" y="23266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5" name="Google Shape;1155;g2770e6e974f_0_5692"/>
          <p:cNvSpPr/>
          <p:nvPr/>
        </p:nvSpPr>
        <p:spPr>
          <a:xfrm>
            <a:off x="1044487" y="2898112"/>
            <a:ext cx="177900" cy="1905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Calibri"/>
              <a:ea typeface="Calibri"/>
              <a:cs typeface="Calibri"/>
              <a:sym typeface="Calibri"/>
            </a:endParaRPr>
          </a:p>
        </p:txBody>
      </p:sp>
      <p:sp>
        <p:nvSpPr>
          <p:cNvPr id="1156" name="Google Shape;1156;g2770e6e974f_0_5692"/>
          <p:cNvSpPr/>
          <p:nvPr/>
        </p:nvSpPr>
        <p:spPr>
          <a:xfrm>
            <a:off x="1044487" y="34696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7" name="Google Shape;1157;g2770e6e974f_0_5692"/>
          <p:cNvSpPr/>
          <p:nvPr/>
        </p:nvSpPr>
        <p:spPr>
          <a:xfrm>
            <a:off x="1044487"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8" name="Google Shape;1158;g2770e6e974f_0_5692"/>
          <p:cNvSpPr/>
          <p:nvPr/>
        </p:nvSpPr>
        <p:spPr>
          <a:xfrm>
            <a:off x="1044487"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9" name="Google Shape;1159;g2770e6e974f_0_5692"/>
          <p:cNvSpPr/>
          <p:nvPr/>
        </p:nvSpPr>
        <p:spPr>
          <a:xfrm>
            <a:off x="1044487"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g2770e6e974f_0_5692"/>
          <p:cNvSpPr/>
          <p:nvPr/>
        </p:nvSpPr>
        <p:spPr>
          <a:xfrm>
            <a:off x="434887" y="2326612"/>
            <a:ext cx="216000" cy="2412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Calibri"/>
              <a:ea typeface="Calibri"/>
              <a:cs typeface="Calibri"/>
              <a:sym typeface="Calibri"/>
            </a:endParaRPr>
          </a:p>
        </p:txBody>
      </p:sp>
      <p:sp>
        <p:nvSpPr>
          <p:cNvPr id="1161" name="Google Shape;1161;g2770e6e974f_0_5692"/>
          <p:cNvSpPr/>
          <p:nvPr/>
        </p:nvSpPr>
        <p:spPr>
          <a:xfrm>
            <a:off x="434887" y="2898112"/>
            <a:ext cx="330300" cy="3048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2" name="Google Shape;1162;g2770e6e974f_0_5692"/>
          <p:cNvSpPr/>
          <p:nvPr/>
        </p:nvSpPr>
        <p:spPr>
          <a:xfrm>
            <a:off x="434887" y="3469612"/>
            <a:ext cx="330300" cy="3048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3" name="Google Shape;1163;g2770e6e974f_0_5692"/>
          <p:cNvSpPr/>
          <p:nvPr/>
        </p:nvSpPr>
        <p:spPr>
          <a:xfrm>
            <a:off x="434887"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4" name="Google Shape;1164;g2770e6e974f_0_5692"/>
          <p:cNvSpPr/>
          <p:nvPr/>
        </p:nvSpPr>
        <p:spPr>
          <a:xfrm>
            <a:off x="434887"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5" name="Google Shape;1165;g2770e6e974f_0_5692"/>
          <p:cNvSpPr/>
          <p:nvPr/>
        </p:nvSpPr>
        <p:spPr>
          <a:xfrm>
            <a:off x="434887"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6" name="Google Shape;1166;g2770e6e974f_0_5692"/>
          <p:cNvSpPr/>
          <p:nvPr/>
        </p:nvSpPr>
        <p:spPr>
          <a:xfrm>
            <a:off x="1654087" y="2326612"/>
            <a:ext cx="139800" cy="1269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Calibri"/>
              <a:ea typeface="Calibri"/>
              <a:cs typeface="Calibri"/>
              <a:sym typeface="Calibri"/>
            </a:endParaRPr>
          </a:p>
        </p:txBody>
      </p:sp>
      <p:sp>
        <p:nvSpPr>
          <p:cNvPr id="1167" name="Google Shape;1167;g2770e6e974f_0_5692"/>
          <p:cNvSpPr/>
          <p:nvPr/>
        </p:nvSpPr>
        <p:spPr>
          <a:xfrm>
            <a:off x="1654087" y="28981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8" name="Google Shape;1168;g2770e6e974f_0_5692"/>
          <p:cNvSpPr/>
          <p:nvPr/>
        </p:nvSpPr>
        <p:spPr>
          <a:xfrm>
            <a:off x="1654087" y="3469612"/>
            <a:ext cx="139800" cy="1650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Calibri"/>
              <a:ea typeface="Calibri"/>
              <a:cs typeface="Calibri"/>
              <a:sym typeface="Calibri"/>
            </a:endParaRPr>
          </a:p>
        </p:txBody>
      </p:sp>
      <p:sp>
        <p:nvSpPr>
          <p:cNvPr id="1169" name="Google Shape;1169;g2770e6e974f_0_5692"/>
          <p:cNvSpPr/>
          <p:nvPr/>
        </p:nvSpPr>
        <p:spPr>
          <a:xfrm>
            <a:off x="1654087"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0" name="Google Shape;1170;g2770e6e974f_0_5692"/>
          <p:cNvSpPr/>
          <p:nvPr/>
        </p:nvSpPr>
        <p:spPr>
          <a:xfrm>
            <a:off x="1654087"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1" name="Google Shape;1171;g2770e6e974f_0_5692"/>
          <p:cNvSpPr/>
          <p:nvPr/>
        </p:nvSpPr>
        <p:spPr>
          <a:xfrm>
            <a:off x="1654087"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2" name="Google Shape;1172;g2770e6e974f_0_5692"/>
          <p:cNvSpPr/>
          <p:nvPr/>
        </p:nvSpPr>
        <p:spPr>
          <a:xfrm>
            <a:off x="2352694" y="3469600"/>
            <a:ext cx="894600" cy="304800"/>
          </a:xfrm>
          <a:prstGeom prst="rightArrow">
            <a:avLst>
              <a:gd fmla="val 50000" name="adj1"/>
              <a:gd fmla="val 50000" name="adj2"/>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3" name="Google Shape;1173;g2770e6e974f_0_5692"/>
          <p:cNvSpPr/>
          <p:nvPr/>
        </p:nvSpPr>
        <p:spPr>
          <a:xfrm>
            <a:off x="3488699" y="28981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4" name="Google Shape;1174;g2770e6e974f_0_5692"/>
          <p:cNvSpPr/>
          <p:nvPr/>
        </p:nvSpPr>
        <p:spPr>
          <a:xfrm>
            <a:off x="4098299" y="34696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5" name="Google Shape;1175;g2770e6e974f_0_5692"/>
          <p:cNvSpPr/>
          <p:nvPr/>
        </p:nvSpPr>
        <p:spPr>
          <a:xfrm>
            <a:off x="4098299"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6" name="Google Shape;1176;g2770e6e974f_0_5692"/>
          <p:cNvSpPr/>
          <p:nvPr/>
        </p:nvSpPr>
        <p:spPr>
          <a:xfrm>
            <a:off x="4098299"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7" name="Google Shape;1177;g2770e6e974f_0_5692"/>
          <p:cNvSpPr/>
          <p:nvPr/>
        </p:nvSpPr>
        <p:spPr>
          <a:xfrm>
            <a:off x="4098299"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8" name="Google Shape;1178;g2770e6e974f_0_5692"/>
          <p:cNvSpPr/>
          <p:nvPr/>
        </p:nvSpPr>
        <p:spPr>
          <a:xfrm>
            <a:off x="3488699"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9" name="Google Shape;1179;g2770e6e974f_0_5692"/>
          <p:cNvSpPr/>
          <p:nvPr/>
        </p:nvSpPr>
        <p:spPr>
          <a:xfrm>
            <a:off x="3488699"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0" name="Google Shape;1180;g2770e6e974f_0_5692"/>
          <p:cNvSpPr/>
          <p:nvPr/>
        </p:nvSpPr>
        <p:spPr>
          <a:xfrm>
            <a:off x="3488699"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g2770e6e974f_0_5692"/>
          <p:cNvSpPr/>
          <p:nvPr/>
        </p:nvSpPr>
        <p:spPr>
          <a:xfrm>
            <a:off x="4707899" y="28981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2" name="Google Shape;1182;g2770e6e974f_0_5692"/>
          <p:cNvSpPr/>
          <p:nvPr/>
        </p:nvSpPr>
        <p:spPr>
          <a:xfrm>
            <a:off x="4707899"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g2770e6e974f_0_5692"/>
          <p:cNvSpPr/>
          <p:nvPr/>
        </p:nvSpPr>
        <p:spPr>
          <a:xfrm>
            <a:off x="4707899"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4" name="Google Shape;1184;g2770e6e974f_0_5692"/>
          <p:cNvSpPr/>
          <p:nvPr/>
        </p:nvSpPr>
        <p:spPr>
          <a:xfrm>
            <a:off x="4707899"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5" name="Google Shape;1185;g2770e6e974f_0_5692"/>
          <p:cNvSpPr/>
          <p:nvPr/>
        </p:nvSpPr>
        <p:spPr>
          <a:xfrm>
            <a:off x="3488699" y="3497621"/>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6" name="Google Shape;1186;g2770e6e974f_0_5692"/>
          <p:cNvSpPr/>
          <p:nvPr/>
        </p:nvSpPr>
        <p:spPr>
          <a:xfrm>
            <a:off x="4707899" y="3469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7" name="Google Shape;1187;g2770e6e974f_0_5692"/>
          <p:cNvSpPr txBox="1"/>
          <p:nvPr>
            <p:ph idx="1" type="body"/>
          </p:nvPr>
        </p:nvSpPr>
        <p:spPr>
          <a:xfrm>
            <a:off x="5761800" y="1684450"/>
            <a:ext cx="5708400" cy="5093400"/>
          </a:xfrm>
          <a:prstGeom prst="rect">
            <a:avLst/>
          </a:prstGeom>
        </p:spPr>
        <p:txBody>
          <a:bodyPr anchorCtr="0" anchor="t" bIns="45700" lIns="0" spcFirstLastPara="1" rIns="0" wrap="square" tIns="45700">
            <a:noAutofit/>
          </a:bodyPr>
          <a:lstStyle/>
          <a:p>
            <a:pPr indent="-450850" lvl="0" marL="609600" rtl="0" algn="l">
              <a:spcBef>
                <a:spcPts val="1100"/>
              </a:spcBef>
              <a:spcAft>
                <a:spcPts val="0"/>
              </a:spcAft>
              <a:buSzPts val="2300"/>
              <a:buFont typeface="Barlow"/>
              <a:buChar char="▪"/>
            </a:pPr>
            <a:r>
              <a:rPr lang="en-US" sz="2300">
                <a:latin typeface="Barlow"/>
                <a:ea typeface="Barlow"/>
                <a:cs typeface="Barlow"/>
                <a:sym typeface="Barlow"/>
              </a:rPr>
              <a:t>DBR 8.2+</a:t>
            </a:r>
            <a:endParaRPr sz="23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delta.targetFileSize - easily set target file size</a:t>
            </a:r>
            <a:endParaRPr sz="19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delta.tuneFileSizesForRewrites - detect if a table is receiving lots of MERGEs, then DBR will automatically switch to smaller file sizes to improve file pruning</a:t>
            </a:r>
            <a:endParaRPr sz="1900">
              <a:latin typeface="Barlow"/>
              <a:ea typeface="Barlow"/>
              <a:cs typeface="Barlow"/>
              <a:sym typeface="Barlow"/>
            </a:endParaRPr>
          </a:p>
          <a:p>
            <a:pPr indent="-450850" lvl="0" marL="609600" rtl="0" algn="l">
              <a:spcBef>
                <a:spcPts val="1100"/>
              </a:spcBef>
              <a:spcAft>
                <a:spcPts val="0"/>
              </a:spcAft>
              <a:buSzPts val="2300"/>
              <a:buFont typeface="Barlow"/>
              <a:buChar char="▪"/>
            </a:pPr>
            <a:r>
              <a:rPr lang="en-US" sz="2300">
                <a:latin typeface="Barlow"/>
                <a:ea typeface="Barlow"/>
                <a:cs typeface="Barlow"/>
                <a:sym typeface="Barlow"/>
              </a:rPr>
              <a:t>DBR 8.4+: We’ll run these automatically</a:t>
            </a:r>
            <a:endParaRPr sz="23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The target file size is based on the current size of the Delta table</a:t>
            </a:r>
            <a:endParaRPr sz="19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Tables smaller than 2.56TB, the autotuned target file size is 256MB</a:t>
            </a:r>
            <a:endParaRPr sz="19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Tables with a size between 2.56TB and 10TB, the target size will grow linearly from 256MB to 1GB</a:t>
            </a:r>
            <a:endParaRPr sz="19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Tables larger than 10TB, the target file size is 1GB</a:t>
            </a:r>
            <a:endParaRPr sz="1900">
              <a:latin typeface="Barlow"/>
              <a:ea typeface="Barlow"/>
              <a:cs typeface="Barlow"/>
              <a:sym typeface="Barlow"/>
            </a:endParaRPr>
          </a:p>
        </p:txBody>
      </p:sp>
      <p:sp>
        <p:nvSpPr>
          <p:cNvPr id="1188" name="Google Shape;1188;g2770e6e974f_0_5692"/>
          <p:cNvSpPr txBox="1"/>
          <p:nvPr/>
        </p:nvSpPr>
        <p:spPr>
          <a:xfrm>
            <a:off x="6048003" y="972700"/>
            <a:ext cx="54222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lang="en-US" sz="3200">
                <a:solidFill>
                  <a:srgbClr val="00B0F0"/>
                </a:solidFill>
                <a:latin typeface="Source Sans Pro"/>
                <a:ea typeface="Source Sans Pro"/>
                <a:cs typeface="Source Sans Pro"/>
                <a:sym typeface="Source Sans Pro"/>
              </a:rPr>
              <a:t>File Size Tuning</a:t>
            </a:r>
            <a:endParaRPr b="0" i="0" sz="3200" u="none" cap="none" strike="noStrike">
              <a:solidFill>
                <a:srgbClr val="00B0F0"/>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g2770e6e974f_0_5732"/>
          <p:cNvSpPr txBox="1"/>
          <p:nvPr>
            <p:ph type="title"/>
          </p:nvPr>
        </p:nvSpPr>
        <p:spPr>
          <a:xfrm>
            <a:off x="415600" y="593367"/>
            <a:ext cx="113607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Barlow"/>
                <a:ea typeface="Barlow"/>
                <a:cs typeface="Barlow"/>
                <a:sym typeface="Barlow"/>
              </a:rPr>
              <a:t>Automatic File Size Tuning</a:t>
            </a:r>
            <a:endParaRPr>
              <a:latin typeface="Barlow"/>
              <a:ea typeface="Barlow"/>
              <a:cs typeface="Barlow"/>
              <a:sym typeface="Barlow"/>
            </a:endParaRPr>
          </a:p>
        </p:txBody>
      </p:sp>
      <p:pic>
        <p:nvPicPr>
          <p:cNvPr id="1194" name="Google Shape;1194;g2770e6e974f_0_5732"/>
          <p:cNvPicPr preferRelativeResize="0"/>
          <p:nvPr/>
        </p:nvPicPr>
        <p:blipFill>
          <a:blip r:embed="rId3">
            <a:alphaModFix/>
          </a:blip>
          <a:stretch>
            <a:fillRect/>
          </a:stretch>
        </p:blipFill>
        <p:spPr>
          <a:xfrm>
            <a:off x="203200" y="1560167"/>
            <a:ext cx="8697538" cy="50946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g2770e6e974f_0_5737"/>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ZORDER: Multi-dimensional Clustering</a:t>
            </a:r>
            <a:endParaRPr b="1"/>
          </a:p>
        </p:txBody>
      </p:sp>
      <p:sp>
        <p:nvSpPr>
          <p:cNvPr id="1200" name="Google Shape;1200;g2770e6e974f_0_5737"/>
          <p:cNvSpPr txBox="1"/>
          <p:nvPr/>
        </p:nvSpPr>
        <p:spPr>
          <a:xfrm>
            <a:off x="339680" y="1002665"/>
            <a:ext cx="115719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B0F0"/>
                </a:solidFill>
                <a:latin typeface="Barlow"/>
                <a:ea typeface="Barlow"/>
                <a:cs typeface="Barlow"/>
                <a:sym typeface="Barlow"/>
              </a:rPr>
              <a:t>OPTIMIZE my_table ZORDER BY (col1, col2)</a:t>
            </a:r>
            <a:endParaRPr b="0" i="0" sz="3200" u="none" cap="none" strike="noStrike">
              <a:solidFill>
                <a:srgbClr val="00B0F0"/>
              </a:solidFill>
              <a:latin typeface="Barlow"/>
              <a:ea typeface="Barlow"/>
              <a:cs typeface="Barlow"/>
              <a:sym typeface="Barlow"/>
            </a:endParaRPr>
          </a:p>
        </p:txBody>
      </p:sp>
      <p:pic>
        <p:nvPicPr>
          <p:cNvPr descr="mage result for z-ordering" id="1201" name="Google Shape;1201;g2770e6e974f_0_5737"/>
          <p:cNvPicPr preferRelativeResize="0"/>
          <p:nvPr/>
        </p:nvPicPr>
        <p:blipFill rotWithShape="1">
          <a:blip r:embed="rId3">
            <a:alphaModFix/>
          </a:blip>
          <a:srcRect b="0" l="0" r="0" t="0"/>
          <a:stretch/>
        </p:blipFill>
        <p:spPr>
          <a:xfrm>
            <a:off x="6851904" y="1964783"/>
            <a:ext cx="4490212" cy="4422859"/>
          </a:xfrm>
          <a:prstGeom prst="rect">
            <a:avLst/>
          </a:prstGeom>
          <a:solidFill>
            <a:schemeClr val="lt1"/>
          </a:solidFill>
          <a:ln>
            <a:noFill/>
          </a:ln>
          <a:effectLst>
            <a:outerShdw blurRad="50800" rotWithShape="0" algn="tl" dir="2700000" dist="38100">
              <a:srgbClr val="000000">
                <a:alpha val="40000"/>
              </a:srgbClr>
            </a:outerShdw>
          </a:effectLst>
        </p:spPr>
      </p:pic>
      <p:sp>
        <p:nvSpPr>
          <p:cNvPr id="1202" name="Google Shape;1202;g2770e6e974f_0_5737"/>
          <p:cNvSpPr txBox="1"/>
          <p:nvPr/>
        </p:nvSpPr>
        <p:spPr>
          <a:xfrm>
            <a:off x="80012" y="2754387"/>
            <a:ext cx="5747700" cy="1647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3600" u="none" cap="none" strike="noStrike">
                <a:solidFill>
                  <a:schemeClr val="dk1"/>
                </a:solidFill>
                <a:latin typeface="Barlow"/>
                <a:ea typeface="Barlow"/>
                <a:cs typeface="Barlow"/>
                <a:sym typeface="Barlow"/>
              </a:rPr>
              <a:t>Clusters data into Z-Cubes</a:t>
            </a:r>
            <a:endParaRPr b="0" i="0" sz="3600" u="none" cap="none" strike="noStrike">
              <a:solidFill>
                <a:schemeClr val="dk1"/>
              </a:solidFill>
              <a:latin typeface="Barlow"/>
              <a:ea typeface="Barlow"/>
              <a:cs typeface="Barlow"/>
              <a:sym typeface="Barlow"/>
            </a:endParaRPr>
          </a:p>
          <a:p>
            <a:pPr indent="-342900" lvl="0" marL="342900" marR="0" rtl="0" algn="l">
              <a:lnSpc>
                <a:spcPct val="100000"/>
              </a:lnSpc>
              <a:spcBef>
                <a:spcPts val="1200"/>
              </a:spcBef>
              <a:spcAft>
                <a:spcPts val="0"/>
              </a:spcAft>
              <a:buClr>
                <a:schemeClr val="dk1"/>
              </a:buClr>
              <a:buSzPts val="2200"/>
              <a:buFont typeface="Arial"/>
              <a:buChar char="•"/>
            </a:pPr>
            <a:r>
              <a:rPr b="0" i="0" lang="en-US" sz="3600" u="none" cap="none" strike="noStrike">
                <a:solidFill>
                  <a:schemeClr val="dk1"/>
                </a:solidFill>
                <a:latin typeface="Barlow"/>
                <a:ea typeface="Barlow"/>
                <a:cs typeface="Barlow"/>
                <a:sym typeface="Barlow"/>
              </a:rPr>
              <a:t>Each box is a separate file</a:t>
            </a:r>
            <a:endParaRPr b="0" i="0" sz="3600" u="none" cap="none" strike="noStrike">
              <a:solidFill>
                <a:schemeClr val="dk1"/>
              </a:solidFill>
              <a:latin typeface="Barlow"/>
              <a:ea typeface="Barlow"/>
              <a:cs typeface="Barlow"/>
              <a:sym typeface="Barlow"/>
            </a:endParaRPr>
          </a:p>
          <a:p>
            <a:pPr indent="-431800" lvl="0" marL="342900" marR="0" rtl="0" algn="l">
              <a:lnSpc>
                <a:spcPct val="100000"/>
              </a:lnSpc>
              <a:spcBef>
                <a:spcPts val="1200"/>
              </a:spcBef>
              <a:spcAft>
                <a:spcPts val="0"/>
              </a:spcAft>
              <a:buClr>
                <a:schemeClr val="dk1"/>
              </a:buClr>
              <a:buSzPts val="3600"/>
              <a:buFont typeface="Barlow"/>
              <a:buChar char="•"/>
            </a:pPr>
            <a:r>
              <a:rPr lang="en-US" sz="3600">
                <a:solidFill>
                  <a:schemeClr val="dk1"/>
                </a:solidFill>
                <a:latin typeface="Barlow"/>
                <a:ea typeface="Barlow"/>
                <a:cs typeface="Barlow"/>
                <a:sym typeface="Barlow"/>
              </a:rPr>
              <a:t>Effective on 3-5 columns</a:t>
            </a:r>
            <a:endParaRPr sz="3600">
              <a:solidFill>
                <a:schemeClr val="dk1"/>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g2770e6e974f_0_5744"/>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Delta Clones</a:t>
            </a:r>
            <a:endParaRPr b="1"/>
          </a:p>
        </p:txBody>
      </p:sp>
      <p:sp>
        <p:nvSpPr>
          <p:cNvPr id="1208" name="Google Shape;1208;g2770e6e974f_0_5744"/>
          <p:cNvSpPr txBox="1"/>
          <p:nvPr>
            <p:ph idx="1" type="body"/>
          </p:nvPr>
        </p:nvSpPr>
        <p:spPr>
          <a:xfrm>
            <a:off x="254760" y="1312862"/>
            <a:ext cx="10815600" cy="4515000"/>
          </a:xfrm>
          <a:prstGeom prst="rect">
            <a:avLst/>
          </a:prstGeom>
          <a:noFill/>
          <a:ln>
            <a:noFill/>
          </a:ln>
        </p:spPr>
        <p:txBody>
          <a:bodyPr anchorCtr="0" anchor="t" bIns="45700" lIns="91425" spcFirstLastPara="1" rIns="91425" wrap="square" tIns="45700">
            <a:noAutofit/>
          </a:bodyPr>
          <a:lstStyle/>
          <a:p>
            <a:pPr indent="-311150" lvl="0" marL="457200" rtl="0" algn="l">
              <a:lnSpc>
                <a:spcPct val="100000"/>
              </a:lnSpc>
              <a:spcBef>
                <a:spcPts val="0"/>
              </a:spcBef>
              <a:spcAft>
                <a:spcPts val="0"/>
              </a:spcAft>
              <a:buClr>
                <a:srgbClr val="333333"/>
              </a:buClr>
              <a:buSzPts val="1300"/>
              <a:buChar char="●"/>
            </a:pPr>
            <a:r>
              <a:rPr lang="en-US">
                <a:solidFill>
                  <a:srgbClr val="333333"/>
                </a:solidFill>
              </a:rPr>
              <a:t>Shallow or Deep clones</a:t>
            </a:r>
            <a:endParaRPr>
              <a:solidFill>
                <a:srgbClr val="333333"/>
              </a:solidFill>
            </a:endParaRPr>
          </a:p>
          <a:p>
            <a:pPr indent="-311150" lvl="0" marL="457200" rtl="0" algn="l">
              <a:lnSpc>
                <a:spcPct val="100000"/>
              </a:lnSpc>
              <a:spcBef>
                <a:spcPts val="0"/>
              </a:spcBef>
              <a:spcAft>
                <a:spcPts val="0"/>
              </a:spcAft>
              <a:buClr>
                <a:srgbClr val="333333"/>
              </a:buClr>
              <a:buSzPts val="1300"/>
              <a:buChar char="●"/>
            </a:pPr>
            <a:r>
              <a:rPr lang="en-US">
                <a:solidFill>
                  <a:srgbClr val="333333"/>
                </a:solidFill>
              </a:rPr>
              <a:t>Clone a specific version (useful for Snapshots or ML)</a:t>
            </a:r>
            <a:endParaRPr>
              <a:solidFill>
                <a:srgbClr val="333333"/>
              </a:solidFill>
            </a:endParaRPr>
          </a:p>
          <a:p>
            <a:pPr indent="-311150" lvl="0" marL="457200" rtl="0" algn="l">
              <a:lnSpc>
                <a:spcPct val="100000"/>
              </a:lnSpc>
              <a:spcBef>
                <a:spcPts val="0"/>
              </a:spcBef>
              <a:spcAft>
                <a:spcPts val="0"/>
              </a:spcAft>
              <a:buClr>
                <a:srgbClr val="333333"/>
              </a:buClr>
              <a:buSzPts val="1300"/>
              <a:buChar char="●"/>
            </a:pPr>
            <a:r>
              <a:rPr lang="en-US">
                <a:solidFill>
                  <a:srgbClr val="333333"/>
                </a:solidFill>
              </a:rPr>
              <a:t>Clone for backups</a:t>
            </a:r>
            <a:endParaRPr>
              <a:solidFill>
                <a:srgbClr val="333333"/>
              </a:solidFill>
            </a:endParaRPr>
          </a:p>
          <a:p>
            <a:pPr indent="-311150" lvl="0" marL="457200" rtl="0" algn="l">
              <a:lnSpc>
                <a:spcPct val="100000"/>
              </a:lnSpc>
              <a:spcBef>
                <a:spcPts val="0"/>
              </a:spcBef>
              <a:spcAft>
                <a:spcPts val="0"/>
              </a:spcAft>
              <a:buClr>
                <a:srgbClr val="333333"/>
              </a:buClr>
              <a:buSzPts val="1300"/>
              <a:buChar char="●"/>
            </a:pPr>
            <a:r>
              <a:rPr lang="en-US">
                <a:solidFill>
                  <a:srgbClr val="333333"/>
                </a:solidFill>
              </a:rPr>
              <a:t>Stage changes to tables</a:t>
            </a:r>
            <a:endParaRPr>
              <a:solidFill>
                <a:srgbClr val="333333"/>
              </a:solidFill>
            </a:endParaRPr>
          </a:p>
          <a:p>
            <a:pPr indent="-311150" lvl="0" marL="457200" rtl="0" algn="l">
              <a:lnSpc>
                <a:spcPct val="100000"/>
              </a:lnSpc>
              <a:spcBef>
                <a:spcPts val="0"/>
              </a:spcBef>
              <a:spcAft>
                <a:spcPts val="0"/>
              </a:spcAft>
              <a:buClr>
                <a:srgbClr val="333333"/>
              </a:buClr>
              <a:buSzPts val="1300"/>
              <a:buChar char="●"/>
            </a:pPr>
            <a:r>
              <a:rPr lang="en-US" u="sng">
                <a:solidFill>
                  <a:schemeClr val="hlink"/>
                </a:solidFill>
                <a:hlinkClick r:id="rId3"/>
              </a:rPr>
              <a:t>Blog</a:t>
            </a:r>
            <a:endParaRPr>
              <a:solidFill>
                <a:srgbClr val="333333"/>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1209" name="Google Shape;1209;g2770e6e974f_0_5744"/>
          <p:cNvPicPr preferRelativeResize="0"/>
          <p:nvPr/>
        </p:nvPicPr>
        <p:blipFill>
          <a:blip r:embed="rId4">
            <a:alphaModFix/>
          </a:blip>
          <a:stretch>
            <a:fillRect/>
          </a:stretch>
        </p:blipFill>
        <p:spPr>
          <a:xfrm>
            <a:off x="5836625" y="3175478"/>
            <a:ext cx="6092749" cy="3198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pic>
        <p:nvPicPr>
          <p:cNvPr id="1215" name="Google Shape;1215;g2770e6e974f_0_5750"/>
          <p:cNvPicPr preferRelativeResize="0"/>
          <p:nvPr/>
        </p:nvPicPr>
        <p:blipFill rotWithShape="1">
          <a:blip r:embed="rId3">
            <a:alphaModFix amt="65000"/>
          </a:blip>
          <a:srcRect b="0" l="0" r="0" t="0"/>
          <a:stretch/>
        </p:blipFill>
        <p:spPr>
          <a:xfrm>
            <a:off x="0" y="2311400"/>
            <a:ext cx="12192000" cy="4546600"/>
          </a:xfrm>
          <a:prstGeom prst="rect">
            <a:avLst/>
          </a:prstGeom>
          <a:noFill/>
          <a:ln>
            <a:noFill/>
          </a:ln>
        </p:spPr>
      </p:pic>
      <p:pic>
        <p:nvPicPr>
          <p:cNvPr id="1216" name="Google Shape;1216;g2770e6e974f_0_5750"/>
          <p:cNvPicPr preferRelativeResize="0"/>
          <p:nvPr/>
        </p:nvPicPr>
        <p:blipFill rotWithShape="1">
          <a:blip r:embed="rId4">
            <a:alphaModFix/>
          </a:blip>
          <a:srcRect b="0" l="0" r="0" t="0"/>
          <a:stretch/>
        </p:blipFill>
        <p:spPr>
          <a:xfrm>
            <a:off x="589950" y="1872907"/>
            <a:ext cx="1005842" cy="1005842"/>
          </a:xfrm>
          <a:prstGeom prst="rect">
            <a:avLst/>
          </a:prstGeom>
          <a:noFill/>
          <a:ln>
            <a:noFill/>
          </a:ln>
        </p:spPr>
      </p:pic>
      <p:sp>
        <p:nvSpPr>
          <p:cNvPr id="1217" name="Google Shape;1217;g2770e6e974f_0_5750"/>
          <p:cNvSpPr txBox="1"/>
          <p:nvPr>
            <p:ph type="title"/>
          </p:nvPr>
        </p:nvSpPr>
        <p:spPr>
          <a:xfrm>
            <a:off x="5371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What Delta Change Data Feed Does for You</a:t>
            </a:r>
            <a:endParaRPr/>
          </a:p>
        </p:txBody>
      </p:sp>
      <p:sp>
        <p:nvSpPr>
          <p:cNvPr id="1218" name="Google Shape;1218;g2770e6e974f_0_5750"/>
          <p:cNvSpPr txBox="1"/>
          <p:nvPr/>
        </p:nvSpPr>
        <p:spPr>
          <a:xfrm>
            <a:off x="538510" y="2997974"/>
            <a:ext cx="25986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US" sz="2100" u="none" cap="none" strike="noStrike">
                <a:solidFill>
                  <a:schemeClr val="accent5"/>
                </a:solidFill>
                <a:latin typeface="Barlow SemiBold"/>
                <a:ea typeface="Barlow SemiBold"/>
                <a:cs typeface="Barlow SemiBold"/>
                <a:sym typeface="Barlow SemiBold"/>
              </a:rPr>
              <a:t>Improve ETL pipelines</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US" sz="1600">
                <a:latin typeface="Barlow"/>
                <a:ea typeface="Barlow"/>
                <a:cs typeface="Barlow"/>
                <a:sym typeface="Barlow"/>
              </a:rPr>
              <a:t>Process less data during ETL to increase efficiency of your pipelines</a:t>
            </a:r>
            <a:endParaRPr b="0" i="0" sz="1900" u="none" cap="none" strike="noStrike">
              <a:solidFill>
                <a:srgbClr val="98102A"/>
              </a:solidFill>
              <a:latin typeface="Barlow"/>
              <a:ea typeface="Barlow"/>
              <a:cs typeface="Barlow"/>
              <a:sym typeface="Barlow"/>
            </a:endParaRPr>
          </a:p>
        </p:txBody>
      </p:sp>
      <p:sp>
        <p:nvSpPr>
          <p:cNvPr id="1219" name="Google Shape;1219;g2770e6e974f_0_5750"/>
          <p:cNvSpPr txBox="1"/>
          <p:nvPr/>
        </p:nvSpPr>
        <p:spPr>
          <a:xfrm>
            <a:off x="3404225" y="2997975"/>
            <a:ext cx="25563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US" sz="2100" u="none" cap="none" strike="noStrike">
                <a:solidFill>
                  <a:schemeClr val="accent5"/>
                </a:solidFill>
                <a:latin typeface="Barlow SemiBold"/>
                <a:ea typeface="Barlow SemiBold"/>
                <a:cs typeface="Barlow SemiBold"/>
                <a:sym typeface="Barlow SemiBold"/>
              </a:rPr>
              <a:t>Unify batch and streaming</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US" sz="1600">
                <a:latin typeface="Barlow"/>
                <a:ea typeface="Barlow"/>
                <a:cs typeface="Barlow"/>
                <a:sym typeface="Barlow"/>
              </a:rPr>
              <a:t>Common change format for batch and streaming updates, appends, and deletes</a:t>
            </a:r>
            <a:endParaRPr b="0" i="0" sz="1900" u="none" cap="none" strike="noStrike">
              <a:solidFill>
                <a:srgbClr val="98102A"/>
              </a:solidFill>
              <a:latin typeface="Barlow"/>
              <a:ea typeface="Barlow"/>
              <a:cs typeface="Barlow"/>
              <a:sym typeface="Barlow"/>
            </a:endParaRPr>
          </a:p>
        </p:txBody>
      </p:sp>
      <p:sp>
        <p:nvSpPr>
          <p:cNvPr id="1220" name="Google Shape;1220;g2770e6e974f_0_5750"/>
          <p:cNvSpPr txBox="1"/>
          <p:nvPr/>
        </p:nvSpPr>
        <p:spPr>
          <a:xfrm>
            <a:off x="6351700" y="2997975"/>
            <a:ext cx="21957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US" sz="2100" u="none" cap="none" strike="noStrike">
                <a:solidFill>
                  <a:schemeClr val="accent5"/>
                </a:solidFill>
                <a:latin typeface="Barlow SemiBold"/>
                <a:ea typeface="Barlow SemiBold"/>
                <a:cs typeface="Barlow SemiBold"/>
                <a:sym typeface="Barlow SemiBold"/>
              </a:rPr>
              <a:t>BI on your</a:t>
            </a:r>
            <a:br>
              <a:rPr b="0" i="0" lang="en-US" sz="2100" u="none" cap="none" strike="noStrike">
                <a:solidFill>
                  <a:schemeClr val="accent5"/>
                </a:solidFill>
                <a:latin typeface="Barlow SemiBold"/>
                <a:ea typeface="Barlow SemiBold"/>
                <a:cs typeface="Barlow SemiBold"/>
                <a:sym typeface="Barlow SemiBold"/>
              </a:rPr>
            </a:br>
            <a:r>
              <a:rPr b="0" i="0" lang="en-US" sz="2100" u="none" cap="none" strike="noStrike">
                <a:solidFill>
                  <a:schemeClr val="accent5"/>
                </a:solidFill>
                <a:latin typeface="Barlow SemiBold"/>
                <a:ea typeface="Barlow SemiBold"/>
                <a:cs typeface="Barlow SemiBold"/>
                <a:sym typeface="Barlow SemiBold"/>
              </a:rPr>
              <a:t>data lake</a:t>
            </a:r>
            <a:r>
              <a:rPr b="0" i="0" lang="en-US" sz="2100" u="none" cap="none" strike="noStrike">
                <a:solidFill>
                  <a:srgbClr val="000000"/>
                </a:solidFill>
                <a:latin typeface="Barlow SemiBold"/>
                <a:ea typeface="Barlow SemiBold"/>
                <a:cs typeface="Barlow SemiBold"/>
                <a:sym typeface="Barlow SemiBold"/>
              </a:rPr>
              <a:t> </a:t>
            </a:r>
            <a:endParaRPr b="0" i="0" sz="2100" u="none" cap="none" strike="noStrike">
              <a:solidFill>
                <a:srgbClr val="000000"/>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US" sz="1600">
                <a:solidFill>
                  <a:srgbClr val="333333"/>
                </a:solidFill>
                <a:highlight>
                  <a:srgbClr val="FFFFFF"/>
                </a:highlight>
                <a:latin typeface="Barlow"/>
                <a:ea typeface="Barlow"/>
                <a:cs typeface="Barlow"/>
                <a:sym typeface="Barlow"/>
              </a:rPr>
              <a:t>Incrementally update the data supporting your BI tool of choice </a:t>
            </a:r>
            <a:endParaRPr b="0" i="0" sz="1900" u="none" cap="none" strike="noStrike">
              <a:solidFill>
                <a:srgbClr val="000000"/>
              </a:solidFill>
              <a:latin typeface="Barlow"/>
              <a:ea typeface="Barlow"/>
              <a:cs typeface="Barlow"/>
              <a:sym typeface="Barlow"/>
            </a:endParaRPr>
          </a:p>
          <a:p>
            <a:pPr indent="0" lvl="0" marL="0" marR="0" rtl="0" algn="l">
              <a:lnSpc>
                <a:spcPct val="85000"/>
              </a:lnSpc>
              <a:spcBef>
                <a:spcPts val="600"/>
              </a:spcBef>
              <a:spcAft>
                <a:spcPts val="600"/>
              </a:spcAft>
              <a:buClr>
                <a:srgbClr val="000000"/>
              </a:buClr>
              <a:buSzPts val="1900"/>
              <a:buFont typeface="Arial"/>
              <a:buNone/>
            </a:pPr>
            <a:r>
              <a:t/>
            </a:r>
            <a:endParaRPr b="0" i="0" sz="1900" u="none" cap="none" strike="noStrike">
              <a:solidFill>
                <a:srgbClr val="000000"/>
              </a:solidFill>
              <a:latin typeface="Barlow"/>
              <a:ea typeface="Barlow"/>
              <a:cs typeface="Barlow"/>
              <a:sym typeface="Barlow"/>
            </a:endParaRPr>
          </a:p>
        </p:txBody>
      </p:sp>
      <p:sp>
        <p:nvSpPr>
          <p:cNvPr id="1221" name="Google Shape;1221;g2770e6e974f_0_5750"/>
          <p:cNvSpPr txBox="1"/>
          <p:nvPr/>
        </p:nvSpPr>
        <p:spPr>
          <a:xfrm>
            <a:off x="9039775" y="2997975"/>
            <a:ext cx="21282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US" sz="2100" u="none" cap="none" strike="noStrike">
                <a:solidFill>
                  <a:schemeClr val="accent5"/>
                </a:solidFill>
                <a:latin typeface="Barlow SemiBold"/>
                <a:ea typeface="Barlow SemiBold"/>
                <a:cs typeface="Barlow SemiBold"/>
                <a:sym typeface="Barlow SemiBold"/>
              </a:rPr>
              <a:t>Meet regulatory needs</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US" sz="1600">
                <a:latin typeface="Barlow"/>
                <a:ea typeface="Barlow"/>
                <a:cs typeface="Barlow"/>
                <a:sym typeface="Barlow"/>
              </a:rPr>
              <a:t>Full history available of changes made to the data, including deleted information</a:t>
            </a:r>
            <a:endParaRPr b="0" i="0" sz="1600" u="none" cap="none" strike="noStrike">
              <a:solidFill>
                <a:srgbClr val="000000"/>
              </a:solidFill>
              <a:latin typeface="Barlow"/>
              <a:ea typeface="Barlow"/>
              <a:cs typeface="Barlow"/>
              <a:sym typeface="Barlow"/>
            </a:endParaRPr>
          </a:p>
        </p:txBody>
      </p:sp>
      <p:pic>
        <p:nvPicPr>
          <p:cNvPr id="1222" name="Google Shape;1222;g2770e6e974f_0_5750"/>
          <p:cNvPicPr preferRelativeResize="0"/>
          <p:nvPr/>
        </p:nvPicPr>
        <p:blipFill rotWithShape="1">
          <a:blip r:embed="rId5">
            <a:alphaModFix/>
          </a:blip>
          <a:srcRect b="0" l="0" r="0" t="0"/>
          <a:stretch/>
        </p:blipFill>
        <p:spPr>
          <a:xfrm>
            <a:off x="3421247" y="1872907"/>
            <a:ext cx="1005840" cy="1005840"/>
          </a:xfrm>
          <a:prstGeom prst="rect">
            <a:avLst/>
          </a:prstGeom>
          <a:noFill/>
          <a:ln>
            <a:noFill/>
          </a:ln>
        </p:spPr>
      </p:pic>
      <p:pic>
        <p:nvPicPr>
          <p:cNvPr id="1223" name="Google Shape;1223;g2770e6e974f_0_5750"/>
          <p:cNvPicPr preferRelativeResize="0"/>
          <p:nvPr/>
        </p:nvPicPr>
        <p:blipFill rotWithShape="1">
          <a:blip r:embed="rId6">
            <a:alphaModFix/>
          </a:blip>
          <a:srcRect b="0" l="0" r="0" t="0"/>
          <a:stretch/>
        </p:blipFill>
        <p:spPr>
          <a:xfrm>
            <a:off x="6304011" y="1872909"/>
            <a:ext cx="1005840" cy="1005840"/>
          </a:xfrm>
          <a:prstGeom prst="rect">
            <a:avLst/>
          </a:prstGeom>
          <a:noFill/>
          <a:ln>
            <a:noFill/>
          </a:ln>
        </p:spPr>
      </p:pic>
      <p:pic>
        <p:nvPicPr>
          <p:cNvPr id="1224" name="Google Shape;1224;g2770e6e974f_0_5750"/>
          <p:cNvPicPr preferRelativeResize="0"/>
          <p:nvPr/>
        </p:nvPicPr>
        <p:blipFill rotWithShape="1">
          <a:blip r:embed="rId7">
            <a:alphaModFix/>
          </a:blip>
          <a:srcRect b="0" l="0" r="0" t="0"/>
          <a:stretch/>
        </p:blipFill>
        <p:spPr>
          <a:xfrm>
            <a:off x="8924295" y="1872909"/>
            <a:ext cx="1005840" cy="1005840"/>
          </a:xfrm>
          <a:prstGeom prst="rect">
            <a:avLst/>
          </a:prstGeom>
          <a:noFill/>
          <a:ln>
            <a:noFill/>
          </a:ln>
        </p:spPr>
      </p:pic>
      <p:sp>
        <p:nvSpPr>
          <p:cNvPr id="1225" name="Google Shape;1225;g2770e6e974f_0_5750"/>
          <p:cNvSpPr/>
          <p:nvPr/>
        </p:nvSpPr>
        <p:spPr>
          <a:xfrm>
            <a:off x="671100" y="5486400"/>
            <a:ext cx="10849800" cy="650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FFFFFF"/>
                </a:solidFill>
                <a:latin typeface="Barlow"/>
                <a:ea typeface="Barlow"/>
                <a:cs typeface="Barlow"/>
                <a:sym typeface="Barlow"/>
              </a:rPr>
              <a:t>Delta Change Data Feed</a:t>
            </a:r>
            <a:endParaRPr b="1" sz="3300">
              <a:solidFill>
                <a:srgbClr val="FFFFFF"/>
              </a:solidFill>
              <a:latin typeface="Barlow"/>
              <a:ea typeface="Barlow"/>
              <a:cs typeface="Barlow"/>
              <a:sym typeface="Barlo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g2770e6e974f_0_5765"/>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Where Delta Change Data Feed Applies</a:t>
            </a:r>
            <a:endParaRPr/>
          </a:p>
        </p:txBody>
      </p:sp>
      <p:pic>
        <p:nvPicPr>
          <p:cNvPr id="1232" name="Google Shape;1232;g2770e6e974f_0_5765"/>
          <p:cNvPicPr preferRelativeResize="0"/>
          <p:nvPr/>
        </p:nvPicPr>
        <p:blipFill rotWithShape="1">
          <a:blip r:embed="rId3">
            <a:alphaModFix/>
          </a:blip>
          <a:srcRect b="0" l="0" r="0" t="0"/>
          <a:stretch/>
        </p:blipFill>
        <p:spPr>
          <a:xfrm>
            <a:off x="581225" y="2167455"/>
            <a:ext cx="547533" cy="626345"/>
          </a:xfrm>
          <a:prstGeom prst="rect">
            <a:avLst/>
          </a:prstGeom>
          <a:noFill/>
          <a:ln>
            <a:noFill/>
          </a:ln>
        </p:spPr>
      </p:pic>
      <p:pic>
        <p:nvPicPr>
          <p:cNvPr id="1233" name="Google Shape;1233;g2770e6e974f_0_5765"/>
          <p:cNvPicPr preferRelativeResize="0"/>
          <p:nvPr/>
        </p:nvPicPr>
        <p:blipFill rotWithShape="1">
          <a:blip r:embed="rId4">
            <a:alphaModFix/>
          </a:blip>
          <a:srcRect b="0" l="0" r="0" t="0"/>
          <a:stretch/>
        </p:blipFill>
        <p:spPr>
          <a:xfrm>
            <a:off x="1524648" y="2640593"/>
            <a:ext cx="547533" cy="626345"/>
          </a:xfrm>
          <a:prstGeom prst="rect">
            <a:avLst/>
          </a:prstGeom>
          <a:noFill/>
          <a:ln>
            <a:noFill/>
          </a:ln>
        </p:spPr>
      </p:pic>
      <p:pic>
        <p:nvPicPr>
          <p:cNvPr id="1234" name="Google Shape;1234;g2770e6e974f_0_5765"/>
          <p:cNvPicPr preferRelativeResize="0"/>
          <p:nvPr/>
        </p:nvPicPr>
        <p:blipFill rotWithShape="1">
          <a:blip r:embed="rId5">
            <a:alphaModFix/>
          </a:blip>
          <a:srcRect b="0" l="0" r="0" t="0"/>
          <a:stretch/>
        </p:blipFill>
        <p:spPr>
          <a:xfrm>
            <a:off x="755921" y="3188855"/>
            <a:ext cx="547533" cy="626345"/>
          </a:xfrm>
          <a:prstGeom prst="rect">
            <a:avLst/>
          </a:prstGeom>
          <a:noFill/>
          <a:ln>
            <a:noFill/>
          </a:ln>
        </p:spPr>
      </p:pic>
      <p:pic>
        <p:nvPicPr>
          <p:cNvPr id="1235" name="Google Shape;1235;g2770e6e974f_0_5765"/>
          <p:cNvPicPr preferRelativeResize="0"/>
          <p:nvPr/>
        </p:nvPicPr>
        <p:blipFill rotWithShape="1">
          <a:blip r:embed="rId6">
            <a:alphaModFix/>
          </a:blip>
          <a:srcRect b="0" l="0" r="0" t="0"/>
          <a:stretch/>
        </p:blipFill>
        <p:spPr>
          <a:xfrm>
            <a:off x="1429792" y="3619505"/>
            <a:ext cx="547533" cy="626345"/>
          </a:xfrm>
          <a:prstGeom prst="rect">
            <a:avLst/>
          </a:prstGeom>
          <a:noFill/>
          <a:ln>
            <a:noFill/>
          </a:ln>
        </p:spPr>
      </p:pic>
      <p:pic>
        <p:nvPicPr>
          <p:cNvPr id="1236" name="Google Shape;1236;g2770e6e974f_0_5765"/>
          <p:cNvPicPr preferRelativeResize="0"/>
          <p:nvPr/>
        </p:nvPicPr>
        <p:blipFill rotWithShape="1">
          <a:blip r:embed="rId7">
            <a:alphaModFix/>
          </a:blip>
          <a:srcRect b="0" l="0" r="0" t="0"/>
          <a:stretch/>
        </p:blipFill>
        <p:spPr>
          <a:xfrm>
            <a:off x="1429804" y="1541100"/>
            <a:ext cx="547533" cy="626345"/>
          </a:xfrm>
          <a:prstGeom prst="rect">
            <a:avLst/>
          </a:prstGeom>
          <a:noFill/>
          <a:ln>
            <a:noFill/>
          </a:ln>
        </p:spPr>
      </p:pic>
      <p:sp>
        <p:nvSpPr>
          <p:cNvPr id="1237" name="Google Shape;1237;g2770e6e974f_0_5765"/>
          <p:cNvSpPr/>
          <p:nvPr/>
        </p:nvSpPr>
        <p:spPr>
          <a:xfrm>
            <a:off x="2671275" y="1836500"/>
            <a:ext cx="359700" cy="3737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8" name="Google Shape;1238;g2770e6e974f_0_5765"/>
          <p:cNvPicPr preferRelativeResize="0"/>
          <p:nvPr/>
        </p:nvPicPr>
        <p:blipFill rotWithShape="1">
          <a:blip r:embed="rId8">
            <a:alphaModFix/>
          </a:blip>
          <a:srcRect b="0" l="0" r="0" t="0"/>
          <a:stretch/>
        </p:blipFill>
        <p:spPr>
          <a:xfrm>
            <a:off x="3695633" y="3467791"/>
            <a:ext cx="887439" cy="684304"/>
          </a:xfrm>
          <a:prstGeom prst="rect">
            <a:avLst/>
          </a:prstGeom>
          <a:noFill/>
          <a:ln>
            <a:noFill/>
          </a:ln>
        </p:spPr>
      </p:pic>
      <p:pic>
        <p:nvPicPr>
          <p:cNvPr id="1239" name="Google Shape;1239;g2770e6e974f_0_5765"/>
          <p:cNvPicPr preferRelativeResize="0"/>
          <p:nvPr/>
        </p:nvPicPr>
        <p:blipFill rotWithShape="1">
          <a:blip r:embed="rId9">
            <a:alphaModFix/>
          </a:blip>
          <a:srcRect b="0" l="0" r="0" t="0"/>
          <a:stretch/>
        </p:blipFill>
        <p:spPr>
          <a:xfrm>
            <a:off x="7777925" y="3467794"/>
            <a:ext cx="875390" cy="675008"/>
          </a:xfrm>
          <a:prstGeom prst="rect">
            <a:avLst/>
          </a:prstGeom>
          <a:noFill/>
          <a:ln>
            <a:noFill/>
          </a:ln>
        </p:spPr>
      </p:pic>
      <p:pic>
        <p:nvPicPr>
          <p:cNvPr id="1240" name="Google Shape;1240;g2770e6e974f_0_5765"/>
          <p:cNvPicPr preferRelativeResize="0"/>
          <p:nvPr/>
        </p:nvPicPr>
        <p:blipFill rotWithShape="1">
          <a:blip r:embed="rId10">
            <a:alphaModFix/>
          </a:blip>
          <a:srcRect b="0" l="0" r="0" t="0"/>
          <a:stretch/>
        </p:blipFill>
        <p:spPr>
          <a:xfrm>
            <a:off x="5742805" y="3467794"/>
            <a:ext cx="875396" cy="675013"/>
          </a:xfrm>
          <a:prstGeom prst="rect">
            <a:avLst/>
          </a:prstGeom>
          <a:noFill/>
          <a:ln>
            <a:noFill/>
          </a:ln>
        </p:spPr>
      </p:pic>
      <p:sp>
        <p:nvSpPr>
          <p:cNvPr id="1241" name="Google Shape;1241;g2770e6e974f_0_5765"/>
          <p:cNvSpPr txBox="1"/>
          <p:nvPr/>
        </p:nvSpPr>
        <p:spPr>
          <a:xfrm>
            <a:off x="3405450" y="4068112"/>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500" u="none" cap="none" strike="noStrike">
                <a:solidFill>
                  <a:srgbClr val="000000"/>
                </a:solidFill>
                <a:latin typeface="Barlow"/>
                <a:ea typeface="Barlow"/>
                <a:cs typeface="Barlow"/>
                <a:sym typeface="Barlow"/>
              </a:rPr>
              <a:t>Raw Ingestion and History</a:t>
            </a:r>
            <a:endParaRPr b="0" i="0" sz="1500" u="none" cap="none" strike="noStrike">
              <a:solidFill>
                <a:srgbClr val="000000"/>
              </a:solidFill>
              <a:latin typeface="Barlow"/>
              <a:ea typeface="Barlow"/>
              <a:cs typeface="Barlow"/>
              <a:sym typeface="Barlow"/>
            </a:endParaRPr>
          </a:p>
        </p:txBody>
      </p:sp>
      <p:sp>
        <p:nvSpPr>
          <p:cNvPr id="1242" name="Google Shape;1242;g2770e6e974f_0_5765"/>
          <p:cNvSpPr txBox="1"/>
          <p:nvPr/>
        </p:nvSpPr>
        <p:spPr>
          <a:xfrm>
            <a:off x="3405450" y="3021043"/>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600" u="none" cap="none" strike="noStrike">
                <a:solidFill>
                  <a:srgbClr val="000000"/>
                </a:solidFill>
                <a:latin typeface="Barlow SemiBold"/>
                <a:ea typeface="Barlow SemiBold"/>
                <a:cs typeface="Barlow SemiBold"/>
                <a:sym typeface="Barlow SemiBold"/>
              </a:rPr>
              <a:t>BRONZE</a:t>
            </a:r>
            <a:endParaRPr b="0" i="0" sz="1600" u="none" cap="none" strike="noStrike">
              <a:solidFill>
                <a:srgbClr val="000000"/>
              </a:solidFill>
              <a:latin typeface="Barlow SemiBold"/>
              <a:ea typeface="Barlow SemiBold"/>
              <a:cs typeface="Barlow SemiBold"/>
              <a:sym typeface="Barlow SemiBold"/>
            </a:endParaRPr>
          </a:p>
        </p:txBody>
      </p:sp>
      <p:sp>
        <p:nvSpPr>
          <p:cNvPr id="1243" name="Google Shape;1243;g2770e6e974f_0_5765"/>
          <p:cNvSpPr txBox="1"/>
          <p:nvPr/>
        </p:nvSpPr>
        <p:spPr>
          <a:xfrm>
            <a:off x="5289888" y="4068100"/>
            <a:ext cx="17007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500" u="none" cap="none" strike="noStrike">
                <a:solidFill>
                  <a:srgbClr val="000000"/>
                </a:solidFill>
                <a:latin typeface="Barlow"/>
                <a:ea typeface="Barlow"/>
                <a:cs typeface="Barlow"/>
                <a:sym typeface="Barlow"/>
              </a:rPr>
              <a:t>Filtered, Cleaned, Augmented</a:t>
            </a:r>
            <a:endParaRPr b="0" i="0" sz="1500" u="none" cap="none" strike="noStrike">
              <a:solidFill>
                <a:srgbClr val="000000"/>
              </a:solidFill>
              <a:latin typeface="Barlow"/>
              <a:ea typeface="Barlow"/>
              <a:cs typeface="Barlow"/>
              <a:sym typeface="Barlow"/>
            </a:endParaRPr>
          </a:p>
        </p:txBody>
      </p:sp>
      <p:sp>
        <p:nvSpPr>
          <p:cNvPr id="1244" name="Google Shape;1244;g2770e6e974f_0_5765"/>
          <p:cNvSpPr txBox="1"/>
          <p:nvPr/>
        </p:nvSpPr>
        <p:spPr>
          <a:xfrm>
            <a:off x="5446598" y="3021043"/>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600" u="none" cap="none" strike="noStrike">
                <a:solidFill>
                  <a:srgbClr val="000000"/>
                </a:solidFill>
                <a:latin typeface="Barlow SemiBold"/>
                <a:ea typeface="Barlow SemiBold"/>
                <a:cs typeface="Barlow SemiBold"/>
                <a:sym typeface="Barlow SemiBold"/>
              </a:rPr>
              <a:t>SILVER</a:t>
            </a:r>
            <a:endParaRPr b="0" i="0" sz="1600" u="none" cap="none" strike="noStrike">
              <a:solidFill>
                <a:srgbClr val="000000"/>
              </a:solidFill>
              <a:latin typeface="Barlow SemiBold"/>
              <a:ea typeface="Barlow SemiBold"/>
              <a:cs typeface="Barlow SemiBold"/>
              <a:sym typeface="Barlow SemiBold"/>
            </a:endParaRPr>
          </a:p>
        </p:txBody>
      </p:sp>
      <p:sp>
        <p:nvSpPr>
          <p:cNvPr id="1245" name="Google Shape;1245;g2770e6e974f_0_5765"/>
          <p:cNvSpPr txBox="1"/>
          <p:nvPr/>
        </p:nvSpPr>
        <p:spPr>
          <a:xfrm>
            <a:off x="7487746" y="4068112"/>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500" u="none" cap="none" strike="noStrike">
                <a:solidFill>
                  <a:srgbClr val="000000"/>
                </a:solidFill>
                <a:latin typeface="Barlow"/>
                <a:ea typeface="Barlow"/>
                <a:cs typeface="Barlow"/>
                <a:sym typeface="Barlow"/>
              </a:rPr>
              <a:t>Business-level Aggregates</a:t>
            </a:r>
            <a:endParaRPr b="0" i="0" sz="1500" u="none" cap="none" strike="noStrike">
              <a:solidFill>
                <a:srgbClr val="000000"/>
              </a:solidFill>
              <a:latin typeface="Barlow"/>
              <a:ea typeface="Barlow"/>
              <a:cs typeface="Barlow"/>
              <a:sym typeface="Barlow"/>
            </a:endParaRPr>
          </a:p>
        </p:txBody>
      </p:sp>
      <p:sp>
        <p:nvSpPr>
          <p:cNvPr id="1246" name="Google Shape;1246;g2770e6e974f_0_5765"/>
          <p:cNvSpPr txBox="1"/>
          <p:nvPr/>
        </p:nvSpPr>
        <p:spPr>
          <a:xfrm>
            <a:off x="7487746" y="3021043"/>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600" u="none" cap="none" strike="noStrike">
                <a:solidFill>
                  <a:srgbClr val="000000"/>
                </a:solidFill>
                <a:latin typeface="Barlow SemiBold"/>
                <a:ea typeface="Barlow SemiBold"/>
                <a:cs typeface="Barlow SemiBold"/>
                <a:sym typeface="Barlow SemiBold"/>
              </a:rPr>
              <a:t>GOLD</a:t>
            </a:r>
            <a:endParaRPr b="0" i="0" sz="1600" u="none" cap="none" strike="noStrike">
              <a:solidFill>
                <a:srgbClr val="000000"/>
              </a:solidFill>
              <a:latin typeface="Barlow SemiBold"/>
              <a:ea typeface="Barlow SemiBold"/>
              <a:cs typeface="Barlow SemiBold"/>
              <a:sym typeface="Barlow SemiBold"/>
            </a:endParaRPr>
          </a:p>
        </p:txBody>
      </p:sp>
      <p:cxnSp>
        <p:nvCxnSpPr>
          <p:cNvPr id="1247" name="Google Shape;1247;g2770e6e974f_0_5765"/>
          <p:cNvCxnSpPr>
            <a:stCxn id="1238" idx="3"/>
          </p:cNvCxnSpPr>
          <p:nvPr/>
        </p:nvCxnSpPr>
        <p:spPr>
          <a:xfrm>
            <a:off x="4583071" y="3809943"/>
            <a:ext cx="1047300" cy="0"/>
          </a:xfrm>
          <a:prstGeom prst="straightConnector1">
            <a:avLst/>
          </a:prstGeom>
          <a:noFill/>
          <a:ln cap="flat" cmpd="sng" w="28575">
            <a:solidFill>
              <a:srgbClr val="1D4956"/>
            </a:solidFill>
            <a:prstDash val="dash"/>
            <a:round/>
            <a:headEnd len="sm" w="sm" type="none"/>
            <a:tailEnd len="med" w="med" type="triangle"/>
          </a:ln>
        </p:spPr>
      </p:cxnSp>
      <p:cxnSp>
        <p:nvCxnSpPr>
          <p:cNvPr id="1248" name="Google Shape;1248;g2770e6e974f_0_5765"/>
          <p:cNvCxnSpPr/>
          <p:nvPr/>
        </p:nvCxnSpPr>
        <p:spPr>
          <a:xfrm>
            <a:off x="6618195" y="3809943"/>
            <a:ext cx="1047300" cy="0"/>
          </a:xfrm>
          <a:prstGeom prst="straightConnector1">
            <a:avLst/>
          </a:prstGeom>
          <a:noFill/>
          <a:ln cap="flat" cmpd="sng" w="28575">
            <a:solidFill>
              <a:srgbClr val="1D4956"/>
            </a:solidFill>
            <a:prstDash val="dash"/>
            <a:round/>
            <a:headEnd len="sm" w="sm" type="none"/>
            <a:tailEnd len="med" w="med" type="triangle"/>
          </a:ln>
        </p:spPr>
      </p:cxnSp>
      <p:pic>
        <p:nvPicPr>
          <p:cNvPr id="1249" name="Google Shape;1249;g2770e6e974f_0_5765"/>
          <p:cNvPicPr preferRelativeResize="0"/>
          <p:nvPr/>
        </p:nvPicPr>
        <p:blipFill>
          <a:blip r:embed="rId11">
            <a:alphaModFix/>
          </a:blip>
          <a:stretch>
            <a:fillRect/>
          </a:stretch>
        </p:blipFill>
        <p:spPr>
          <a:xfrm>
            <a:off x="10336775" y="1541112"/>
            <a:ext cx="590550" cy="1085850"/>
          </a:xfrm>
          <a:prstGeom prst="rect">
            <a:avLst/>
          </a:prstGeom>
          <a:noFill/>
          <a:ln>
            <a:noFill/>
          </a:ln>
        </p:spPr>
      </p:pic>
      <p:pic>
        <p:nvPicPr>
          <p:cNvPr id="1250" name="Google Shape;1250;g2770e6e974f_0_5765"/>
          <p:cNvPicPr preferRelativeResize="0"/>
          <p:nvPr/>
        </p:nvPicPr>
        <p:blipFill>
          <a:blip r:embed="rId12">
            <a:alphaModFix/>
          </a:blip>
          <a:stretch>
            <a:fillRect/>
          </a:stretch>
        </p:blipFill>
        <p:spPr>
          <a:xfrm>
            <a:off x="10573525" y="2810825"/>
            <a:ext cx="1141800" cy="1438275"/>
          </a:xfrm>
          <a:prstGeom prst="rect">
            <a:avLst/>
          </a:prstGeom>
          <a:noFill/>
          <a:ln>
            <a:noFill/>
          </a:ln>
        </p:spPr>
      </p:pic>
      <p:pic>
        <p:nvPicPr>
          <p:cNvPr id="1251" name="Google Shape;1251;g2770e6e974f_0_5765"/>
          <p:cNvPicPr preferRelativeResize="0"/>
          <p:nvPr/>
        </p:nvPicPr>
        <p:blipFill>
          <a:blip r:embed="rId13">
            <a:alphaModFix/>
          </a:blip>
          <a:stretch>
            <a:fillRect/>
          </a:stretch>
        </p:blipFill>
        <p:spPr>
          <a:xfrm>
            <a:off x="10260575" y="4968012"/>
            <a:ext cx="742950" cy="790575"/>
          </a:xfrm>
          <a:prstGeom prst="rect">
            <a:avLst/>
          </a:prstGeom>
          <a:noFill/>
          <a:ln>
            <a:noFill/>
          </a:ln>
        </p:spPr>
      </p:pic>
      <p:pic>
        <p:nvPicPr>
          <p:cNvPr id="1252" name="Google Shape;1252;g2770e6e974f_0_5765"/>
          <p:cNvPicPr preferRelativeResize="0"/>
          <p:nvPr/>
        </p:nvPicPr>
        <p:blipFill rotWithShape="1">
          <a:blip r:embed="rId14">
            <a:alphaModFix/>
          </a:blip>
          <a:srcRect b="0" l="0" r="0" t="0"/>
          <a:stretch/>
        </p:blipFill>
        <p:spPr>
          <a:xfrm>
            <a:off x="2123750" y="2000600"/>
            <a:ext cx="547525" cy="626351"/>
          </a:xfrm>
          <a:prstGeom prst="rect">
            <a:avLst/>
          </a:prstGeom>
          <a:noFill/>
          <a:ln>
            <a:noFill/>
          </a:ln>
        </p:spPr>
      </p:pic>
      <p:sp>
        <p:nvSpPr>
          <p:cNvPr id="1253" name="Google Shape;1253;g2770e6e974f_0_5765"/>
          <p:cNvSpPr txBox="1"/>
          <p:nvPr/>
        </p:nvSpPr>
        <p:spPr>
          <a:xfrm>
            <a:off x="6489100" y="5454800"/>
            <a:ext cx="59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Barlow"/>
                <a:ea typeface="Barlow"/>
                <a:cs typeface="Barlow"/>
                <a:sym typeface="Barlow"/>
              </a:rPr>
              <a:t>CDF</a:t>
            </a:r>
            <a:endParaRPr b="1" sz="1800">
              <a:latin typeface="Barlow"/>
              <a:ea typeface="Barlow"/>
              <a:cs typeface="Barlow"/>
              <a:sym typeface="Barlow"/>
            </a:endParaRPr>
          </a:p>
        </p:txBody>
      </p:sp>
      <p:cxnSp>
        <p:nvCxnSpPr>
          <p:cNvPr id="1254" name="Google Shape;1254;g2770e6e974f_0_5765"/>
          <p:cNvCxnSpPr>
            <a:stCxn id="1246" idx="3"/>
          </p:cNvCxnSpPr>
          <p:nvPr/>
        </p:nvCxnSpPr>
        <p:spPr>
          <a:xfrm flipH="1" rot="10800000">
            <a:off x="8955646" y="2084143"/>
            <a:ext cx="1047300" cy="1083900"/>
          </a:xfrm>
          <a:prstGeom prst="straightConnector1">
            <a:avLst/>
          </a:prstGeom>
          <a:noFill/>
          <a:ln cap="flat" cmpd="sng" w="28575">
            <a:solidFill>
              <a:srgbClr val="1D4956"/>
            </a:solidFill>
            <a:prstDash val="dash"/>
            <a:round/>
            <a:headEnd len="sm" w="sm" type="none"/>
            <a:tailEnd len="med" w="med" type="triangle"/>
          </a:ln>
        </p:spPr>
      </p:cxnSp>
      <p:cxnSp>
        <p:nvCxnSpPr>
          <p:cNvPr id="1255" name="Google Shape;1255;g2770e6e974f_0_5765"/>
          <p:cNvCxnSpPr/>
          <p:nvPr/>
        </p:nvCxnSpPr>
        <p:spPr>
          <a:xfrm>
            <a:off x="8822470" y="3805293"/>
            <a:ext cx="1047300" cy="0"/>
          </a:xfrm>
          <a:prstGeom prst="straightConnector1">
            <a:avLst/>
          </a:prstGeom>
          <a:noFill/>
          <a:ln cap="flat" cmpd="sng" w="28575">
            <a:solidFill>
              <a:srgbClr val="1D4956"/>
            </a:solidFill>
            <a:prstDash val="dash"/>
            <a:round/>
            <a:headEnd len="sm" w="sm" type="none"/>
            <a:tailEnd len="med" w="med" type="triangle"/>
          </a:ln>
        </p:spPr>
      </p:cxnSp>
      <p:cxnSp>
        <p:nvCxnSpPr>
          <p:cNvPr id="1256" name="Google Shape;1256;g2770e6e974f_0_5765"/>
          <p:cNvCxnSpPr/>
          <p:nvPr/>
        </p:nvCxnSpPr>
        <p:spPr>
          <a:xfrm>
            <a:off x="8891345" y="4571993"/>
            <a:ext cx="1141800" cy="756600"/>
          </a:xfrm>
          <a:prstGeom prst="straightConnector1">
            <a:avLst/>
          </a:prstGeom>
          <a:noFill/>
          <a:ln cap="flat" cmpd="sng" w="28575">
            <a:solidFill>
              <a:srgbClr val="1D4956"/>
            </a:solidFill>
            <a:prstDash val="dash"/>
            <a:round/>
            <a:headEnd len="sm" w="sm" type="none"/>
            <a:tailEnd len="med" w="med" type="triangle"/>
          </a:ln>
        </p:spPr>
      </p:cxnSp>
      <p:cxnSp>
        <p:nvCxnSpPr>
          <p:cNvPr id="1257" name="Google Shape;1257;g2770e6e974f_0_5765"/>
          <p:cNvCxnSpPr/>
          <p:nvPr/>
        </p:nvCxnSpPr>
        <p:spPr>
          <a:xfrm rot="-5400000">
            <a:off x="6393500" y="4635500"/>
            <a:ext cx="1236900" cy="401700"/>
          </a:xfrm>
          <a:prstGeom prst="curvedConnector3">
            <a:avLst>
              <a:gd fmla="val 50000" name="adj1"/>
            </a:avLst>
          </a:prstGeom>
          <a:noFill/>
          <a:ln cap="flat" cmpd="sng" w="9525">
            <a:solidFill>
              <a:srgbClr val="1D4956"/>
            </a:solidFill>
            <a:prstDash val="solid"/>
            <a:round/>
            <a:headEnd len="sm" w="sm" type="none"/>
            <a:tailEnd len="med" w="med" type="triangle"/>
          </a:ln>
        </p:spPr>
      </p:cxnSp>
      <p:cxnSp>
        <p:nvCxnSpPr>
          <p:cNvPr id="1258" name="Google Shape;1258;g2770e6e974f_0_5765"/>
          <p:cNvCxnSpPr/>
          <p:nvPr/>
        </p:nvCxnSpPr>
        <p:spPr>
          <a:xfrm flipH="1" rot="10800000">
            <a:off x="7312700" y="5054025"/>
            <a:ext cx="1672200" cy="586500"/>
          </a:xfrm>
          <a:prstGeom prst="curvedConnector3">
            <a:avLst>
              <a:gd fmla="val 50000" name="adj1"/>
            </a:avLst>
          </a:prstGeom>
          <a:noFill/>
          <a:ln cap="flat" cmpd="sng" w="9525">
            <a:solidFill>
              <a:srgbClr val="1D4956"/>
            </a:solidFill>
            <a:prstDash val="solid"/>
            <a:round/>
            <a:headEnd len="sm" w="sm" type="none"/>
            <a:tailEnd len="med" w="med" type="triangle"/>
          </a:ln>
        </p:spPr>
      </p:cxnSp>
      <p:sp>
        <p:nvSpPr>
          <p:cNvPr id="1259" name="Google Shape;1259;g2770e6e974f_0_5765"/>
          <p:cNvSpPr/>
          <p:nvPr/>
        </p:nvSpPr>
        <p:spPr>
          <a:xfrm>
            <a:off x="5016575" y="4367650"/>
            <a:ext cx="1322775" cy="1285350"/>
          </a:xfrm>
          <a:custGeom>
            <a:rect b="b" l="l" r="r" t="t"/>
            <a:pathLst>
              <a:path extrusionOk="0" h="51414" w="52911">
                <a:moveTo>
                  <a:pt x="52911" y="51414"/>
                </a:moveTo>
                <a:cubicBezTo>
                  <a:pt x="45756" y="49584"/>
                  <a:pt x="18802" y="49001"/>
                  <a:pt x="9983" y="40432"/>
                </a:cubicBezTo>
                <a:cubicBezTo>
                  <a:pt x="1165" y="31863"/>
                  <a:pt x="1664" y="6739"/>
                  <a:pt x="0" y="0"/>
                </a:cubicBezTo>
              </a:path>
            </a:pathLst>
          </a:custGeom>
          <a:noFill/>
          <a:ln cap="flat" cmpd="sng" w="9525">
            <a:solidFill>
              <a:schemeClr val="dk2"/>
            </a:solidFill>
            <a:prstDash val="solid"/>
            <a:round/>
            <a:headEnd len="med" w="med" type="none"/>
            <a:tailEnd len="med" w="med" type="stealth"/>
          </a:ln>
        </p:spPr>
      </p:sp>
      <p:sp>
        <p:nvSpPr>
          <p:cNvPr id="1260" name="Google Shape;1260;g2770e6e974f_0_5765"/>
          <p:cNvSpPr txBox="1"/>
          <p:nvPr/>
        </p:nvSpPr>
        <p:spPr>
          <a:xfrm>
            <a:off x="662813" y="4550300"/>
            <a:ext cx="17007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lang="en-US" sz="1500">
                <a:latin typeface="Barlow"/>
                <a:ea typeface="Barlow"/>
                <a:cs typeface="Barlow"/>
                <a:sym typeface="Barlow"/>
              </a:rPr>
              <a:t>External feeds, Other CDC output,</a:t>
            </a:r>
            <a:endParaRPr sz="1500">
              <a:latin typeface="Barlow"/>
              <a:ea typeface="Barlow"/>
              <a:cs typeface="Barlow"/>
              <a:sym typeface="Barlow"/>
            </a:endParaRPr>
          </a:p>
          <a:p>
            <a:pPr indent="0" lvl="0" marL="0" marR="0" rtl="0" algn="ctr">
              <a:lnSpc>
                <a:spcPct val="100000"/>
              </a:lnSpc>
              <a:spcBef>
                <a:spcPts val="0"/>
              </a:spcBef>
              <a:spcAft>
                <a:spcPts val="0"/>
              </a:spcAft>
              <a:buClr>
                <a:srgbClr val="000000"/>
              </a:buClr>
              <a:buSzPts val="2100"/>
              <a:buFont typeface="Arial"/>
              <a:buNone/>
            </a:pPr>
            <a:r>
              <a:rPr lang="en-US" sz="1500">
                <a:latin typeface="Barlow"/>
                <a:ea typeface="Barlow"/>
                <a:cs typeface="Barlow"/>
                <a:sym typeface="Barlow"/>
              </a:rPr>
              <a:t>Extracts</a:t>
            </a:r>
            <a:endParaRPr sz="1500">
              <a:latin typeface="Barlow"/>
              <a:ea typeface="Barlow"/>
              <a:cs typeface="Barlow"/>
              <a:sym typeface="Barlo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g2770e6e974f_0_5799"/>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Change Data Feed: </a:t>
            </a:r>
            <a:endParaRPr/>
          </a:p>
        </p:txBody>
      </p:sp>
      <p:graphicFrame>
        <p:nvGraphicFramePr>
          <p:cNvPr id="1267" name="Google Shape;1267;g2770e6e974f_0_5799"/>
          <p:cNvGraphicFramePr/>
          <p:nvPr/>
        </p:nvGraphicFramePr>
        <p:xfrm>
          <a:off x="888863" y="2411575"/>
          <a:ext cx="3000000" cy="3000000"/>
        </p:xfrm>
        <a:graphic>
          <a:graphicData uri="http://schemas.openxmlformats.org/drawingml/2006/table">
            <a:tbl>
              <a:tblPr>
                <a:noFill/>
                <a:tableStyleId>{AE9CEFB9-141F-406D-8486-BF213E5B3F53}</a:tableStyleId>
              </a:tblPr>
              <a:tblGrid>
                <a:gridCol w="448400"/>
                <a:gridCol w="694600"/>
                <a:gridCol w="694600"/>
              </a:tblGrid>
              <a:tr h="54145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PK</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B</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490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A1</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B1</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5063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56367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bl>
          </a:graphicData>
        </a:graphic>
      </p:graphicFrame>
      <p:sp>
        <p:nvSpPr>
          <p:cNvPr id="1268" name="Google Shape;1268;g2770e6e974f_0_5799"/>
          <p:cNvSpPr txBox="1"/>
          <p:nvPr/>
        </p:nvSpPr>
        <p:spPr>
          <a:xfrm>
            <a:off x="541513" y="1622800"/>
            <a:ext cx="2532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latin typeface="Barlow"/>
                <a:ea typeface="Barlow"/>
                <a:cs typeface="Barlow"/>
                <a:sym typeface="Barlow"/>
              </a:rPr>
              <a:t>Original Table (v1)</a:t>
            </a:r>
            <a:endParaRPr b="1" sz="2200">
              <a:latin typeface="Barlow"/>
              <a:ea typeface="Barlow"/>
              <a:cs typeface="Barlow"/>
              <a:sym typeface="Barlow"/>
            </a:endParaRPr>
          </a:p>
        </p:txBody>
      </p:sp>
      <p:graphicFrame>
        <p:nvGraphicFramePr>
          <p:cNvPr id="1269" name="Google Shape;1269;g2770e6e974f_0_5799"/>
          <p:cNvGraphicFramePr/>
          <p:nvPr/>
        </p:nvGraphicFramePr>
        <p:xfrm>
          <a:off x="3837975" y="2533213"/>
          <a:ext cx="3000000" cy="3000000"/>
        </p:xfrm>
        <a:graphic>
          <a:graphicData uri="http://schemas.openxmlformats.org/drawingml/2006/table">
            <a:tbl>
              <a:tblPr>
                <a:noFill/>
                <a:tableStyleId>{AE9CEFB9-141F-406D-8486-BF213E5B3F53}</a:tableStyleId>
              </a:tblPr>
              <a:tblGrid>
                <a:gridCol w="448400"/>
                <a:gridCol w="694600"/>
                <a:gridCol w="694600"/>
              </a:tblGrid>
              <a:tr h="51452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PK</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B</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063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063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Z2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r>
              <a:tr h="56367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56267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bl>
          </a:graphicData>
        </a:graphic>
      </p:graphicFrame>
      <p:sp>
        <p:nvSpPr>
          <p:cNvPr id="1270" name="Google Shape;1270;g2770e6e974f_0_5799"/>
          <p:cNvSpPr txBox="1"/>
          <p:nvPr/>
        </p:nvSpPr>
        <p:spPr>
          <a:xfrm>
            <a:off x="3629800" y="1671319"/>
            <a:ext cx="2532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latin typeface="Barlow"/>
                <a:ea typeface="Barlow"/>
                <a:cs typeface="Barlow"/>
                <a:sym typeface="Barlow"/>
              </a:rPr>
              <a:t>Change data</a:t>
            </a:r>
            <a:endParaRPr b="1" sz="2200">
              <a:latin typeface="Barlow"/>
              <a:ea typeface="Barlow"/>
              <a:cs typeface="Barlow"/>
              <a:sym typeface="Barlow"/>
            </a:endParaRPr>
          </a:p>
          <a:p>
            <a:pPr indent="0" lvl="0" marL="0" rtl="0" algn="ctr">
              <a:spcBef>
                <a:spcPts val="0"/>
              </a:spcBef>
              <a:spcAft>
                <a:spcPts val="0"/>
              </a:spcAft>
              <a:buNone/>
            </a:pPr>
            <a:r>
              <a:rPr b="1" lang="en-US" sz="2200">
                <a:latin typeface="Barlow"/>
                <a:ea typeface="Barlow"/>
                <a:cs typeface="Barlow"/>
                <a:sym typeface="Barlow"/>
              </a:rPr>
              <a:t>(Merged as v2)</a:t>
            </a:r>
            <a:endParaRPr b="1" sz="2200">
              <a:latin typeface="Barlow"/>
              <a:ea typeface="Barlow"/>
              <a:cs typeface="Barlow"/>
              <a:sym typeface="Barlow"/>
            </a:endParaRPr>
          </a:p>
        </p:txBody>
      </p:sp>
      <p:graphicFrame>
        <p:nvGraphicFramePr>
          <p:cNvPr id="1271" name="Google Shape;1271;g2770e6e974f_0_5799"/>
          <p:cNvGraphicFramePr/>
          <p:nvPr/>
        </p:nvGraphicFramePr>
        <p:xfrm>
          <a:off x="7153213" y="2236813"/>
          <a:ext cx="3000000" cy="3000000"/>
        </p:xfrm>
        <a:graphic>
          <a:graphicData uri="http://schemas.openxmlformats.org/drawingml/2006/table">
            <a:tbl>
              <a:tblPr>
                <a:noFill/>
                <a:tableStyleId>{AE9CEFB9-141F-406D-8486-BF213E5B3F53}</a:tableStyleId>
              </a:tblPr>
              <a:tblGrid>
                <a:gridCol w="586500"/>
                <a:gridCol w="533025"/>
                <a:gridCol w="1250175"/>
                <a:gridCol w="1036350"/>
                <a:gridCol w="940050"/>
              </a:tblGrid>
              <a:tr h="734900">
                <a:tc>
                  <a:txBody>
                    <a:bodyPr/>
                    <a:lstStyle/>
                    <a:p>
                      <a:pPr indent="0" lvl="0" marL="0" rtl="0" algn="ctr">
                        <a:spcBef>
                          <a:spcPts val="0"/>
                        </a:spcBef>
                        <a:spcAft>
                          <a:spcPts val="0"/>
                        </a:spcAft>
                        <a:buNone/>
                      </a:pPr>
                      <a:r>
                        <a:rPr b="1" lang="en-US" sz="1800">
                          <a:latin typeface="Barlow"/>
                          <a:ea typeface="Barlow"/>
                          <a:cs typeface="Barlow"/>
                          <a:sym typeface="Barlow"/>
                        </a:rPr>
                        <a:t>PK</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B</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Change Type</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Time</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Version</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731500">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None/>
                      </a:pPr>
                      <a:r>
                        <a:rPr lang="en-US" sz="1800">
                          <a:solidFill>
                            <a:srgbClr val="FFFFFF"/>
                          </a:solidFill>
                          <a:latin typeface="Barlow"/>
                          <a:ea typeface="Barlow"/>
                          <a:cs typeface="Barlow"/>
                          <a:sym typeface="Barlow"/>
                          <a:extLst>
                            <a:ext uri="http://customooxmlschemas.google.com/">
                              <go:slidesCustomData xmlns:go="http://customooxmlschemas.google.com/" textRoundtripDataId="3"/>
                            </a:ext>
                          </a:extLst>
                        </a:rPr>
                        <a:t>B2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800">
                          <a:solidFill>
                            <a:srgbClr val="FFFFFF"/>
                          </a:solidFill>
                          <a:latin typeface="Barlow"/>
                          <a:ea typeface="Barlow"/>
                          <a:cs typeface="Barlow"/>
                          <a:sym typeface="Barlow"/>
                        </a:rPr>
                        <a:t>Preimage</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800">
                          <a:solidFill>
                            <a:srgbClr val="FFFFFF"/>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731500">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Z2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800">
                          <a:solidFill>
                            <a:srgbClr val="FFFFFF"/>
                          </a:solidFill>
                          <a:latin typeface="Barlow"/>
                          <a:ea typeface="Barlow"/>
                          <a:cs typeface="Barlow"/>
                          <a:sym typeface="Barlow"/>
                        </a:rPr>
                        <a:t>Postimage</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563675">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Delete</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562675">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Insert</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bl>
          </a:graphicData>
        </a:graphic>
      </p:graphicFrame>
      <p:sp>
        <p:nvSpPr>
          <p:cNvPr id="1272" name="Google Shape;1272;g2770e6e974f_0_5799"/>
          <p:cNvSpPr txBox="1"/>
          <p:nvPr/>
        </p:nvSpPr>
        <p:spPr>
          <a:xfrm>
            <a:off x="7592869" y="1649725"/>
            <a:ext cx="3846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latin typeface="Barlow"/>
                <a:ea typeface="Barlow"/>
                <a:cs typeface="Barlow"/>
                <a:sym typeface="Barlow"/>
              </a:rPr>
              <a:t>Change Data Feed Output</a:t>
            </a:r>
            <a:endParaRPr b="1" sz="2200">
              <a:latin typeface="Barlow"/>
              <a:ea typeface="Barlow"/>
              <a:cs typeface="Barlow"/>
              <a:sym typeface="Barlow"/>
            </a:endParaRPr>
          </a:p>
        </p:txBody>
      </p:sp>
      <p:sp>
        <p:nvSpPr>
          <p:cNvPr id="1273" name="Google Shape;1273;g2770e6e974f_0_5799"/>
          <p:cNvSpPr/>
          <p:nvPr/>
        </p:nvSpPr>
        <p:spPr>
          <a:xfrm>
            <a:off x="6056538" y="3651038"/>
            <a:ext cx="633000" cy="523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Barlow"/>
              <a:ea typeface="Barlow"/>
              <a:cs typeface="Barlow"/>
              <a:sym typeface="Barlow"/>
            </a:endParaRPr>
          </a:p>
        </p:txBody>
      </p:sp>
      <p:sp>
        <p:nvSpPr>
          <p:cNvPr id="1274" name="Google Shape;1274;g2770e6e974f_0_5799"/>
          <p:cNvSpPr/>
          <p:nvPr/>
        </p:nvSpPr>
        <p:spPr>
          <a:xfrm>
            <a:off x="2965725" y="3543463"/>
            <a:ext cx="633000" cy="6330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g2770e6e974f_0_5799"/>
          <p:cNvSpPr txBox="1"/>
          <p:nvPr/>
        </p:nvSpPr>
        <p:spPr>
          <a:xfrm>
            <a:off x="7339575" y="5624975"/>
            <a:ext cx="454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Barlow"/>
                <a:ea typeface="Barlow"/>
                <a:cs typeface="Barlow"/>
                <a:sym typeface="Barlow"/>
              </a:rPr>
              <a:t>A1 record did not receive an update or delete.</a:t>
            </a:r>
            <a:endParaRPr>
              <a:latin typeface="Barlow"/>
              <a:ea typeface="Barlow"/>
              <a:cs typeface="Barlow"/>
              <a:sym typeface="Barlow"/>
            </a:endParaRPr>
          </a:p>
          <a:p>
            <a:pPr indent="0" lvl="0" marL="0" rtl="0" algn="ctr">
              <a:spcBef>
                <a:spcPts val="0"/>
              </a:spcBef>
              <a:spcAft>
                <a:spcPts val="0"/>
              </a:spcAft>
              <a:buNone/>
            </a:pPr>
            <a:r>
              <a:rPr lang="en-US">
                <a:latin typeface="Barlow"/>
                <a:ea typeface="Barlow"/>
                <a:cs typeface="Barlow"/>
                <a:sym typeface="Barlow"/>
              </a:rPr>
              <a:t>So it will not be output  by CDF.</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cxnSp>
        <p:nvCxnSpPr>
          <p:cNvPr id="1281" name="Google Shape;1281;g2770e6e974f_0_5813"/>
          <p:cNvCxnSpPr/>
          <p:nvPr/>
        </p:nvCxnSpPr>
        <p:spPr>
          <a:xfrm>
            <a:off x="510925" y="4254500"/>
            <a:ext cx="11160000" cy="0"/>
          </a:xfrm>
          <a:prstGeom prst="straightConnector1">
            <a:avLst/>
          </a:prstGeom>
          <a:noFill/>
          <a:ln cap="flat" cmpd="sng" w="9525">
            <a:solidFill>
              <a:schemeClr val="dk2"/>
            </a:solidFill>
            <a:prstDash val="solid"/>
            <a:round/>
            <a:headEnd len="med" w="med" type="none"/>
            <a:tailEnd len="med" w="med" type="none"/>
          </a:ln>
        </p:spPr>
      </p:cxnSp>
      <p:sp>
        <p:nvSpPr>
          <p:cNvPr id="1282" name="Google Shape;1282;g2770e6e974f_0_5813"/>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Consuming the Delta Change Data Feed</a:t>
            </a:r>
            <a:endParaRPr/>
          </a:p>
        </p:txBody>
      </p:sp>
      <p:sp>
        <p:nvSpPr>
          <p:cNvPr id="1283" name="Google Shape;1283;g2770e6e974f_0_5813"/>
          <p:cNvSpPr txBox="1"/>
          <p:nvPr/>
        </p:nvSpPr>
        <p:spPr>
          <a:xfrm>
            <a:off x="8133850" y="1253138"/>
            <a:ext cx="388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Stream-based Consumption</a:t>
            </a:r>
            <a:endParaRPr sz="1700">
              <a:latin typeface="Barlow"/>
              <a:ea typeface="Barlow"/>
              <a:cs typeface="Barlow"/>
              <a:sym typeface="Barlow"/>
            </a:endParaRPr>
          </a:p>
          <a:p>
            <a:pPr indent="-336550" lvl="0" marL="457200" rtl="0" algn="l">
              <a:spcBef>
                <a:spcPts val="0"/>
              </a:spcBef>
              <a:spcAft>
                <a:spcPts val="0"/>
              </a:spcAft>
              <a:buSzPts val="1700"/>
              <a:buFont typeface="Barlow"/>
              <a:buChar char="●"/>
            </a:pPr>
            <a:r>
              <a:rPr lang="en-US" sz="1700">
                <a:latin typeface="Barlow"/>
                <a:ea typeface="Barlow"/>
                <a:cs typeface="Barlow"/>
                <a:sym typeface="Barlow"/>
              </a:rPr>
              <a:t>Delta Change Feed is processed as each source commit completes</a:t>
            </a:r>
            <a:endParaRPr sz="1700">
              <a:latin typeface="Barlow"/>
              <a:ea typeface="Barlow"/>
              <a:cs typeface="Barlow"/>
              <a:sym typeface="Barlow"/>
            </a:endParaRPr>
          </a:p>
          <a:p>
            <a:pPr indent="-336550" lvl="0" marL="457200" rtl="0" algn="l">
              <a:spcBef>
                <a:spcPts val="0"/>
              </a:spcBef>
              <a:spcAft>
                <a:spcPts val="0"/>
              </a:spcAft>
              <a:buSzPts val="1700"/>
              <a:buFont typeface="Barlow"/>
              <a:buChar char="●"/>
            </a:pPr>
            <a:r>
              <a:rPr lang="en-US" sz="1700">
                <a:latin typeface="Barlow"/>
                <a:ea typeface="Barlow"/>
                <a:cs typeface="Barlow"/>
                <a:sym typeface="Barlow"/>
              </a:rPr>
              <a:t>Rapid source commits can result in multiple Delta versions being included in a single micro-batch</a:t>
            </a:r>
            <a:endParaRPr sz="1700">
              <a:latin typeface="Barlow"/>
              <a:ea typeface="Barlow"/>
              <a:cs typeface="Barlow"/>
              <a:sym typeface="Barlow"/>
            </a:endParaRPr>
          </a:p>
        </p:txBody>
      </p:sp>
      <p:sp>
        <p:nvSpPr>
          <p:cNvPr id="1284" name="Google Shape;1284;g2770e6e974f_0_5813"/>
          <p:cNvSpPr txBox="1"/>
          <p:nvPr/>
        </p:nvSpPr>
        <p:spPr>
          <a:xfrm>
            <a:off x="511525" y="4931450"/>
            <a:ext cx="3885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Batch Consumption</a:t>
            </a:r>
            <a:endParaRPr sz="1700">
              <a:latin typeface="Barlow"/>
              <a:ea typeface="Barlow"/>
              <a:cs typeface="Barlow"/>
              <a:sym typeface="Barlow"/>
            </a:endParaRPr>
          </a:p>
          <a:p>
            <a:pPr indent="-336550" lvl="0" marL="457200" rtl="0" algn="l">
              <a:spcBef>
                <a:spcPts val="0"/>
              </a:spcBef>
              <a:spcAft>
                <a:spcPts val="0"/>
              </a:spcAft>
              <a:buSzPts val="1700"/>
              <a:buFont typeface="Barlow"/>
              <a:buChar char="●"/>
            </a:pPr>
            <a:r>
              <a:rPr lang="en-US" sz="1700">
                <a:latin typeface="Barlow"/>
                <a:ea typeface="Barlow"/>
                <a:cs typeface="Barlow"/>
                <a:sym typeface="Barlow"/>
              </a:rPr>
              <a:t>Batches are constructed based in time-bound windows which may contain multiple Delta versions</a:t>
            </a:r>
            <a:endParaRPr sz="1700">
              <a:latin typeface="Barlow"/>
              <a:ea typeface="Barlow"/>
              <a:cs typeface="Barlow"/>
              <a:sym typeface="Barlow"/>
            </a:endParaRPr>
          </a:p>
        </p:txBody>
      </p:sp>
      <p:pic>
        <p:nvPicPr>
          <p:cNvPr id="1285" name="Google Shape;1285;g2770e6e974f_0_5813"/>
          <p:cNvPicPr preferRelativeResize="0"/>
          <p:nvPr/>
        </p:nvPicPr>
        <p:blipFill rotWithShape="1">
          <a:blip r:embed="rId3">
            <a:alphaModFix/>
          </a:blip>
          <a:srcRect b="0" l="0" r="0" t="52644"/>
          <a:stretch/>
        </p:blipFill>
        <p:spPr>
          <a:xfrm>
            <a:off x="9329075" y="287219"/>
            <a:ext cx="2690677" cy="804450"/>
          </a:xfrm>
          <a:prstGeom prst="rect">
            <a:avLst/>
          </a:prstGeom>
          <a:noFill/>
          <a:ln>
            <a:noFill/>
          </a:ln>
        </p:spPr>
      </p:pic>
      <p:graphicFrame>
        <p:nvGraphicFramePr>
          <p:cNvPr id="1286" name="Google Shape;1286;g2770e6e974f_0_5813"/>
          <p:cNvGraphicFramePr/>
          <p:nvPr/>
        </p:nvGraphicFramePr>
        <p:xfrm>
          <a:off x="511525" y="3046875"/>
          <a:ext cx="3000000" cy="3000000"/>
        </p:xfrm>
        <a:graphic>
          <a:graphicData uri="http://schemas.openxmlformats.org/drawingml/2006/table">
            <a:tbl>
              <a:tblPr>
                <a:noFill/>
                <a:tableStyleId>{AE9CEFB9-141F-406D-8486-BF213E5B3F53}</a:tableStyleId>
              </a:tblPr>
              <a:tblGrid>
                <a:gridCol w="412050"/>
                <a:gridCol w="412050"/>
                <a:gridCol w="780725"/>
                <a:gridCol w="673775"/>
                <a:gridCol w="412050"/>
              </a:tblGrid>
              <a:tr h="32550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extLst>
                            <a:ext uri="http://customooxmlschemas.google.com/">
                              <go:slidesCustomData xmlns:go="http://customooxmlschemas.google.com/" textRoundtripDataId="5"/>
                            </a:ext>
                          </a:extLst>
                        </a:rPr>
                        <a:t>B2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301325">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Z2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3520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Delete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351425">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bl>
          </a:graphicData>
        </a:graphic>
      </p:graphicFrame>
      <p:graphicFrame>
        <p:nvGraphicFramePr>
          <p:cNvPr id="1287" name="Google Shape;1287;g2770e6e974f_0_5813"/>
          <p:cNvGraphicFramePr/>
          <p:nvPr/>
        </p:nvGraphicFramePr>
        <p:xfrm>
          <a:off x="3312758" y="3046863"/>
          <a:ext cx="3000000" cy="3000000"/>
        </p:xfrm>
        <a:graphic>
          <a:graphicData uri="http://schemas.openxmlformats.org/drawingml/2006/table">
            <a:tbl>
              <a:tblPr>
                <a:noFill/>
                <a:tableStyleId>{AE9CEFB9-141F-406D-8486-BF213E5B3F53}</a:tableStyleId>
              </a:tblPr>
              <a:tblGrid>
                <a:gridCol w="410975"/>
                <a:gridCol w="410975"/>
                <a:gridCol w="604475"/>
                <a:gridCol w="651425"/>
                <a:gridCol w="382850"/>
              </a:tblGrid>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12:08:00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6AA84F"/>
                    </a:solidFill>
                  </a:tcPr>
                </a:tc>
              </a:tr>
            </a:tbl>
          </a:graphicData>
        </a:graphic>
      </p:graphicFrame>
      <p:graphicFrame>
        <p:nvGraphicFramePr>
          <p:cNvPr id="1288" name="Google Shape;1288;g2770e6e974f_0_5813"/>
          <p:cNvGraphicFramePr/>
          <p:nvPr/>
        </p:nvGraphicFramePr>
        <p:xfrm>
          <a:off x="5884021" y="3058213"/>
          <a:ext cx="3000000" cy="3000000"/>
        </p:xfrm>
        <a:graphic>
          <a:graphicData uri="http://schemas.openxmlformats.org/drawingml/2006/table">
            <a:tbl>
              <a:tblPr>
                <a:noFill/>
                <a:tableStyleId>{AE9CEFB9-141F-406D-8486-BF213E5B3F53}</a:tableStyleId>
              </a:tblPr>
              <a:tblGrid>
                <a:gridCol w="435425"/>
                <a:gridCol w="435425"/>
                <a:gridCol w="790875"/>
                <a:gridCol w="790875"/>
                <a:gridCol w="472050"/>
              </a:tblGrid>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12:09:00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extLst>
                            <a:ext uri="http://customooxmlschemas.google.com/">
                              <go:slidesCustomData xmlns:go="http://customooxmlschemas.google.com/" textRoundtripDataId="6"/>
                            </a:ext>
                          </a:extLst>
                        </a:rPr>
                        <a:t>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900FF"/>
                    </a:solidFill>
                  </a:tcPr>
                </a:tc>
              </a:tr>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Z6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bl>
          </a:graphicData>
        </a:graphic>
      </p:graphicFrame>
      <p:graphicFrame>
        <p:nvGraphicFramePr>
          <p:cNvPr id="1289" name="Google Shape;1289;g2770e6e974f_0_5813"/>
          <p:cNvGraphicFramePr/>
          <p:nvPr/>
        </p:nvGraphicFramePr>
        <p:xfrm>
          <a:off x="4865558" y="4515838"/>
          <a:ext cx="3000000" cy="3000000"/>
        </p:xfrm>
        <a:graphic>
          <a:graphicData uri="http://schemas.openxmlformats.org/drawingml/2006/table">
            <a:tbl>
              <a:tblPr>
                <a:noFill/>
                <a:tableStyleId>{AE9CEFB9-141F-406D-8486-BF213E5B3F53}</a:tableStyleId>
              </a:tblPr>
              <a:tblGrid>
                <a:gridCol w="400600"/>
                <a:gridCol w="400600"/>
                <a:gridCol w="727575"/>
                <a:gridCol w="727575"/>
                <a:gridCol w="434300"/>
              </a:tblGrid>
              <a:tr h="41560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12:08:00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3C47D"/>
                    </a:solidFill>
                  </a:tcPr>
                </a:tc>
              </a:tr>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12:09:00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900FF"/>
                    </a:solidFill>
                  </a:tcPr>
                </a:tc>
              </a:tr>
            </a:tbl>
          </a:graphicData>
        </a:graphic>
      </p:graphicFrame>
      <p:sp>
        <p:nvSpPr>
          <p:cNvPr id="1290" name="Google Shape;1290;g2770e6e974f_0_5813"/>
          <p:cNvSpPr txBox="1"/>
          <p:nvPr/>
        </p:nvSpPr>
        <p:spPr>
          <a:xfrm>
            <a:off x="1451425" y="2483975"/>
            <a:ext cx="78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12:00</a:t>
            </a:r>
            <a:endParaRPr/>
          </a:p>
        </p:txBody>
      </p:sp>
      <p:graphicFrame>
        <p:nvGraphicFramePr>
          <p:cNvPr id="1291" name="Google Shape;1291;g2770e6e974f_0_5813"/>
          <p:cNvGraphicFramePr/>
          <p:nvPr/>
        </p:nvGraphicFramePr>
        <p:xfrm>
          <a:off x="8876171" y="4475413"/>
          <a:ext cx="3000000" cy="3000000"/>
        </p:xfrm>
        <a:graphic>
          <a:graphicData uri="http://schemas.openxmlformats.org/drawingml/2006/table">
            <a:tbl>
              <a:tblPr>
                <a:noFill/>
                <a:tableStyleId>{AE9CEFB9-141F-406D-8486-BF213E5B3F53}</a:tableStyleId>
              </a:tblPr>
              <a:tblGrid>
                <a:gridCol w="416100"/>
                <a:gridCol w="416100"/>
                <a:gridCol w="755725"/>
                <a:gridCol w="755725"/>
                <a:gridCol w="451100"/>
              </a:tblGrid>
              <a:tr h="44340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r h="401475">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Z6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bl>
          </a:graphicData>
        </a:graphic>
      </p:graphicFrame>
      <p:sp>
        <p:nvSpPr>
          <p:cNvPr id="1292" name="Google Shape;1292;g2770e6e974f_0_5813"/>
          <p:cNvSpPr txBox="1"/>
          <p:nvPr/>
        </p:nvSpPr>
        <p:spPr>
          <a:xfrm>
            <a:off x="5425775" y="5430375"/>
            <a:ext cx="964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12:10:00</a:t>
            </a:r>
            <a:endParaRPr/>
          </a:p>
        </p:txBody>
      </p:sp>
      <p:sp>
        <p:nvSpPr>
          <p:cNvPr id="1293" name="Google Shape;1293;g2770e6e974f_0_5813"/>
          <p:cNvSpPr txBox="1"/>
          <p:nvPr/>
        </p:nvSpPr>
        <p:spPr>
          <a:xfrm>
            <a:off x="9935925" y="5452150"/>
            <a:ext cx="78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12:20</a:t>
            </a:r>
            <a:endParaRPr/>
          </a:p>
        </p:txBody>
      </p:sp>
      <p:sp>
        <p:nvSpPr>
          <p:cNvPr id="1294" name="Google Shape;1294;g2770e6e974f_0_5813"/>
          <p:cNvSpPr txBox="1"/>
          <p:nvPr/>
        </p:nvSpPr>
        <p:spPr>
          <a:xfrm>
            <a:off x="4047275" y="2483975"/>
            <a:ext cx="78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12:08</a:t>
            </a:r>
            <a:endParaRPr/>
          </a:p>
        </p:txBody>
      </p:sp>
      <p:sp>
        <p:nvSpPr>
          <p:cNvPr id="1295" name="Google Shape;1295;g2770e6e974f_0_5813"/>
          <p:cNvSpPr txBox="1"/>
          <p:nvPr/>
        </p:nvSpPr>
        <p:spPr>
          <a:xfrm>
            <a:off x="6951875" y="2483975"/>
            <a:ext cx="964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12:10:10</a:t>
            </a:r>
            <a:endParaRPr/>
          </a:p>
        </p:txBody>
      </p:sp>
      <p:sp>
        <p:nvSpPr>
          <p:cNvPr id="1296" name="Google Shape;1296;g2770e6e974f_0_5813"/>
          <p:cNvSpPr/>
          <p:nvPr/>
        </p:nvSpPr>
        <p:spPr>
          <a:xfrm rot="5400000">
            <a:off x="3947100" y="701250"/>
            <a:ext cx="203700" cy="2850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g2770e6e974f_0_5813"/>
          <p:cNvSpPr txBox="1"/>
          <p:nvPr/>
        </p:nvSpPr>
        <p:spPr>
          <a:xfrm>
            <a:off x="2755200" y="1467613"/>
            <a:ext cx="2587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Stream - micro batches</a:t>
            </a:r>
            <a:endParaRPr/>
          </a:p>
        </p:txBody>
      </p:sp>
      <p:sp>
        <p:nvSpPr>
          <p:cNvPr id="1298" name="Google Shape;1298;g2770e6e974f_0_5813"/>
          <p:cNvSpPr txBox="1"/>
          <p:nvPr/>
        </p:nvSpPr>
        <p:spPr>
          <a:xfrm>
            <a:off x="6951875" y="5925763"/>
            <a:ext cx="2587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Batch - every 10 mins</a:t>
            </a:r>
            <a:endParaRPr/>
          </a:p>
        </p:txBody>
      </p:sp>
      <p:sp>
        <p:nvSpPr>
          <p:cNvPr id="1299" name="Google Shape;1299;g2770e6e974f_0_5813"/>
          <p:cNvSpPr/>
          <p:nvPr/>
        </p:nvSpPr>
        <p:spPr>
          <a:xfrm rot="-5400000">
            <a:off x="8061100" y="4349925"/>
            <a:ext cx="203700" cy="2850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2770e6e974f_0_5813"/>
          <p:cNvSpPr txBox="1"/>
          <p:nvPr/>
        </p:nvSpPr>
        <p:spPr>
          <a:xfrm>
            <a:off x="1461900" y="4537350"/>
            <a:ext cx="78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g2770e6e974f_0_5837"/>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When to Use Delta Change Data Feed</a:t>
            </a:r>
            <a:endParaRPr/>
          </a:p>
        </p:txBody>
      </p:sp>
      <p:graphicFrame>
        <p:nvGraphicFramePr>
          <p:cNvPr id="1307" name="Google Shape;1307;g2770e6e974f_0_5837"/>
          <p:cNvGraphicFramePr/>
          <p:nvPr/>
        </p:nvGraphicFramePr>
        <p:xfrm>
          <a:off x="947425" y="1274790"/>
          <a:ext cx="3000000" cy="3000000"/>
        </p:xfrm>
        <a:graphic>
          <a:graphicData uri="http://schemas.openxmlformats.org/drawingml/2006/table">
            <a:tbl>
              <a:tblPr>
                <a:noFill/>
                <a:tableStyleId>{AE9CEFB9-141F-406D-8486-BF213E5B3F53}</a:tableStyleId>
              </a:tblPr>
              <a:tblGrid>
                <a:gridCol w="5462850"/>
                <a:gridCol w="5462850"/>
              </a:tblGrid>
              <a:tr h="8701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854225">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Delta changes include updates and/or deletes</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Delta changes are append only</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854225">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Small fraction of records updated in each batch</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Most records in the table updated in each batch</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854225">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Data received from external sources is in CDC format</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l">
                        <a:spcBef>
                          <a:spcPts val="0"/>
                        </a:spcBef>
                        <a:spcAft>
                          <a:spcPts val="0"/>
                        </a:spcAft>
                        <a:buNone/>
                      </a:pPr>
                      <a:r>
                        <a:t/>
                      </a:r>
                      <a:endParaRPr sz="1900">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529600">
                <a:tc>
                  <a:txBody>
                    <a:bodyPr/>
                    <a:lstStyle/>
                    <a:p>
                      <a:pPr indent="-228600" lvl="0" marL="457200" rtl="0" algn="l">
                        <a:spcBef>
                          <a:spcPts val="0"/>
                        </a:spcBef>
                        <a:spcAft>
                          <a:spcPts val="0"/>
                        </a:spcAft>
                        <a:buNone/>
                      </a:pPr>
                      <a:r>
                        <a:t/>
                      </a:r>
                      <a:endParaRPr sz="19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extLst>
                            <a:ext uri="http://customooxmlschemas.google.com/">
                              <go:slidesCustomData xmlns:go="http://customooxmlschemas.google.com/" textRoundtripDataId="7"/>
                            </a:ext>
                          </a:extLst>
                        </a:rPr>
                        <a:t>Data received comprises </a:t>
                      </a:r>
                      <a:r>
                        <a:rPr lang="en-US" sz="1900">
                          <a:solidFill>
                            <a:schemeClr val="dk1"/>
                          </a:solidFill>
                          <a:latin typeface="Barlow"/>
                          <a:ea typeface="Barlow"/>
                          <a:cs typeface="Barlow"/>
                          <a:sym typeface="Barlow"/>
                          <a:extLst>
                            <a:ext uri="http://customooxmlschemas.google.com/">
                              <go:slidesCustomData xmlns:go="http://customooxmlschemas.google.com/" textRoundtripDataId="8"/>
                            </a:ext>
                          </a:extLst>
                        </a:rPr>
                        <a:t>destructive loads</a:t>
                      </a:r>
                      <a:endParaRPr sz="19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1005800">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Send data changes to downstream application</a:t>
                      </a:r>
                      <a:endParaRPr sz="8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457200" rtl="0" algn="l">
                        <a:spcBef>
                          <a:spcPts val="0"/>
                        </a:spcBef>
                        <a:spcAft>
                          <a:spcPts val="0"/>
                        </a:spcAft>
                        <a:buNone/>
                      </a:pPr>
                      <a:r>
                        <a:t/>
                      </a:r>
                      <a:endParaRPr sz="800">
                        <a:solidFill>
                          <a:schemeClr val="dk1"/>
                        </a:solidFill>
                        <a:latin typeface="Barlow"/>
                        <a:ea typeface="Barlow"/>
                        <a:cs typeface="Barlow"/>
                        <a:sym typeface="Barlow"/>
                      </a:endParaRPr>
                    </a:p>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extLst>
                            <a:ext uri="http://customooxmlschemas.google.com/">
                              <go:slidesCustomData xmlns:go="http://customooxmlschemas.google.com/" textRoundtripDataId="9"/>
                            </a:ext>
                          </a:extLst>
                        </a:rPr>
                        <a:t>Find and ingest data outside of the Lakehouse</a:t>
                      </a:r>
                      <a:endParaRPr sz="1900">
                        <a:solidFill>
                          <a:schemeClr val="dk1"/>
                        </a:solidFill>
                        <a:latin typeface="Barlow"/>
                        <a:ea typeface="Barlow"/>
                        <a:cs typeface="Barlow"/>
                        <a:sym typeface="Barlow"/>
                      </a:endParaRPr>
                    </a:p>
                    <a:p>
                      <a:pPr indent="0" lvl="0" marL="457200" rtl="0" algn="l">
                        <a:spcBef>
                          <a:spcPts val="0"/>
                        </a:spcBef>
                        <a:spcAft>
                          <a:spcPts val="0"/>
                        </a:spcAft>
                        <a:buNone/>
                      </a:pPr>
                      <a:r>
                        <a:t/>
                      </a:r>
                      <a:endParaRPr sz="8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pic>
        <p:nvPicPr>
          <p:cNvPr id="1308" name="Google Shape;1308;g2770e6e974f_0_5837"/>
          <p:cNvPicPr preferRelativeResize="0"/>
          <p:nvPr/>
        </p:nvPicPr>
        <p:blipFill>
          <a:blip r:embed="rId3">
            <a:alphaModFix/>
          </a:blip>
          <a:stretch>
            <a:fillRect/>
          </a:stretch>
        </p:blipFill>
        <p:spPr>
          <a:xfrm>
            <a:off x="3054500" y="1459174"/>
            <a:ext cx="685800" cy="685800"/>
          </a:xfrm>
          <a:prstGeom prst="rect">
            <a:avLst/>
          </a:prstGeom>
          <a:noFill/>
          <a:ln>
            <a:noFill/>
          </a:ln>
        </p:spPr>
      </p:pic>
      <p:pic>
        <p:nvPicPr>
          <p:cNvPr id="1309" name="Google Shape;1309;g2770e6e974f_0_5837"/>
          <p:cNvPicPr preferRelativeResize="0"/>
          <p:nvPr/>
        </p:nvPicPr>
        <p:blipFill>
          <a:blip r:embed="rId4">
            <a:alphaModFix/>
          </a:blip>
          <a:stretch>
            <a:fillRect/>
          </a:stretch>
        </p:blipFill>
        <p:spPr>
          <a:xfrm>
            <a:off x="8304500" y="1459169"/>
            <a:ext cx="685800" cy="685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pic>
        <p:nvPicPr>
          <p:cNvPr id="1315" name="Google Shape;1315;g2770e6e974f_0_5845"/>
          <p:cNvPicPr preferRelativeResize="0"/>
          <p:nvPr/>
        </p:nvPicPr>
        <p:blipFill rotWithShape="1">
          <a:blip r:embed="rId3">
            <a:alphaModFix amt="65000"/>
          </a:blip>
          <a:srcRect b="0" l="0" r="0" t="0"/>
          <a:stretch/>
        </p:blipFill>
        <p:spPr>
          <a:xfrm>
            <a:off x="0" y="2715225"/>
            <a:ext cx="12192000" cy="4142774"/>
          </a:xfrm>
          <a:prstGeom prst="rect">
            <a:avLst/>
          </a:prstGeom>
          <a:noFill/>
          <a:ln>
            <a:noFill/>
          </a:ln>
        </p:spPr>
      </p:pic>
      <p:sp>
        <p:nvSpPr>
          <p:cNvPr id="1316" name="Google Shape;1316;g2770e6e974f_0_584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Getting started with Delta Change Data Feed</a:t>
            </a:r>
            <a:endParaRPr/>
          </a:p>
        </p:txBody>
      </p:sp>
      <p:sp>
        <p:nvSpPr>
          <p:cNvPr id="1317" name="Google Shape;1317;g2770e6e974f_0_5845"/>
          <p:cNvSpPr/>
          <p:nvPr/>
        </p:nvSpPr>
        <p:spPr>
          <a:xfrm>
            <a:off x="6198959" y="2715225"/>
            <a:ext cx="5096100" cy="23313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1B3038"/>
              </a:solidFill>
              <a:latin typeface="Calibri"/>
              <a:ea typeface="Calibri"/>
              <a:cs typeface="Calibri"/>
              <a:sym typeface="Calibri"/>
            </a:endParaRPr>
          </a:p>
        </p:txBody>
      </p:sp>
      <p:sp>
        <p:nvSpPr>
          <p:cNvPr id="1318" name="Google Shape;1318;g2770e6e974f_0_5845"/>
          <p:cNvSpPr txBox="1"/>
          <p:nvPr/>
        </p:nvSpPr>
        <p:spPr>
          <a:xfrm>
            <a:off x="6345150" y="2715225"/>
            <a:ext cx="4659600" cy="2331300"/>
          </a:xfrm>
          <a:prstGeom prst="rect">
            <a:avLst/>
          </a:prstGeom>
          <a:noFill/>
          <a:ln>
            <a:noFill/>
          </a:ln>
        </p:spPr>
        <p:txBody>
          <a:bodyPr anchorCtr="0" anchor="t" bIns="45700" lIns="91425" spcFirstLastPara="1" rIns="91425" wrap="square" tIns="45700">
            <a:noAutofit/>
          </a:bodyPr>
          <a:lstStyle/>
          <a:p>
            <a:pPr indent="0" lvl="0" marL="76200" marR="76200" rtl="0" algn="l">
              <a:lnSpc>
                <a:spcPct val="150001"/>
              </a:lnSpc>
              <a:spcBef>
                <a:spcPts val="300"/>
              </a:spcBef>
              <a:spcAft>
                <a:spcPts val="300"/>
              </a:spcAft>
              <a:buNone/>
            </a:pPr>
            <a:r>
              <a:rPr lang="en-US" sz="1900">
                <a:latin typeface="Courier New"/>
                <a:ea typeface="Courier New"/>
                <a:cs typeface="Courier New"/>
                <a:sym typeface="Courier New"/>
              </a:rPr>
              <a:t>spark.conf.set('spark.databricks.delta.properties.defaults</a:t>
            </a:r>
            <a:r>
              <a:rPr b="1" lang="en-US" sz="1900">
                <a:solidFill>
                  <a:srgbClr val="00B0F0"/>
                </a:solidFill>
                <a:latin typeface="Courier New"/>
                <a:ea typeface="Courier New"/>
                <a:cs typeface="Courier New"/>
                <a:sym typeface="Courier New"/>
              </a:rPr>
              <a:t>.enableChangeDataCapture</a:t>
            </a:r>
            <a:r>
              <a:rPr lang="en-US" sz="1900">
                <a:latin typeface="Courier New"/>
                <a:ea typeface="Courier New"/>
                <a:cs typeface="Courier New"/>
                <a:sym typeface="Courier New"/>
              </a:rPr>
              <a:t>', </a:t>
            </a:r>
            <a:r>
              <a:rPr b="1" lang="en-US" sz="1900">
                <a:solidFill>
                  <a:srgbClr val="00B0F0"/>
                </a:solidFill>
                <a:latin typeface="Courier New"/>
                <a:ea typeface="Courier New"/>
                <a:cs typeface="Courier New"/>
                <a:sym typeface="Courier New"/>
              </a:rPr>
              <a:t>True</a:t>
            </a:r>
            <a:r>
              <a:rPr lang="en-US" sz="1900">
                <a:latin typeface="Courier New"/>
                <a:ea typeface="Courier New"/>
                <a:cs typeface="Courier New"/>
                <a:sym typeface="Courier New"/>
              </a:rPr>
              <a:t>)</a:t>
            </a:r>
            <a:endParaRPr sz="1900">
              <a:latin typeface="Courier New"/>
              <a:ea typeface="Courier New"/>
              <a:cs typeface="Courier New"/>
              <a:sym typeface="Courier New"/>
            </a:endParaRPr>
          </a:p>
        </p:txBody>
      </p:sp>
      <p:sp>
        <p:nvSpPr>
          <p:cNvPr id="1319" name="Google Shape;1319;g2770e6e974f_0_5845"/>
          <p:cNvSpPr/>
          <p:nvPr/>
        </p:nvSpPr>
        <p:spPr>
          <a:xfrm>
            <a:off x="771750" y="2715225"/>
            <a:ext cx="5096100" cy="23313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B3038"/>
              </a:buClr>
              <a:buSzPts val="1800"/>
              <a:buFont typeface="Calibri"/>
              <a:buNone/>
            </a:pPr>
            <a:r>
              <a:t/>
            </a:r>
            <a:endParaRPr b="0" i="0" sz="1800" u="none" cap="none" strike="noStrike">
              <a:solidFill>
                <a:srgbClr val="1B3038"/>
              </a:solidFill>
              <a:latin typeface="Calibri"/>
              <a:ea typeface="Calibri"/>
              <a:cs typeface="Calibri"/>
              <a:sym typeface="Calibri"/>
            </a:endParaRPr>
          </a:p>
        </p:txBody>
      </p:sp>
      <p:sp>
        <p:nvSpPr>
          <p:cNvPr id="1320" name="Google Shape;1320;g2770e6e974f_0_5845"/>
          <p:cNvSpPr txBox="1"/>
          <p:nvPr/>
        </p:nvSpPr>
        <p:spPr>
          <a:xfrm>
            <a:off x="880975"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ALTER TABLE ... </a:t>
            </a:r>
            <a:endParaRPr sz="1900">
              <a:latin typeface="Courier New"/>
              <a:ea typeface="Courier New"/>
              <a:cs typeface="Courier New"/>
              <a:sym typeface="Courier New"/>
            </a:endParaRPr>
          </a:p>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SET TBLPROPERTIES (</a:t>
            </a:r>
            <a:r>
              <a:rPr b="1" lang="en-US" sz="1900">
                <a:solidFill>
                  <a:schemeClr val="accent4"/>
                </a:solidFill>
                <a:latin typeface="Courier New"/>
                <a:ea typeface="Courier New"/>
                <a:cs typeface="Courier New"/>
                <a:sym typeface="Courier New"/>
              </a:rPr>
              <a:t>delta.enableChangeDataCapture = true</a:t>
            </a:r>
            <a:r>
              <a:rPr lang="en-US"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900"/>
              <a:buFont typeface="Arial"/>
              <a:buNone/>
            </a:pPr>
            <a:r>
              <a:t/>
            </a:r>
            <a:endParaRPr sz="1900">
              <a:latin typeface="Courier New"/>
              <a:ea typeface="Courier New"/>
              <a:cs typeface="Courier New"/>
              <a:sym typeface="Courier New"/>
            </a:endParaRPr>
          </a:p>
        </p:txBody>
      </p:sp>
      <p:sp>
        <p:nvSpPr>
          <p:cNvPr id="1321" name="Google Shape;1321;g2770e6e974f_0_5845"/>
          <p:cNvSpPr txBox="1"/>
          <p:nvPr/>
        </p:nvSpPr>
        <p:spPr>
          <a:xfrm>
            <a:off x="880977" y="1943623"/>
            <a:ext cx="3939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extLst>
                  <a:ext uri="http://customooxmlschemas.google.com/">
                    <go:slidesCustomData xmlns:go="http://customooxmlschemas.google.com/" textRoundtripDataId="10"/>
                  </a:ext>
                </a:extLst>
              </a:rPr>
              <a:t>Enable </a:t>
            </a:r>
            <a:r>
              <a:rPr b="1" lang="en-US" sz="1800">
                <a:solidFill>
                  <a:srgbClr val="FF9900"/>
                </a:solidFill>
                <a:latin typeface="Courier New"/>
                <a:ea typeface="Courier New"/>
                <a:cs typeface="Courier New"/>
                <a:sym typeface="Courier New"/>
                <a:extLst>
                  <a:ext uri="http://customooxmlschemas.google.com/">
                    <go:slidesCustomData xmlns:go="http://customooxmlschemas.google.com/" textRoundtripDataId="11"/>
                  </a:ext>
                </a:extLst>
              </a:rPr>
              <a:t>CDF on TABLE</a:t>
            </a:r>
            <a:r>
              <a:rPr b="0" i="0" lang="en-US" sz="2400" u="none" cap="none" strike="noStrike">
                <a:solidFill>
                  <a:srgbClr val="000000"/>
                </a:solidFill>
                <a:latin typeface="Source Sans Pro"/>
                <a:ea typeface="Source Sans Pro"/>
                <a:cs typeface="Source Sans Pro"/>
                <a:sym typeface="Source Sans Pro"/>
                <a:extLst>
                  <a:ext uri="http://customooxmlschemas.google.com/">
                    <go:slidesCustomData xmlns:go="http://customooxmlschemas.google.com/" textRoundtripDataId="12"/>
                  </a:ext>
                </a:extLst>
              </a:rPr>
              <a:t>…</a:t>
            </a:r>
            <a:endParaRPr b="0" i="0" sz="2400" u="none" cap="none" strike="noStrike">
              <a:solidFill>
                <a:srgbClr val="000000"/>
              </a:solidFill>
              <a:latin typeface="Source Sans Pro"/>
              <a:ea typeface="Source Sans Pro"/>
              <a:cs typeface="Source Sans Pro"/>
              <a:sym typeface="Source Sans Pro"/>
            </a:endParaRPr>
          </a:p>
        </p:txBody>
      </p:sp>
      <p:sp>
        <p:nvSpPr>
          <p:cNvPr id="1322" name="Google Shape;1322;g2770e6e974f_0_5845"/>
          <p:cNvSpPr txBox="1"/>
          <p:nvPr/>
        </p:nvSpPr>
        <p:spPr>
          <a:xfrm>
            <a:off x="6198976" y="1943625"/>
            <a:ext cx="46596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b="0" i="0" lang="en-US" sz="2400" u="none" cap="none" strike="noStrike">
                <a:solidFill>
                  <a:srgbClr val="000000"/>
                </a:solidFill>
                <a:latin typeface="Source Sans Pro"/>
                <a:ea typeface="Source Sans Pro"/>
                <a:cs typeface="Source Sans Pro"/>
                <a:sym typeface="Source Sans Pro"/>
              </a:rPr>
              <a:t>… </a:t>
            </a:r>
            <a:r>
              <a:rPr lang="en-US" sz="2400">
                <a:latin typeface="Source Sans Pro"/>
                <a:ea typeface="Source Sans Pro"/>
                <a:cs typeface="Source Sans Pro"/>
                <a:sym typeface="Source Sans Pro"/>
              </a:rPr>
              <a:t>or Establish</a:t>
            </a:r>
            <a:r>
              <a:rPr b="0" i="0" lang="en-US" sz="2400" u="none" cap="none" strike="noStrike">
                <a:solidFill>
                  <a:srgbClr val="000000"/>
                </a:solidFill>
                <a:latin typeface="Source Sans Pro"/>
                <a:ea typeface="Source Sans Pro"/>
                <a:cs typeface="Source Sans Pro"/>
                <a:sym typeface="Source Sans Pro"/>
              </a:rPr>
              <a:t> </a:t>
            </a:r>
            <a:r>
              <a:rPr b="1" lang="en-US" sz="1800">
                <a:solidFill>
                  <a:srgbClr val="00B0F0"/>
                </a:solidFill>
                <a:latin typeface="Courier New"/>
                <a:ea typeface="Courier New"/>
                <a:cs typeface="Courier New"/>
                <a:sym typeface="Courier New"/>
              </a:rPr>
              <a:t>CDF on CLUSTER</a:t>
            </a:r>
            <a:endParaRPr b="0" i="0" sz="1800" u="none" cap="none" strike="noStrike">
              <a:solidFill>
                <a:srgbClr val="00B0F0"/>
              </a:solidFill>
              <a:latin typeface="Source Sans Pro"/>
              <a:ea typeface="Source Sans Pro"/>
              <a:cs typeface="Source Sans Pro"/>
              <a:sym typeface="Source Sans Pro"/>
            </a:endParaRPr>
          </a:p>
        </p:txBody>
      </p:sp>
      <p:sp>
        <p:nvSpPr>
          <p:cNvPr id="1323" name="Google Shape;1323;g2770e6e974f_0_5845"/>
          <p:cNvSpPr txBox="1"/>
          <p:nvPr/>
        </p:nvSpPr>
        <p:spPr>
          <a:xfrm>
            <a:off x="880971"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SQL, Python, or Scala</a:t>
            </a:r>
            <a:endParaRPr b="0" i="0" sz="1800" u="none" cap="none" strike="noStrike">
              <a:solidFill>
                <a:srgbClr val="00B0F0"/>
              </a:solidFill>
              <a:latin typeface="Source Sans Pro"/>
              <a:ea typeface="Source Sans Pro"/>
              <a:cs typeface="Source Sans Pro"/>
              <a:sym typeface="Source Sans Pro"/>
            </a:endParaRPr>
          </a:p>
        </p:txBody>
      </p:sp>
      <p:sp>
        <p:nvSpPr>
          <p:cNvPr id="1324" name="Google Shape;1324;g2770e6e974f_0_5845"/>
          <p:cNvSpPr txBox="1"/>
          <p:nvPr/>
        </p:nvSpPr>
        <p:spPr>
          <a:xfrm>
            <a:off x="6345146"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Python, or Scala</a:t>
            </a:r>
            <a:endParaRPr b="0" i="0" sz="1800" u="none" cap="none" strike="noStrike">
              <a:solidFill>
                <a:srgbClr val="00B0F0"/>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g2770e6e974f_0_6"/>
          <p:cNvPicPr preferRelativeResize="0"/>
          <p:nvPr/>
        </p:nvPicPr>
        <p:blipFill rotWithShape="1">
          <a:blip r:embed="rId3">
            <a:alphaModFix/>
          </a:blip>
          <a:srcRect b="0" l="0" r="0" t="0"/>
          <a:stretch/>
        </p:blipFill>
        <p:spPr>
          <a:xfrm>
            <a:off x="13506" y="8575"/>
            <a:ext cx="12191974" cy="6858000"/>
          </a:xfrm>
          <a:prstGeom prst="rect">
            <a:avLst/>
          </a:prstGeom>
          <a:noFill/>
          <a:ln>
            <a:noFill/>
          </a:ln>
        </p:spPr>
      </p:pic>
      <p:sp>
        <p:nvSpPr>
          <p:cNvPr id="576" name="Google Shape;576;g2770e6e974f_0_6"/>
          <p:cNvSpPr txBox="1"/>
          <p:nvPr>
            <p:ph type="title"/>
          </p:nvPr>
        </p:nvSpPr>
        <p:spPr>
          <a:xfrm>
            <a:off x="360490" y="1216050"/>
            <a:ext cx="11509800" cy="428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800"/>
              <a:buNone/>
            </a:pPr>
            <a:r>
              <a:rPr lang="en-US" sz="5000">
                <a:solidFill>
                  <a:schemeClr val="lt1"/>
                </a:solidFill>
              </a:rPr>
              <a:t>Enterprises want</a:t>
            </a:r>
            <a:r>
              <a:rPr lang="en-US" sz="5000"/>
              <a:t> </a:t>
            </a:r>
            <a:r>
              <a:rPr lang="en-US" sz="5000">
                <a:solidFill>
                  <a:schemeClr val="lt1"/>
                </a:solidFill>
              </a:rPr>
              <a:t>to</a:t>
            </a:r>
            <a:r>
              <a:rPr lang="en-US" sz="5000">
                <a:solidFill>
                  <a:schemeClr val="dk2"/>
                </a:solidFill>
              </a:rPr>
              <a:t> </a:t>
            </a:r>
            <a:endParaRPr sz="5000">
              <a:solidFill>
                <a:schemeClr val="dk2"/>
              </a:solidFill>
            </a:endParaRPr>
          </a:p>
          <a:p>
            <a:pPr indent="0" lvl="0" marL="0" rtl="0" algn="ctr">
              <a:lnSpc>
                <a:spcPct val="100000"/>
              </a:lnSpc>
              <a:spcBef>
                <a:spcPts val="0"/>
              </a:spcBef>
              <a:spcAft>
                <a:spcPts val="0"/>
              </a:spcAft>
              <a:buSzPts val="4800"/>
              <a:buNone/>
            </a:pPr>
            <a:r>
              <a:rPr lang="en-US" sz="5000">
                <a:solidFill>
                  <a:srgbClr val="FF3621"/>
                </a:solidFill>
              </a:rPr>
              <a:t>empower their data and AI developers </a:t>
            </a:r>
            <a:r>
              <a:rPr lang="en-US" sz="5000"/>
              <a:t>with</a:t>
            </a:r>
            <a:r>
              <a:rPr lang="en-US" sz="5000">
                <a:solidFill>
                  <a:schemeClr val="lt1"/>
                </a:solidFill>
              </a:rPr>
              <a:t> natural language tools</a:t>
            </a:r>
            <a:endParaRPr sz="50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pic>
        <p:nvPicPr>
          <p:cNvPr id="1330" name="Google Shape;1330;g2770e6e974f_0_5859"/>
          <p:cNvPicPr preferRelativeResize="0"/>
          <p:nvPr/>
        </p:nvPicPr>
        <p:blipFill rotWithShape="1">
          <a:blip r:embed="rId3">
            <a:alphaModFix amt="65000"/>
          </a:blip>
          <a:srcRect b="0" l="0" r="0" t="0"/>
          <a:stretch/>
        </p:blipFill>
        <p:spPr>
          <a:xfrm>
            <a:off x="0" y="1800825"/>
            <a:ext cx="12192000" cy="4142774"/>
          </a:xfrm>
          <a:prstGeom prst="rect">
            <a:avLst/>
          </a:prstGeom>
          <a:noFill/>
          <a:ln>
            <a:noFill/>
          </a:ln>
        </p:spPr>
      </p:pic>
      <p:sp>
        <p:nvSpPr>
          <p:cNvPr id="1331" name="Google Shape;1331;g2770e6e974f_0_585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Using Delta Change Data Feed</a:t>
            </a:r>
            <a:endParaRPr/>
          </a:p>
        </p:txBody>
      </p:sp>
      <p:sp>
        <p:nvSpPr>
          <p:cNvPr id="1332" name="Google Shape;1332;g2770e6e974f_0_5859"/>
          <p:cNvSpPr/>
          <p:nvPr/>
        </p:nvSpPr>
        <p:spPr>
          <a:xfrm>
            <a:off x="6198959" y="2715225"/>
            <a:ext cx="5096100" cy="23313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1B3038"/>
              </a:solidFill>
              <a:latin typeface="Calibri"/>
              <a:ea typeface="Calibri"/>
              <a:cs typeface="Calibri"/>
              <a:sym typeface="Calibri"/>
            </a:endParaRPr>
          </a:p>
        </p:txBody>
      </p:sp>
      <p:sp>
        <p:nvSpPr>
          <p:cNvPr id="1333" name="Google Shape;1333;g2770e6e974f_0_5859"/>
          <p:cNvSpPr txBox="1"/>
          <p:nvPr/>
        </p:nvSpPr>
        <p:spPr>
          <a:xfrm>
            <a:off x="6345150"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INSERT INTO</a:t>
            </a:r>
            <a:r>
              <a:rPr b="0" i="0" lang="en-US" sz="1900" u="none" cap="none" strike="noStrike">
                <a:solidFill>
                  <a:srgbClr val="000000"/>
                </a:solidFill>
                <a:latin typeface="Courier New"/>
                <a:ea typeface="Courier New"/>
                <a:cs typeface="Courier New"/>
                <a:sym typeface="Courier New"/>
              </a:rPr>
              <a:t> TABLE ... </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0" i="0" lang="en-US" sz="1900" u="none" cap="none" strike="noStrike">
                <a:solidFill>
                  <a:srgbClr val="000000"/>
                </a:solidFill>
                <a:latin typeface="Courier New"/>
                <a:ea typeface="Courier New"/>
                <a:cs typeface="Courier New"/>
                <a:sym typeface="Courier New"/>
              </a:rPr>
              <a:t>USING </a:t>
            </a:r>
            <a:r>
              <a:rPr b="1" i="0" lang="en-US" sz="1900" u="none" cap="none" strike="noStrike">
                <a:solidFill>
                  <a:srgbClr val="00B0F0"/>
                </a:solidFill>
                <a:latin typeface="Courier New"/>
                <a:ea typeface="Courier New"/>
                <a:cs typeface="Courier New"/>
                <a:sym typeface="Courier New"/>
              </a:rPr>
              <a:t>delta</a:t>
            </a:r>
            <a:r>
              <a:rPr b="1" i="0" lang="en-US" sz="1900" u="none" cap="none" strike="noStrike">
                <a:solidFill>
                  <a:srgbClr val="000000"/>
                </a:solidFill>
                <a:latin typeface="Courier New"/>
                <a:ea typeface="Courier New"/>
                <a:cs typeface="Courier New"/>
                <a:sym typeface="Courier New"/>
              </a:rPr>
              <a:t> </a:t>
            </a:r>
            <a:r>
              <a:rPr b="0" i="0" lang="en-US" sz="1900" u="none" cap="none" strike="noStrike">
                <a:solidFill>
                  <a:srgbClr val="000000"/>
                </a:solidFill>
                <a:latin typeface="Courier New"/>
                <a:ea typeface="Courier New"/>
                <a:cs typeface="Courier New"/>
                <a:sym typeface="Courier New"/>
              </a:rPr>
              <a:t>... </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500">
                <a:latin typeface="Courier New"/>
                <a:ea typeface="Courier New"/>
                <a:cs typeface="Courier New"/>
                <a:sym typeface="Courier New"/>
              </a:rPr>
              <a:t>as</a:t>
            </a:r>
            <a:endParaRPr sz="1500">
              <a:latin typeface="Courier New"/>
              <a:ea typeface="Courier New"/>
              <a:cs typeface="Courier New"/>
              <a:sym typeface="Courier New"/>
            </a:endParaRPr>
          </a:p>
          <a:p>
            <a:pPr indent="0" lvl="0" marL="0" rtl="0" algn="l">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rgbClr val="00B0F0"/>
                </a:solidFill>
                <a:latin typeface="Courier New"/>
                <a:ea typeface="Courier New"/>
                <a:cs typeface="Courier New"/>
                <a:sym typeface="Courier New"/>
              </a:rPr>
              <a:t>table_changes</a:t>
            </a:r>
            <a:r>
              <a:rPr lang="en-US" sz="19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1334" name="Google Shape;1334;g2770e6e974f_0_5859"/>
          <p:cNvSpPr/>
          <p:nvPr/>
        </p:nvSpPr>
        <p:spPr>
          <a:xfrm>
            <a:off x="771750" y="2715225"/>
            <a:ext cx="5096100" cy="30141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B3038"/>
              </a:buClr>
              <a:buSzPts val="1800"/>
              <a:buFont typeface="Calibri"/>
              <a:buNone/>
            </a:pPr>
            <a:r>
              <a:t/>
            </a:r>
            <a:endParaRPr b="0" i="0" sz="1800" u="none" cap="none" strike="noStrike">
              <a:solidFill>
                <a:srgbClr val="1B3038"/>
              </a:solidFill>
              <a:latin typeface="Calibri"/>
              <a:ea typeface="Calibri"/>
              <a:cs typeface="Calibri"/>
              <a:sym typeface="Calibri"/>
            </a:endParaRPr>
          </a:p>
        </p:txBody>
      </p:sp>
      <p:sp>
        <p:nvSpPr>
          <p:cNvPr id="1335" name="Google Shape;1335;g2770e6e974f_0_5859"/>
          <p:cNvSpPr txBox="1"/>
          <p:nvPr/>
        </p:nvSpPr>
        <p:spPr>
          <a:xfrm>
            <a:off x="880975"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chemeClr val="accent4"/>
                </a:solidFill>
                <a:latin typeface="Courier New"/>
                <a:ea typeface="Courier New"/>
                <a:cs typeface="Courier New"/>
                <a:sym typeface="Courier New"/>
                <a:extLst>
                  <a:ext uri="http://customooxmlschemas.google.com/">
                    <go:slidesCustomData xmlns:go="http://customooxmlschemas.google.com/" textRoundtripDataId="13"/>
                  </a:ext>
                </a:extLst>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indent="45720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startingVersion</a:t>
            </a:r>
            <a:endParaRPr sz="1900">
              <a:latin typeface="Courier New"/>
              <a:ea typeface="Courier New"/>
              <a:cs typeface="Courier New"/>
              <a:sym typeface="Courier New"/>
            </a:endParaRPr>
          </a:p>
          <a:p>
            <a:pPr indent="0" lvl="0" marL="45720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[,endingVersion])</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500"/>
              <a:buFont typeface="Arial"/>
              <a:buNone/>
            </a:pPr>
            <a:r>
              <a:rPr lang="en-US" sz="1500">
                <a:latin typeface="Courier New"/>
                <a:ea typeface="Courier New"/>
                <a:cs typeface="Courier New"/>
                <a:sym typeface="Courier New"/>
              </a:rPr>
              <a:t>or</a:t>
            </a:r>
            <a:endParaRPr b="0" i="0" sz="15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chemeClr val="accent4"/>
                </a:solidFill>
                <a:latin typeface="Courier New"/>
                <a:ea typeface="Courier New"/>
                <a:cs typeface="Courier New"/>
                <a:sym typeface="Courier New"/>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'startingTimestamp'</a:t>
            </a:r>
            <a:endParaRPr sz="1900">
              <a:latin typeface="Courier New"/>
              <a:ea typeface="Courier New"/>
              <a:cs typeface="Courier New"/>
              <a:sym typeface="Courier New"/>
            </a:endParaRPr>
          </a:p>
          <a:p>
            <a:pPr indent="45720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[,'endingTimestamp'])</a:t>
            </a:r>
            <a:endParaRPr sz="1900">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900"/>
              <a:buFont typeface="Arial"/>
              <a:buNone/>
            </a:pPr>
            <a:r>
              <a:t/>
            </a:r>
            <a:endParaRPr sz="1900">
              <a:latin typeface="Courier New"/>
              <a:ea typeface="Courier New"/>
              <a:cs typeface="Courier New"/>
              <a:sym typeface="Courier New"/>
            </a:endParaRPr>
          </a:p>
        </p:txBody>
      </p:sp>
      <p:sp>
        <p:nvSpPr>
          <p:cNvPr id="1336" name="Google Shape;1336;g2770e6e974f_0_5859"/>
          <p:cNvSpPr txBox="1"/>
          <p:nvPr/>
        </p:nvSpPr>
        <p:spPr>
          <a:xfrm>
            <a:off x="880977" y="1943623"/>
            <a:ext cx="3939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Query </a:t>
            </a:r>
            <a:r>
              <a:rPr b="1" lang="en-US" sz="1800">
                <a:solidFill>
                  <a:srgbClr val="FF9900"/>
                </a:solidFill>
                <a:latin typeface="Courier New"/>
                <a:ea typeface="Courier New"/>
                <a:cs typeface="Courier New"/>
                <a:sym typeface="Courier New"/>
              </a:rPr>
              <a:t>changes</a:t>
            </a:r>
            <a:r>
              <a:rPr b="0" i="0" lang="en-US" sz="2400" u="none" cap="none" strike="noStrike">
                <a:solidFill>
                  <a:srgbClr val="000000"/>
                </a:solidFill>
                <a:latin typeface="Source Sans Pro"/>
                <a:ea typeface="Source Sans Pro"/>
                <a:cs typeface="Source Sans Pro"/>
                <a:sym typeface="Source Sans Pro"/>
              </a:rPr>
              <a:t>…</a:t>
            </a:r>
            <a:endParaRPr b="0" i="0" sz="2400" u="none" cap="none" strike="noStrike">
              <a:solidFill>
                <a:srgbClr val="000000"/>
              </a:solidFill>
              <a:latin typeface="Source Sans Pro"/>
              <a:ea typeface="Source Sans Pro"/>
              <a:cs typeface="Source Sans Pro"/>
              <a:sym typeface="Source Sans Pro"/>
            </a:endParaRPr>
          </a:p>
        </p:txBody>
      </p:sp>
      <p:sp>
        <p:nvSpPr>
          <p:cNvPr id="1337" name="Google Shape;1337;g2770e6e974f_0_5859"/>
          <p:cNvSpPr txBox="1"/>
          <p:nvPr/>
        </p:nvSpPr>
        <p:spPr>
          <a:xfrm>
            <a:off x="6198971" y="19436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b="0" i="0" lang="en-US" sz="2400" u="none" cap="none" strike="noStrike">
                <a:solidFill>
                  <a:srgbClr val="000000"/>
                </a:solidFill>
                <a:latin typeface="Source Sans Pro"/>
                <a:ea typeface="Source Sans Pro"/>
                <a:cs typeface="Source Sans Pro"/>
                <a:sym typeface="Source Sans Pro"/>
              </a:rPr>
              <a:t>… </a:t>
            </a:r>
            <a:r>
              <a:rPr lang="en-US" sz="2400">
                <a:latin typeface="Source Sans Pro"/>
                <a:ea typeface="Source Sans Pro"/>
                <a:cs typeface="Source Sans Pro"/>
                <a:sym typeface="Source Sans Pro"/>
              </a:rPr>
              <a:t>and store</a:t>
            </a:r>
            <a:r>
              <a:rPr b="0" i="0" lang="en-US" sz="2400" u="none" cap="none" strike="noStrike">
                <a:solidFill>
                  <a:srgbClr val="000000"/>
                </a:solidFill>
                <a:latin typeface="Source Sans Pro"/>
                <a:ea typeface="Source Sans Pro"/>
                <a:cs typeface="Source Sans Pro"/>
                <a:sym typeface="Source Sans Pro"/>
              </a:rPr>
              <a:t> </a:t>
            </a:r>
            <a:r>
              <a:rPr b="1" lang="en-US" sz="1800">
                <a:solidFill>
                  <a:srgbClr val="00B0F0"/>
                </a:solidFill>
                <a:latin typeface="Courier New"/>
                <a:ea typeface="Courier New"/>
                <a:cs typeface="Courier New"/>
                <a:sym typeface="Courier New"/>
              </a:rPr>
              <a:t>them</a:t>
            </a:r>
            <a:endParaRPr b="0" i="0" sz="1800" u="none" cap="none" strike="noStrike">
              <a:solidFill>
                <a:srgbClr val="00B0F0"/>
              </a:solidFill>
              <a:latin typeface="Source Sans Pro"/>
              <a:ea typeface="Source Sans Pro"/>
              <a:cs typeface="Source Sans Pro"/>
              <a:sym typeface="Source Sans Pro"/>
            </a:endParaRPr>
          </a:p>
        </p:txBody>
      </p:sp>
      <p:sp>
        <p:nvSpPr>
          <p:cNvPr id="1338" name="Google Shape;1338;g2770e6e974f_0_5859"/>
          <p:cNvSpPr txBox="1"/>
          <p:nvPr/>
        </p:nvSpPr>
        <p:spPr>
          <a:xfrm>
            <a:off x="6345146"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SQL, Python, or Scala</a:t>
            </a:r>
            <a:endParaRPr b="0" i="0" sz="1800" u="none" cap="none" strike="noStrike">
              <a:solidFill>
                <a:srgbClr val="00B0F0"/>
              </a:solidFill>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pic>
        <p:nvPicPr>
          <p:cNvPr id="1344" name="Google Shape;1344;g2770e6e974f_0_5872"/>
          <p:cNvPicPr preferRelativeResize="0"/>
          <p:nvPr/>
        </p:nvPicPr>
        <p:blipFill>
          <a:blip r:embed="rId3">
            <a:alphaModFix/>
          </a:blip>
          <a:stretch>
            <a:fillRect/>
          </a:stretch>
        </p:blipFill>
        <p:spPr>
          <a:xfrm>
            <a:off x="460975" y="1703037"/>
            <a:ext cx="11664900" cy="3832925"/>
          </a:xfrm>
          <a:prstGeom prst="rect">
            <a:avLst/>
          </a:prstGeom>
          <a:noFill/>
          <a:ln>
            <a:noFill/>
          </a:ln>
        </p:spPr>
      </p:pic>
      <p:sp>
        <p:nvSpPr>
          <p:cNvPr id="1345" name="Google Shape;1345;g2770e6e974f_0_587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Getting started with Delta Change Data Feed</a:t>
            </a:r>
            <a:endParaRPr/>
          </a:p>
        </p:txBody>
      </p:sp>
      <p:sp>
        <p:nvSpPr>
          <p:cNvPr id="1346" name="Google Shape;1346;g2770e6e974f_0_5872"/>
          <p:cNvSpPr/>
          <p:nvPr/>
        </p:nvSpPr>
        <p:spPr>
          <a:xfrm>
            <a:off x="5522350" y="3569775"/>
            <a:ext cx="6113100" cy="585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g2770e6e974f_0_5872"/>
          <p:cNvSpPr/>
          <p:nvPr/>
        </p:nvSpPr>
        <p:spPr>
          <a:xfrm>
            <a:off x="5522350" y="3231850"/>
            <a:ext cx="6113100" cy="292800"/>
          </a:xfrm>
          <a:prstGeom prst="rect">
            <a:avLst/>
          </a:prstGeom>
          <a:noFill/>
          <a:ln cap="flat" cmpd="sng" w="28575">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g2770e6e974f_0_5872"/>
          <p:cNvSpPr/>
          <p:nvPr/>
        </p:nvSpPr>
        <p:spPr>
          <a:xfrm>
            <a:off x="5522350" y="4199032"/>
            <a:ext cx="6113100" cy="292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352" name="Shape 1352"/>
        <p:cNvGrpSpPr/>
        <p:nvPr/>
      </p:nvGrpSpPr>
      <p:grpSpPr>
        <a:xfrm>
          <a:off x="0" y="0"/>
          <a:ext cx="0" cy="0"/>
          <a:chOff x="0" y="0"/>
          <a:chExt cx="0" cy="0"/>
        </a:xfrm>
      </p:grpSpPr>
      <p:sp>
        <p:nvSpPr>
          <p:cNvPr id="1353" name="Google Shape;1353;g2770e6e974f_0_7585"/>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Liquid Clustering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pic>
        <p:nvPicPr>
          <p:cNvPr id="1358" name="Google Shape;1358;g2770e6e974f_0_6349"/>
          <p:cNvPicPr preferRelativeResize="0"/>
          <p:nvPr/>
        </p:nvPicPr>
        <p:blipFill>
          <a:blip r:embed="rId3">
            <a:alphaModFix/>
          </a:blip>
          <a:stretch>
            <a:fillRect/>
          </a:stretch>
        </p:blipFill>
        <p:spPr>
          <a:xfrm>
            <a:off x="402667" y="2032520"/>
            <a:ext cx="3986433" cy="4017666"/>
          </a:xfrm>
          <a:prstGeom prst="rect">
            <a:avLst/>
          </a:prstGeom>
          <a:noFill/>
          <a:ln>
            <a:noFill/>
          </a:ln>
        </p:spPr>
      </p:pic>
      <p:sp>
        <p:nvSpPr>
          <p:cNvPr id="1359" name="Google Shape;1359;g2770e6e974f_0_6349"/>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3600"/>
              <a:t>Challenges with determining partition strategy</a:t>
            </a:r>
            <a:endParaRPr sz="3600"/>
          </a:p>
        </p:txBody>
      </p:sp>
      <p:sp>
        <p:nvSpPr>
          <p:cNvPr id="1360" name="Google Shape;1360;g2770e6e974f_0_6349"/>
          <p:cNvSpPr txBox="1"/>
          <p:nvPr/>
        </p:nvSpPr>
        <p:spPr>
          <a:xfrm>
            <a:off x="5115002" y="2146149"/>
            <a:ext cx="19620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500">
              <a:latin typeface="DM Sans"/>
              <a:ea typeface="DM Sans"/>
              <a:cs typeface="DM Sans"/>
              <a:sym typeface="DM Sans"/>
            </a:endParaRPr>
          </a:p>
        </p:txBody>
      </p:sp>
      <p:sp>
        <p:nvSpPr>
          <p:cNvPr id="1361" name="Google Shape;1361;g2770e6e974f_0_6349"/>
          <p:cNvSpPr/>
          <p:nvPr/>
        </p:nvSpPr>
        <p:spPr>
          <a:xfrm>
            <a:off x="3642900" y="2748687"/>
            <a:ext cx="232800" cy="232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2" name="Google Shape;1362;g2770e6e974f_0_6349"/>
          <p:cNvSpPr/>
          <p:nvPr/>
        </p:nvSpPr>
        <p:spPr>
          <a:xfrm>
            <a:off x="3458100" y="2981487"/>
            <a:ext cx="184800" cy="184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3" name="Google Shape;1363;g2770e6e974f_0_6349"/>
          <p:cNvSpPr/>
          <p:nvPr/>
        </p:nvSpPr>
        <p:spPr>
          <a:xfrm>
            <a:off x="3314000" y="1521987"/>
            <a:ext cx="2471580" cy="138542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latin typeface="DM Sans"/>
                <a:ea typeface="DM Sans"/>
                <a:cs typeface="DM Sans"/>
                <a:sym typeface="DM Sans"/>
              </a:rPr>
              <a:t>Which columns should I choose to partition by?</a:t>
            </a:r>
            <a:endParaRPr sz="1300">
              <a:latin typeface="DM Sans"/>
              <a:ea typeface="DM Sans"/>
              <a:cs typeface="DM Sans"/>
              <a:sym typeface="DM Sans"/>
            </a:endParaRPr>
          </a:p>
        </p:txBody>
      </p:sp>
      <p:sp>
        <p:nvSpPr>
          <p:cNvPr id="1364" name="Google Shape;1364;g2770e6e974f_0_6349"/>
          <p:cNvSpPr/>
          <p:nvPr/>
        </p:nvSpPr>
        <p:spPr>
          <a:xfrm>
            <a:off x="4921200" y="3823253"/>
            <a:ext cx="1052700" cy="583500"/>
          </a:xfrm>
          <a:prstGeom prst="righ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365" name="Google Shape;1365;g2770e6e974f_0_6349"/>
          <p:cNvPicPr preferRelativeResize="0"/>
          <p:nvPr/>
        </p:nvPicPr>
        <p:blipFill>
          <a:blip r:embed="rId4">
            <a:alphaModFix/>
          </a:blip>
          <a:stretch>
            <a:fillRect/>
          </a:stretch>
        </p:blipFill>
        <p:spPr>
          <a:xfrm>
            <a:off x="6777733" y="2206720"/>
            <a:ext cx="3864532" cy="4100399"/>
          </a:xfrm>
          <a:prstGeom prst="rect">
            <a:avLst/>
          </a:prstGeom>
          <a:noFill/>
          <a:ln>
            <a:noFill/>
          </a:ln>
        </p:spPr>
      </p:pic>
      <p:sp>
        <p:nvSpPr>
          <p:cNvPr id="1366" name="Google Shape;1366;g2770e6e974f_0_6349"/>
          <p:cNvSpPr/>
          <p:nvPr/>
        </p:nvSpPr>
        <p:spPr>
          <a:xfrm>
            <a:off x="5785600" y="1839837"/>
            <a:ext cx="2310876" cy="138542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latin typeface="DM Sans"/>
                <a:ea typeface="DM Sans"/>
                <a:cs typeface="DM Sans"/>
                <a:sym typeface="DM Sans"/>
              </a:rPr>
              <a:t>Team 1 filters on column A, but team 2 filters on column B…</a:t>
            </a:r>
            <a:endParaRPr sz="1300">
              <a:latin typeface="DM Sans"/>
              <a:ea typeface="DM Sans"/>
              <a:cs typeface="DM Sans"/>
              <a:sym typeface="DM Sans"/>
            </a:endParaRPr>
          </a:p>
        </p:txBody>
      </p:sp>
      <p:sp>
        <p:nvSpPr>
          <p:cNvPr id="1367" name="Google Shape;1367;g2770e6e974f_0_6349"/>
          <p:cNvSpPr/>
          <p:nvPr/>
        </p:nvSpPr>
        <p:spPr>
          <a:xfrm>
            <a:off x="7470367" y="1085053"/>
            <a:ext cx="2881764" cy="138542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latin typeface="DM Sans"/>
                <a:ea typeface="DM Sans"/>
                <a:cs typeface="DM Sans"/>
                <a:sym typeface="DM Sans"/>
              </a:rPr>
              <a:t>I want to partition by timestamp, but it’s super high cardinality…</a:t>
            </a:r>
            <a:endParaRPr sz="1300">
              <a:latin typeface="DM Sans"/>
              <a:ea typeface="DM Sans"/>
              <a:cs typeface="DM Sans"/>
              <a:sym typeface="DM Sans"/>
            </a:endParaRPr>
          </a:p>
        </p:txBody>
      </p:sp>
      <p:sp>
        <p:nvSpPr>
          <p:cNvPr id="1368" name="Google Shape;1368;g2770e6e974f_0_6349"/>
          <p:cNvSpPr/>
          <p:nvPr/>
        </p:nvSpPr>
        <p:spPr>
          <a:xfrm>
            <a:off x="9369367" y="1839837"/>
            <a:ext cx="2881764" cy="138542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latin typeface="DM Sans"/>
                <a:ea typeface="DM Sans"/>
                <a:cs typeface="DM Sans"/>
                <a:sym typeface="DM Sans"/>
              </a:rPr>
              <a:t>I added this new column last month and now everyone filters by it…</a:t>
            </a:r>
            <a:endParaRPr sz="1300">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g2770e6e974f_0_6363"/>
          <p:cNvSpPr txBox="1"/>
          <p:nvPr>
            <p:ph type="title"/>
          </p:nvPr>
        </p:nvSpPr>
        <p:spPr>
          <a:xfrm>
            <a:off x="562237" y="401700"/>
            <a:ext cx="106809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Hive-style partitioning</a:t>
            </a:r>
            <a:endParaRPr/>
          </a:p>
        </p:txBody>
      </p:sp>
      <p:sp>
        <p:nvSpPr>
          <p:cNvPr id="1374" name="Google Shape;1374;g2770e6e974f_0_6363"/>
          <p:cNvSpPr txBox="1"/>
          <p:nvPr>
            <p:ph idx="1" type="subTitle"/>
          </p:nvPr>
        </p:nvSpPr>
        <p:spPr>
          <a:xfrm>
            <a:off x="573900" y="881033"/>
            <a:ext cx="94491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Working example: A table partitioned by customer ID and date</a:t>
            </a:r>
            <a:endParaRPr/>
          </a:p>
        </p:txBody>
      </p:sp>
      <p:graphicFrame>
        <p:nvGraphicFramePr>
          <p:cNvPr id="1375" name="Google Shape;1375;g2770e6e974f_0_6363"/>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376" name="Google Shape;1376;g2770e6e974f_0_6363"/>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g2770e6e974f_0_6363"/>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g2770e6e974f_0_6363"/>
          <p:cNvGrpSpPr/>
          <p:nvPr/>
        </p:nvGrpSpPr>
        <p:grpSpPr>
          <a:xfrm>
            <a:off x="2754291" y="3491013"/>
            <a:ext cx="619311" cy="262813"/>
            <a:chOff x="2409826" y="3491013"/>
            <a:chExt cx="619125" cy="262813"/>
          </a:xfrm>
        </p:grpSpPr>
        <p:sp>
          <p:nvSpPr>
            <p:cNvPr id="1379" name="Google Shape;1379;g2770e6e974f_0_6363"/>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2770e6e974f_0_6363"/>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g2770e6e974f_0_6363"/>
          <p:cNvGrpSpPr/>
          <p:nvPr/>
        </p:nvGrpSpPr>
        <p:grpSpPr>
          <a:xfrm>
            <a:off x="4079194" y="3491013"/>
            <a:ext cx="998049" cy="262800"/>
            <a:chOff x="3925576" y="3491013"/>
            <a:chExt cx="997750" cy="262800"/>
          </a:xfrm>
        </p:grpSpPr>
        <p:sp>
          <p:nvSpPr>
            <p:cNvPr id="1382" name="Google Shape;1382;g2770e6e974f_0_6363"/>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g2770e6e974f_0_6363"/>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g2770e6e974f_0_6363"/>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5" name="Google Shape;1385;g2770e6e974f_0_6363"/>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g2770e6e974f_0_6363"/>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g2770e6e974f_0_6363"/>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g2770e6e974f_0_6363"/>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g2770e6e974f_0_6363"/>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2770e6e974f_0_6363"/>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g2770e6e974f_0_6363"/>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g2770e6e974f_0_6363"/>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g2770e6e974f_0_6363"/>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g2770e6e974f_0_6363"/>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g2770e6e974f_0_6363"/>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2770e6e974f_0_6363"/>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2770e6e974f_0_6363"/>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g2770e6e974f_0_6363"/>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g2770e6e974f_0_6363"/>
          <p:cNvGrpSpPr/>
          <p:nvPr/>
        </p:nvGrpSpPr>
        <p:grpSpPr>
          <a:xfrm>
            <a:off x="9004267" y="1966200"/>
            <a:ext cx="1634899" cy="646500"/>
            <a:chOff x="9001566" y="1966200"/>
            <a:chExt cx="1634409" cy="646500"/>
          </a:xfrm>
        </p:grpSpPr>
        <p:sp>
          <p:nvSpPr>
            <p:cNvPr id="1400" name="Google Shape;1400;g2770e6e974f_0_6363"/>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401" name="Google Shape;1401;g2770e6e974f_0_6363"/>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g2770e6e974f_0_6363"/>
          <p:cNvGrpSpPr/>
          <p:nvPr/>
        </p:nvGrpSpPr>
        <p:grpSpPr>
          <a:xfrm>
            <a:off x="1828037" y="2962125"/>
            <a:ext cx="3093328" cy="3338013"/>
            <a:chOff x="1827489" y="2962125"/>
            <a:chExt cx="3092400" cy="3338013"/>
          </a:xfrm>
        </p:grpSpPr>
        <p:sp>
          <p:nvSpPr>
            <p:cNvPr id="1403" name="Google Shape;1403;g2770e6e974f_0_6363"/>
            <p:cNvSpPr/>
            <p:nvPr/>
          </p:nvSpPr>
          <p:spPr>
            <a:xfrm>
              <a:off x="2670225" y="2962125"/>
              <a:ext cx="798600" cy="12969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g2770e6e974f_0_6363"/>
            <p:cNvGrpSpPr/>
            <p:nvPr/>
          </p:nvGrpSpPr>
          <p:grpSpPr>
            <a:xfrm>
              <a:off x="1827489" y="4055238"/>
              <a:ext cx="3092400" cy="2244900"/>
              <a:chOff x="1859964" y="2777275"/>
              <a:chExt cx="3092400" cy="2244900"/>
            </a:xfrm>
          </p:grpSpPr>
          <p:sp>
            <p:nvSpPr>
              <p:cNvPr id="1405" name="Google Shape;1405;g2770e6e974f_0_6363"/>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Number and size of files is different for each partition</a:t>
                </a:r>
                <a:endParaRPr sz="1600">
                  <a:solidFill>
                    <a:srgbClr val="FFFFFF"/>
                  </a:solidFill>
                  <a:latin typeface="DM Sans Medium"/>
                  <a:ea typeface="DM Sans Medium"/>
                  <a:cs typeface="DM Sans Medium"/>
                  <a:sym typeface="DM Sans Medium"/>
                </a:endParaRPr>
              </a:p>
            </p:txBody>
          </p:sp>
          <p:cxnSp>
            <p:nvCxnSpPr>
              <p:cNvPr id="1406" name="Google Shape;1406;g2770e6e974f_0_6363"/>
              <p:cNvCxnSpPr>
                <a:stCxn id="1405" idx="0"/>
              </p:cNvCxnSpPr>
              <p:nvPr/>
            </p:nvCxnSpPr>
            <p:spPr>
              <a:xfrm flipH="1" rot="10800000">
                <a:off x="3406164" y="2777275"/>
                <a:ext cx="300" cy="1444500"/>
              </a:xfrm>
              <a:prstGeom prst="straightConnector1">
                <a:avLst/>
              </a:prstGeom>
              <a:noFill/>
              <a:ln cap="flat" cmpd="sng" w="9525">
                <a:solidFill>
                  <a:schemeClr val="accent2"/>
                </a:solidFill>
                <a:prstDash val="solid"/>
                <a:round/>
                <a:headEnd len="sm" w="sm" type="none"/>
                <a:tailEnd len="med" w="med" type="oval"/>
              </a:ln>
            </p:spPr>
          </p:cxnSp>
        </p:grpSp>
      </p:grpSp>
      <p:grpSp>
        <p:nvGrpSpPr>
          <p:cNvPr id="1407" name="Google Shape;1407;g2770e6e974f_0_6363"/>
          <p:cNvGrpSpPr/>
          <p:nvPr/>
        </p:nvGrpSpPr>
        <p:grpSpPr>
          <a:xfrm>
            <a:off x="4950012" y="4112588"/>
            <a:ext cx="4087826" cy="2192100"/>
            <a:chOff x="865764" y="2830075"/>
            <a:chExt cx="4086600" cy="2192100"/>
          </a:xfrm>
        </p:grpSpPr>
        <p:sp>
          <p:nvSpPr>
            <p:cNvPr id="1408" name="Google Shape;1408;g2770e6e974f_0_6363"/>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Some partitions may not contain any files (yet)</a:t>
              </a:r>
              <a:endParaRPr sz="1600">
                <a:solidFill>
                  <a:srgbClr val="FFFFFF"/>
                </a:solidFill>
                <a:latin typeface="DM Sans Medium"/>
                <a:ea typeface="DM Sans Medium"/>
                <a:cs typeface="DM Sans Medium"/>
                <a:sym typeface="DM Sans Medium"/>
              </a:endParaRPr>
            </a:p>
          </p:txBody>
        </p:sp>
        <p:cxnSp>
          <p:nvCxnSpPr>
            <p:cNvPr id="1409" name="Google Shape;1409;g2770e6e974f_0_6363"/>
            <p:cNvCxnSpPr>
              <a:stCxn id="1408" idx="1"/>
            </p:cNvCxnSpPr>
            <p:nvPr/>
          </p:nvCxnSpPr>
          <p:spPr>
            <a:xfrm rot="10800000">
              <a:off x="865764" y="2830075"/>
              <a:ext cx="994200" cy="1791900"/>
            </a:xfrm>
            <a:prstGeom prst="straightConnector1">
              <a:avLst/>
            </a:prstGeom>
            <a:noFill/>
            <a:ln cap="flat" cmpd="sng" w="9525">
              <a:solidFill>
                <a:schemeClr val="accent2"/>
              </a:solidFill>
              <a:prstDash val="solid"/>
              <a:round/>
              <a:headEnd len="sm" w="sm" type="none"/>
              <a:tailEnd len="med" w="med" type="oval"/>
            </a:ln>
          </p:spPr>
        </p:cxnSp>
      </p:grpSp>
      <p:grpSp>
        <p:nvGrpSpPr>
          <p:cNvPr id="1410" name="Google Shape;1410;g2770e6e974f_0_6363"/>
          <p:cNvGrpSpPr/>
          <p:nvPr/>
        </p:nvGrpSpPr>
        <p:grpSpPr>
          <a:xfrm>
            <a:off x="6578904" y="3040597"/>
            <a:ext cx="5204992" cy="1074300"/>
            <a:chOff x="-367832" y="5762200"/>
            <a:chExt cx="5214900" cy="1074300"/>
          </a:xfrm>
        </p:grpSpPr>
        <p:sp>
          <p:nvSpPr>
            <p:cNvPr id="1411" name="Google Shape;1411;g2770e6e974f_0_6363"/>
            <p:cNvSpPr/>
            <p:nvPr/>
          </p:nvSpPr>
          <p:spPr>
            <a:xfrm>
              <a:off x="1754668" y="5762200"/>
              <a:ext cx="3092400" cy="1074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Each partition contains files for one customer+date pair</a:t>
              </a:r>
              <a:endParaRPr sz="1600">
                <a:solidFill>
                  <a:srgbClr val="FFFFFF"/>
                </a:solidFill>
                <a:latin typeface="DM Sans Medium"/>
                <a:ea typeface="DM Sans Medium"/>
                <a:cs typeface="DM Sans Medium"/>
                <a:sym typeface="DM Sans Medium"/>
              </a:endParaRPr>
            </a:p>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e.g. (The Whale, 2023-02-07)</a:t>
              </a:r>
              <a:endParaRPr sz="1600">
                <a:solidFill>
                  <a:srgbClr val="FFFFFF"/>
                </a:solidFill>
                <a:latin typeface="DM Sans Medium"/>
                <a:ea typeface="DM Sans Medium"/>
                <a:cs typeface="DM Sans Medium"/>
                <a:sym typeface="DM Sans Medium"/>
              </a:endParaRPr>
            </a:p>
          </p:txBody>
        </p:sp>
        <p:cxnSp>
          <p:nvCxnSpPr>
            <p:cNvPr id="1412" name="Google Shape;1412;g2770e6e974f_0_6363"/>
            <p:cNvCxnSpPr>
              <a:stCxn id="1411" idx="1"/>
            </p:cNvCxnSpPr>
            <p:nvPr/>
          </p:nvCxnSpPr>
          <p:spPr>
            <a:xfrm rot="10800000">
              <a:off x="-367832" y="6296650"/>
              <a:ext cx="2122500" cy="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g2770e6e974f_0_6406"/>
          <p:cNvSpPr txBox="1"/>
          <p:nvPr>
            <p:ph type="title"/>
          </p:nvPr>
        </p:nvSpPr>
        <p:spPr>
          <a:xfrm>
            <a:off x="562238" y="401700"/>
            <a:ext cx="109221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Hive-style partitioning</a:t>
            </a:r>
            <a:endParaRPr/>
          </a:p>
        </p:txBody>
      </p:sp>
      <p:sp>
        <p:nvSpPr>
          <p:cNvPr id="1418" name="Google Shape;1418;g2770e6e974f_0_6406"/>
          <p:cNvSpPr txBox="1"/>
          <p:nvPr>
            <p:ph idx="1" type="subTitle"/>
          </p:nvPr>
        </p:nvSpPr>
        <p:spPr>
          <a:xfrm>
            <a:off x="573900" y="881033"/>
            <a:ext cx="105345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 table can be over- or under-partitioned — or both at the same time!</a:t>
            </a:r>
            <a:endParaRPr/>
          </a:p>
        </p:txBody>
      </p:sp>
      <p:graphicFrame>
        <p:nvGraphicFramePr>
          <p:cNvPr id="1419" name="Google Shape;1419;g2770e6e974f_0_6406"/>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420" name="Google Shape;1420;g2770e6e974f_0_6406"/>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g2770e6e974f_0_6406"/>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g2770e6e974f_0_6406"/>
          <p:cNvGrpSpPr/>
          <p:nvPr/>
        </p:nvGrpSpPr>
        <p:grpSpPr>
          <a:xfrm>
            <a:off x="2754291" y="3491013"/>
            <a:ext cx="619311" cy="262813"/>
            <a:chOff x="2409826" y="3491013"/>
            <a:chExt cx="619125" cy="262813"/>
          </a:xfrm>
        </p:grpSpPr>
        <p:sp>
          <p:nvSpPr>
            <p:cNvPr id="1423" name="Google Shape;1423;g2770e6e974f_0_6406"/>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g2770e6e974f_0_6406"/>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g2770e6e974f_0_6406"/>
          <p:cNvGrpSpPr/>
          <p:nvPr/>
        </p:nvGrpSpPr>
        <p:grpSpPr>
          <a:xfrm>
            <a:off x="4079194" y="3491013"/>
            <a:ext cx="998049" cy="262800"/>
            <a:chOff x="3925576" y="3491013"/>
            <a:chExt cx="997750" cy="262800"/>
          </a:xfrm>
        </p:grpSpPr>
        <p:sp>
          <p:nvSpPr>
            <p:cNvPr id="1426" name="Google Shape;1426;g2770e6e974f_0_6406"/>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g2770e6e974f_0_6406"/>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g2770e6e974f_0_6406"/>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g2770e6e974f_0_6406"/>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g2770e6e974f_0_6406"/>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g2770e6e974f_0_6406"/>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g2770e6e974f_0_6406"/>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g2770e6e974f_0_6406"/>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g2770e6e974f_0_6406"/>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g2770e6e974f_0_6406"/>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g2770e6e974f_0_6406"/>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g2770e6e974f_0_6406"/>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g2770e6e974f_0_6406"/>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g2770e6e974f_0_6406"/>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g2770e6e974f_0_6406"/>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g2770e6e974f_0_6406"/>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g2770e6e974f_0_6406"/>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g2770e6e974f_0_6406"/>
          <p:cNvGrpSpPr/>
          <p:nvPr/>
        </p:nvGrpSpPr>
        <p:grpSpPr>
          <a:xfrm>
            <a:off x="3922376" y="3033825"/>
            <a:ext cx="7855187" cy="904550"/>
            <a:chOff x="3921200" y="3033825"/>
            <a:chExt cx="7852831" cy="904550"/>
          </a:xfrm>
        </p:grpSpPr>
        <p:sp>
          <p:nvSpPr>
            <p:cNvPr id="1444" name="Google Shape;1444;g2770e6e974f_0_6406"/>
            <p:cNvSpPr/>
            <p:nvPr/>
          </p:nvSpPr>
          <p:spPr>
            <a:xfrm>
              <a:off x="3921200" y="3308375"/>
              <a:ext cx="1284300" cy="630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g2770e6e974f_0_6406"/>
            <p:cNvGrpSpPr/>
            <p:nvPr/>
          </p:nvGrpSpPr>
          <p:grpSpPr>
            <a:xfrm>
              <a:off x="5060659" y="3033825"/>
              <a:ext cx="6713372" cy="787800"/>
              <a:chOff x="-1891631" y="5076400"/>
              <a:chExt cx="6727500" cy="787800"/>
            </a:xfrm>
          </p:grpSpPr>
          <p:sp>
            <p:nvSpPr>
              <p:cNvPr id="1446" name="Google Shape;1446;g2770e6e974f_0_6406"/>
              <p:cNvSpPr/>
              <p:nvPr/>
            </p:nvSpPr>
            <p:spPr>
              <a:xfrm>
                <a:off x="1743469" y="5076400"/>
                <a:ext cx="3092400" cy="7878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Costly overread to query just one hour for a big customer</a:t>
                </a:r>
                <a:endParaRPr sz="1600">
                  <a:solidFill>
                    <a:srgbClr val="FFFFFF"/>
                  </a:solidFill>
                  <a:latin typeface="DM Sans Medium"/>
                  <a:ea typeface="DM Sans Medium"/>
                  <a:cs typeface="DM Sans Medium"/>
                  <a:sym typeface="DM Sans Medium"/>
                </a:endParaRPr>
              </a:p>
            </p:txBody>
          </p:sp>
          <p:cxnSp>
            <p:nvCxnSpPr>
              <p:cNvPr id="1447" name="Google Shape;1447;g2770e6e974f_0_6406"/>
              <p:cNvCxnSpPr>
                <a:stCxn id="1446" idx="1"/>
              </p:cNvCxnSpPr>
              <p:nvPr/>
            </p:nvCxnSpPr>
            <p:spPr>
              <a:xfrm rot="10800000">
                <a:off x="-1891631" y="5462500"/>
                <a:ext cx="3635100" cy="7800"/>
              </a:xfrm>
              <a:prstGeom prst="straightConnector1">
                <a:avLst/>
              </a:prstGeom>
              <a:noFill/>
              <a:ln cap="flat" cmpd="sng" w="9525">
                <a:solidFill>
                  <a:schemeClr val="accent2"/>
                </a:solidFill>
                <a:prstDash val="solid"/>
                <a:round/>
                <a:headEnd len="sm" w="sm" type="none"/>
                <a:tailEnd len="med" w="med" type="oval"/>
              </a:ln>
            </p:spPr>
          </p:cxnSp>
        </p:grpSp>
      </p:grpSp>
      <p:grpSp>
        <p:nvGrpSpPr>
          <p:cNvPr id="1448" name="Google Shape;1448;g2770e6e974f_0_6406"/>
          <p:cNvGrpSpPr/>
          <p:nvPr/>
        </p:nvGrpSpPr>
        <p:grpSpPr>
          <a:xfrm>
            <a:off x="2648694" y="4323000"/>
            <a:ext cx="3914374" cy="2011449"/>
            <a:chOff x="2647900" y="4323000"/>
            <a:chExt cx="3913200" cy="2011449"/>
          </a:xfrm>
        </p:grpSpPr>
        <p:grpSp>
          <p:nvGrpSpPr>
            <p:cNvPr id="1449" name="Google Shape;1449;g2770e6e974f_0_6406"/>
            <p:cNvGrpSpPr/>
            <p:nvPr/>
          </p:nvGrpSpPr>
          <p:grpSpPr>
            <a:xfrm>
              <a:off x="3468700" y="4667490"/>
              <a:ext cx="3092400" cy="1666959"/>
              <a:chOff x="1859964" y="3412538"/>
              <a:chExt cx="3092400" cy="1609500"/>
            </a:xfrm>
          </p:grpSpPr>
          <p:sp>
            <p:nvSpPr>
              <p:cNvPr id="1450" name="Google Shape;1450;g2770e6e974f_0_6406"/>
              <p:cNvSpPr/>
              <p:nvPr/>
            </p:nvSpPr>
            <p:spPr>
              <a:xfrm>
                <a:off x="1859964" y="4261538"/>
                <a:ext cx="3092400" cy="7605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Costly small-file explosion to query a small customer</a:t>
                </a:r>
                <a:endParaRPr sz="1600">
                  <a:solidFill>
                    <a:srgbClr val="FFFFFF"/>
                  </a:solidFill>
                  <a:latin typeface="DM Sans Medium"/>
                  <a:ea typeface="DM Sans Medium"/>
                  <a:cs typeface="DM Sans Medium"/>
                  <a:sym typeface="DM Sans Medium"/>
                </a:endParaRPr>
              </a:p>
            </p:txBody>
          </p:sp>
          <p:cxnSp>
            <p:nvCxnSpPr>
              <p:cNvPr id="1451" name="Google Shape;1451;g2770e6e974f_0_6406"/>
              <p:cNvCxnSpPr>
                <a:stCxn id="1450" idx="0"/>
              </p:cNvCxnSpPr>
              <p:nvPr/>
            </p:nvCxnSpPr>
            <p:spPr>
              <a:xfrm flipH="1" rot="10800000">
                <a:off x="3406164" y="3412538"/>
                <a:ext cx="12000" cy="849000"/>
              </a:xfrm>
              <a:prstGeom prst="straightConnector1">
                <a:avLst/>
              </a:prstGeom>
              <a:noFill/>
              <a:ln cap="flat" cmpd="sng" w="9525">
                <a:solidFill>
                  <a:schemeClr val="accent2"/>
                </a:solidFill>
                <a:prstDash val="solid"/>
                <a:round/>
                <a:headEnd len="sm" w="sm" type="none"/>
                <a:tailEnd len="med" w="med" type="oval"/>
              </a:ln>
            </p:spPr>
          </p:cxnSp>
        </p:grpSp>
        <p:sp>
          <p:nvSpPr>
            <p:cNvPr id="1452" name="Google Shape;1452;g2770e6e974f_0_6406"/>
            <p:cNvSpPr/>
            <p:nvPr/>
          </p:nvSpPr>
          <p:spPr>
            <a:xfrm>
              <a:off x="2647900" y="4323000"/>
              <a:ext cx="3842100" cy="4554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g2770e6e974f_0_6406"/>
          <p:cNvSpPr/>
          <p:nvPr/>
        </p:nvSpPr>
        <p:spPr>
          <a:xfrm>
            <a:off x="8690488" y="5546650"/>
            <a:ext cx="3086700" cy="7881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Prefer to partition by week? By hour? Have to rewrite the whole table</a:t>
            </a:r>
            <a:endParaRPr sz="1600">
              <a:solidFill>
                <a:srgbClr val="FFFFFF"/>
              </a:solidFill>
              <a:latin typeface="DM Sans Medium"/>
              <a:ea typeface="DM Sans Medium"/>
              <a:cs typeface="DM Sans Medium"/>
              <a:sym typeface="DM Sans Medium"/>
            </a:endParaRPr>
          </a:p>
        </p:txBody>
      </p:sp>
      <p:grpSp>
        <p:nvGrpSpPr>
          <p:cNvPr id="1454" name="Google Shape;1454;g2770e6e974f_0_6406"/>
          <p:cNvGrpSpPr/>
          <p:nvPr/>
        </p:nvGrpSpPr>
        <p:grpSpPr>
          <a:xfrm>
            <a:off x="9004267" y="1966200"/>
            <a:ext cx="1634899" cy="646500"/>
            <a:chOff x="9001566" y="1966200"/>
            <a:chExt cx="1634409" cy="646500"/>
          </a:xfrm>
        </p:grpSpPr>
        <p:sp>
          <p:nvSpPr>
            <p:cNvPr id="1455" name="Google Shape;1455;g2770e6e974f_0_6406"/>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456" name="Google Shape;1456;g2770e6e974f_0_6406"/>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1000"/>
                                        <p:tgtEl>
                                          <p:spTgt spid="1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g2770e6e974f_0_6449"/>
          <p:cNvSpPr txBox="1"/>
          <p:nvPr>
            <p:ph type="title"/>
          </p:nvPr>
        </p:nvSpPr>
        <p:spPr>
          <a:xfrm>
            <a:off x="562238" y="401700"/>
            <a:ext cx="111339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Hive-style partitioning</a:t>
            </a:r>
            <a:endParaRPr/>
          </a:p>
        </p:txBody>
      </p:sp>
      <p:sp>
        <p:nvSpPr>
          <p:cNvPr id="1462" name="Google Shape;1462;g2770e6e974f_0_6449"/>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Most ingest is small, causing small-file explosion</a:t>
            </a:r>
            <a:endParaRPr/>
          </a:p>
        </p:txBody>
      </p:sp>
      <p:graphicFrame>
        <p:nvGraphicFramePr>
          <p:cNvPr id="1463" name="Google Shape;1463;g2770e6e974f_0_6449"/>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464" name="Google Shape;1464;g2770e6e974f_0_6449"/>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2770e6e974f_0_6449"/>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g2770e6e974f_0_6449"/>
          <p:cNvGrpSpPr/>
          <p:nvPr/>
        </p:nvGrpSpPr>
        <p:grpSpPr>
          <a:xfrm>
            <a:off x="2754291" y="3491013"/>
            <a:ext cx="619311" cy="262813"/>
            <a:chOff x="2409826" y="3491013"/>
            <a:chExt cx="619125" cy="262813"/>
          </a:xfrm>
        </p:grpSpPr>
        <p:sp>
          <p:nvSpPr>
            <p:cNvPr id="1467" name="Google Shape;1467;g2770e6e974f_0_6449"/>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g2770e6e974f_0_6449"/>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g2770e6e974f_0_6449"/>
          <p:cNvGrpSpPr/>
          <p:nvPr/>
        </p:nvGrpSpPr>
        <p:grpSpPr>
          <a:xfrm>
            <a:off x="4079194" y="3491013"/>
            <a:ext cx="998049" cy="262800"/>
            <a:chOff x="3925576" y="3491013"/>
            <a:chExt cx="997750" cy="262800"/>
          </a:xfrm>
        </p:grpSpPr>
        <p:sp>
          <p:nvSpPr>
            <p:cNvPr id="1470" name="Google Shape;1470;g2770e6e974f_0_6449"/>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g2770e6e974f_0_6449"/>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g2770e6e974f_0_6449"/>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g2770e6e974f_0_6449"/>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g2770e6e974f_0_6449"/>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g2770e6e974f_0_6449"/>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g2770e6e974f_0_6449"/>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g2770e6e974f_0_6449"/>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g2770e6e974f_0_6449"/>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g2770e6e974f_0_6449"/>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2770e6e974f_0_6449"/>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g2770e6e974f_0_6449"/>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g2770e6e974f_0_6449"/>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g2770e6e974f_0_6449"/>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g2770e6e974f_0_6449"/>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g2770e6e974f_0_6449"/>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g2770e6e974f_0_6449"/>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7" name="Google Shape;1487;g2770e6e974f_0_6449"/>
          <p:cNvGrpSpPr/>
          <p:nvPr/>
        </p:nvGrpSpPr>
        <p:grpSpPr>
          <a:xfrm>
            <a:off x="7226246" y="2601075"/>
            <a:ext cx="618298" cy="87300"/>
            <a:chOff x="7064816" y="2601075"/>
            <a:chExt cx="618113" cy="87300"/>
          </a:xfrm>
        </p:grpSpPr>
        <p:sp>
          <p:nvSpPr>
            <p:cNvPr id="1488" name="Google Shape;1488;g2770e6e974f_0_6449"/>
            <p:cNvSpPr/>
            <p:nvPr/>
          </p:nvSpPr>
          <p:spPr>
            <a:xfrm>
              <a:off x="70648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2770e6e974f_0_6449"/>
            <p:cNvSpPr/>
            <p:nvPr/>
          </p:nvSpPr>
          <p:spPr>
            <a:xfrm>
              <a:off x="71999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g2770e6e974f_0_6449"/>
            <p:cNvSpPr/>
            <p:nvPr/>
          </p:nvSpPr>
          <p:spPr>
            <a:xfrm>
              <a:off x="73350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g2770e6e974f_0_6449"/>
            <p:cNvSpPr/>
            <p:nvPr/>
          </p:nvSpPr>
          <p:spPr>
            <a:xfrm>
              <a:off x="74701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g2770e6e974f_0_6449"/>
            <p:cNvSpPr/>
            <p:nvPr/>
          </p:nvSpPr>
          <p:spPr>
            <a:xfrm>
              <a:off x="7605229"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g2770e6e974f_0_6449"/>
          <p:cNvGrpSpPr/>
          <p:nvPr/>
        </p:nvGrpSpPr>
        <p:grpSpPr>
          <a:xfrm>
            <a:off x="7361393" y="3068200"/>
            <a:ext cx="348004" cy="87300"/>
            <a:chOff x="7199916" y="3068200"/>
            <a:chExt cx="347900" cy="87300"/>
          </a:xfrm>
        </p:grpSpPr>
        <p:sp>
          <p:nvSpPr>
            <p:cNvPr id="1494" name="Google Shape;1494;g2770e6e974f_0_6449"/>
            <p:cNvSpPr/>
            <p:nvPr/>
          </p:nvSpPr>
          <p:spPr>
            <a:xfrm>
              <a:off x="7199916" y="306820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g2770e6e974f_0_6449"/>
            <p:cNvSpPr/>
            <p:nvPr/>
          </p:nvSpPr>
          <p:spPr>
            <a:xfrm>
              <a:off x="7335016" y="306820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g2770e6e974f_0_6449"/>
            <p:cNvSpPr/>
            <p:nvPr/>
          </p:nvSpPr>
          <p:spPr>
            <a:xfrm>
              <a:off x="7470116" y="306820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g2770e6e974f_0_6449"/>
          <p:cNvGrpSpPr/>
          <p:nvPr/>
        </p:nvGrpSpPr>
        <p:grpSpPr>
          <a:xfrm>
            <a:off x="7000413" y="3426756"/>
            <a:ext cx="1187879" cy="392100"/>
            <a:chOff x="6922116" y="3437925"/>
            <a:chExt cx="1187522" cy="392100"/>
          </a:xfrm>
        </p:grpSpPr>
        <p:sp>
          <p:nvSpPr>
            <p:cNvPr id="1498" name="Google Shape;1498;g2770e6e974f_0_6449"/>
            <p:cNvSpPr/>
            <p:nvPr/>
          </p:nvSpPr>
          <p:spPr>
            <a:xfrm>
              <a:off x="69221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g2770e6e974f_0_6449"/>
            <p:cNvSpPr/>
            <p:nvPr/>
          </p:nvSpPr>
          <p:spPr>
            <a:xfrm>
              <a:off x="70572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g2770e6e974f_0_6449"/>
            <p:cNvSpPr/>
            <p:nvPr/>
          </p:nvSpPr>
          <p:spPr>
            <a:xfrm>
              <a:off x="71923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g2770e6e974f_0_6449"/>
            <p:cNvSpPr/>
            <p:nvPr/>
          </p:nvSpPr>
          <p:spPr>
            <a:xfrm>
              <a:off x="73274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g2770e6e974f_0_6449"/>
            <p:cNvSpPr/>
            <p:nvPr/>
          </p:nvSpPr>
          <p:spPr>
            <a:xfrm>
              <a:off x="7462529"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g2770e6e974f_0_6449"/>
            <p:cNvSpPr/>
            <p:nvPr/>
          </p:nvSpPr>
          <p:spPr>
            <a:xfrm>
              <a:off x="75951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g2770e6e974f_0_6449"/>
            <p:cNvSpPr/>
            <p:nvPr/>
          </p:nvSpPr>
          <p:spPr>
            <a:xfrm>
              <a:off x="77302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g2770e6e974f_0_6449"/>
            <p:cNvSpPr/>
            <p:nvPr/>
          </p:nvSpPr>
          <p:spPr>
            <a:xfrm>
              <a:off x="78653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g2770e6e974f_0_6449"/>
            <p:cNvSpPr/>
            <p:nvPr/>
          </p:nvSpPr>
          <p:spPr>
            <a:xfrm>
              <a:off x="7794155"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g2770e6e974f_0_6449"/>
            <p:cNvSpPr/>
            <p:nvPr/>
          </p:nvSpPr>
          <p:spPr>
            <a:xfrm>
              <a:off x="7929267"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g2770e6e974f_0_6449"/>
            <p:cNvSpPr/>
            <p:nvPr/>
          </p:nvSpPr>
          <p:spPr>
            <a:xfrm>
              <a:off x="69536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g2770e6e974f_0_6449"/>
            <p:cNvSpPr/>
            <p:nvPr/>
          </p:nvSpPr>
          <p:spPr>
            <a:xfrm>
              <a:off x="70887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g2770e6e974f_0_6449"/>
            <p:cNvSpPr/>
            <p:nvPr/>
          </p:nvSpPr>
          <p:spPr>
            <a:xfrm>
              <a:off x="72238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g2770e6e974f_0_6449"/>
            <p:cNvSpPr/>
            <p:nvPr/>
          </p:nvSpPr>
          <p:spPr>
            <a:xfrm>
              <a:off x="73589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g2770e6e974f_0_6449"/>
            <p:cNvSpPr/>
            <p:nvPr/>
          </p:nvSpPr>
          <p:spPr>
            <a:xfrm>
              <a:off x="7494051"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g2770e6e974f_0_6449"/>
            <p:cNvSpPr/>
            <p:nvPr/>
          </p:nvSpPr>
          <p:spPr>
            <a:xfrm>
              <a:off x="76266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g2770e6e974f_0_6449"/>
            <p:cNvSpPr/>
            <p:nvPr/>
          </p:nvSpPr>
          <p:spPr>
            <a:xfrm>
              <a:off x="77617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g2770e6e974f_0_6449"/>
            <p:cNvSpPr/>
            <p:nvPr/>
          </p:nvSpPr>
          <p:spPr>
            <a:xfrm>
              <a:off x="78968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g2770e6e974f_0_6449"/>
            <p:cNvSpPr/>
            <p:nvPr/>
          </p:nvSpPr>
          <p:spPr>
            <a:xfrm>
              <a:off x="80319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g2770e6e974f_0_6449"/>
            <p:cNvSpPr/>
            <p:nvPr/>
          </p:nvSpPr>
          <p:spPr>
            <a:xfrm>
              <a:off x="71060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g2770e6e974f_0_6449"/>
            <p:cNvSpPr/>
            <p:nvPr/>
          </p:nvSpPr>
          <p:spPr>
            <a:xfrm>
              <a:off x="72411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g2770e6e974f_0_6449"/>
            <p:cNvSpPr/>
            <p:nvPr/>
          </p:nvSpPr>
          <p:spPr>
            <a:xfrm>
              <a:off x="73762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g2770e6e974f_0_6449"/>
            <p:cNvSpPr/>
            <p:nvPr/>
          </p:nvSpPr>
          <p:spPr>
            <a:xfrm>
              <a:off x="75113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g2770e6e974f_0_6449"/>
            <p:cNvSpPr/>
            <p:nvPr/>
          </p:nvSpPr>
          <p:spPr>
            <a:xfrm>
              <a:off x="7646451"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2" name="Google Shape;1522;g2770e6e974f_0_6449"/>
          <p:cNvSpPr/>
          <p:nvPr/>
        </p:nvSpPr>
        <p:spPr>
          <a:xfrm>
            <a:off x="7293541"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g2770e6e974f_0_6449"/>
          <p:cNvSpPr/>
          <p:nvPr/>
        </p:nvSpPr>
        <p:spPr>
          <a:xfrm>
            <a:off x="7428676"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g2770e6e974f_0_6449"/>
          <p:cNvSpPr/>
          <p:nvPr/>
        </p:nvSpPr>
        <p:spPr>
          <a:xfrm>
            <a:off x="7563811"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g2770e6e974f_0_6449"/>
          <p:cNvSpPr/>
          <p:nvPr/>
        </p:nvSpPr>
        <p:spPr>
          <a:xfrm>
            <a:off x="7428676" y="4542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g2770e6e974f_0_6449"/>
          <p:cNvGrpSpPr/>
          <p:nvPr/>
        </p:nvGrpSpPr>
        <p:grpSpPr>
          <a:xfrm>
            <a:off x="6934705" y="3033825"/>
            <a:ext cx="4842752" cy="896750"/>
            <a:chOff x="6932625" y="3033825"/>
            <a:chExt cx="4841300" cy="896750"/>
          </a:xfrm>
        </p:grpSpPr>
        <p:sp>
          <p:nvSpPr>
            <p:cNvPr id="1527" name="Google Shape;1527;g2770e6e974f_0_6449"/>
            <p:cNvSpPr/>
            <p:nvPr/>
          </p:nvSpPr>
          <p:spPr>
            <a:xfrm>
              <a:off x="8688125" y="3033825"/>
              <a:ext cx="3085800" cy="7878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Ingest new data every hour?</a:t>
              </a:r>
              <a:endParaRPr sz="1600">
                <a:solidFill>
                  <a:srgbClr val="FFFFFF"/>
                </a:solidFill>
                <a:latin typeface="DM Sans Medium"/>
                <a:ea typeface="DM Sans Medium"/>
                <a:cs typeface="DM Sans Medium"/>
                <a:sym typeface="DM Sans Medium"/>
              </a:endParaRPr>
            </a:p>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24 files per customer/day.</a:t>
              </a:r>
              <a:endParaRPr sz="1600">
                <a:solidFill>
                  <a:srgbClr val="FFFFFF"/>
                </a:solidFill>
                <a:latin typeface="DM Sans Medium"/>
                <a:ea typeface="DM Sans Medium"/>
                <a:cs typeface="DM Sans Medium"/>
                <a:sym typeface="DM Sans Medium"/>
              </a:endParaRPr>
            </a:p>
          </p:txBody>
        </p:sp>
        <p:sp>
          <p:nvSpPr>
            <p:cNvPr id="1528" name="Google Shape;1528;g2770e6e974f_0_6449"/>
            <p:cNvSpPr/>
            <p:nvPr/>
          </p:nvSpPr>
          <p:spPr>
            <a:xfrm>
              <a:off x="6932625" y="3300575"/>
              <a:ext cx="1344600" cy="630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g2770e6e974f_0_6449"/>
          <p:cNvGrpSpPr/>
          <p:nvPr/>
        </p:nvGrpSpPr>
        <p:grpSpPr>
          <a:xfrm>
            <a:off x="7996723" y="4012550"/>
            <a:ext cx="3780784" cy="1252200"/>
            <a:chOff x="7994325" y="4012550"/>
            <a:chExt cx="3779650" cy="1252200"/>
          </a:xfrm>
        </p:grpSpPr>
        <p:sp>
          <p:nvSpPr>
            <p:cNvPr id="1530" name="Google Shape;1530;g2770e6e974f_0_6449"/>
            <p:cNvSpPr/>
            <p:nvPr/>
          </p:nvSpPr>
          <p:spPr>
            <a:xfrm>
              <a:off x="8688175" y="4181625"/>
              <a:ext cx="3085800" cy="10050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Ingest small data for many customers at once?</a:t>
              </a:r>
              <a:br>
                <a:rPr lang="en-US" sz="1600">
                  <a:solidFill>
                    <a:srgbClr val="FFFFFF"/>
                  </a:solidFill>
                  <a:latin typeface="DM Sans Medium"/>
                  <a:ea typeface="DM Sans Medium"/>
                  <a:cs typeface="DM Sans Medium"/>
                  <a:sym typeface="DM Sans Medium"/>
                </a:rPr>
              </a:br>
              <a:r>
                <a:rPr lang="en-US" sz="1600">
                  <a:solidFill>
                    <a:srgbClr val="FFFFFF"/>
                  </a:solidFill>
                  <a:latin typeface="DM Sans Medium"/>
                  <a:ea typeface="DM Sans Medium"/>
                  <a:cs typeface="DM Sans Medium"/>
                  <a:sym typeface="DM Sans Medium"/>
                </a:rPr>
                <a:t>One tiny file per customer.</a:t>
              </a:r>
              <a:endParaRPr sz="1600">
                <a:solidFill>
                  <a:srgbClr val="FFFFFF"/>
                </a:solidFill>
                <a:latin typeface="DM Sans Medium"/>
                <a:ea typeface="DM Sans Medium"/>
                <a:cs typeface="DM Sans Medium"/>
                <a:sym typeface="DM Sans Medium"/>
              </a:endParaRPr>
            </a:p>
          </p:txBody>
        </p:sp>
        <p:grpSp>
          <p:nvGrpSpPr>
            <p:cNvPr id="1531" name="Google Shape;1531;g2770e6e974f_0_6449"/>
            <p:cNvGrpSpPr/>
            <p:nvPr/>
          </p:nvGrpSpPr>
          <p:grpSpPr>
            <a:xfrm>
              <a:off x="7994325" y="4012550"/>
              <a:ext cx="282900" cy="1252200"/>
              <a:chOff x="7940464" y="4012550"/>
              <a:chExt cx="282900" cy="1252200"/>
            </a:xfrm>
          </p:grpSpPr>
          <p:sp>
            <p:nvSpPr>
              <p:cNvPr id="1532" name="Google Shape;1532;g2770e6e974f_0_6449"/>
              <p:cNvSpPr/>
              <p:nvPr/>
            </p:nvSpPr>
            <p:spPr>
              <a:xfrm>
                <a:off x="8040379"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g2770e6e974f_0_6449"/>
              <p:cNvSpPr/>
              <p:nvPr/>
            </p:nvSpPr>
            <p:spPr>
              <a:xfrm>
                <a:off x="80403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g2770e6e974f_0_6449"/>
              <p:cNvSpPr/>
              <p:nvPr/>
            </p:nvSpPr>
            <p:spPr>
              <a:xfrm>
                <a:off x="8040379"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g2770e6e974f_0_6449"/>
              <p:cNvSpPr/>
              <p:nvPr/>
            </p:nvSpPr>
            <p:spPr>
              <a:xfrm>
                <a:off x="7940464" y="4012550"/>
                <a:ext cx="282900" cy="12522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6" name="Google Shape;1536;g2770e6e974f_0_6449"/>
          <p:cNvGrpSpPr/>
          <p:nvPr/>
        </p:nvGrpSpPr>
        <p:grpSpPr>
          <a:xfrm>
            <a:off x="9004267" y="1966200"/>
            <a:ext cx="1634899" cy="646500"/>
            <a:chOff x="9001566" y="1966200"/>
            <a:chExt cx="1634409" cy="646500"/>
          </a:xfrm>
        </p:grpSpPr>
        <p:sp>
          <p:nvSpPr>
            <p:cNvPr id="1537" name="Google Shape;1537;g2770e6e974f_0_6449"/>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538" name="Google Shape;1538;g2770e6e974f_0_6449"/>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g2770e6e974f_0_6449"/>
          <p:cNvSpPr/>
          <p:nvPr/>
        </p:nvSpPr>
        <p:spPr>
          <a:xfrm>
            <a:off x="8690488" y="5546650"/>
            <a:ext cx="3086700" cy="7881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Frequent table maintenance </a:t>
            </a:r>
            <a:br>
              <a:rPr lang="en-US" sz="1600">
                <a:solidFill>
                  <a:srgbClr val="FFFFFF"/>
                </a:solidFill>
                <a:latin typeface="DM Sans Medium"/>
                <a:ea typeface="DM Sans Medium"/>
                <a:cs typeface="DM Sans Medium"/>
                <a:sym typeface="DM Sans Medium"/>
              </a:rPr>
            </a:br>
            <a:r>
              <a:rPr lang="en-US" sz="1600">
                <a:solidFill>
                  <a:srgbClr val="FFFFFF"/>
                </a:solidFill>
                <a:latin typeface="DM Sans Medium"/>
                <a:ea typeface="DM Sans Medium"/>
                <a:cs typeface="DM Sans Medium"/>
                <a:sym typeface="DM Sans Medium"/>
              </a:rPr>
              <a:t>needed to control file counts</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6"/>
                                        </p:tgtEl>
                                        <p:attrNameLst>
                                          <p:attrName>style.visibility</p:attrName>
                                        </p:attrNameLst>
                                      </p:cBhvr>
                                      <p:to>
                                        <p:strVal val="visible"/>
                                      </p:to>
                                    </p:set>
                                    <p:animEffect filter="fade" transition="in">
                                      <p:cBhvr>
                                        <p:cTn dur="1000"/>
                                        <p:tgtEl>
                                          <p:spTgt spid="1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1000"/>
                                        <p:tgtEl>
                                          <p:spTgt spid="1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g2770e6e974f_0_6531"/>
          <p:cNvSpPr txBox="1"/>
          <p:nvPr>
            <p:ph type="title"/>
          </p:nvPr>
        </p:nvSpPr>
        <p:spPr>
          <a:xfrm>
            <a:off x="562233" y="401700"/>
            <a:ext cx="9585600" cy="11937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sz="2800">
                <a:solidFill>
                  <a:srgbClr val="000000"/>
                </a:solidFill>
                <a:latin typeface="Arial"/>
                <a:ea typeface="Arial"/>
                <a:cs typeface="Arial"/>
                <a:sym typeface="Arial"/>
              </a:rPr>
              <a:t>Introducing…</a:t>
            </a:r>
            <a:endParaRPr sz="2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US">
                <a:solidFill>
                  <a:srgbClr val="000000"/>
                </a:solidFill>
                <a:latin typeface="Arial"/>
                <a:ea typeface="Arial"/>
                <a:cs typeface="Arial"/>
                <a:sym typeface="Arial"/>
              </a:rPr>
              <a:t>Liquid Clustering </a:t>
            </a:r>
            <a:r>
              <a:rPr lang="en-US">
                <a:solidFill>
                  <a:srgbClr val="000000"/>
                </a:solidFill>
                <a:latin typeface="Arial"/>
                <a:ea typeface="Arial"/>
                <a:cs typeface="Arial"/>
                <a:sym typeface="Arial"/>
              </a:rPr>
              <a:t>- No more partitions</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US" sz="1900">
                <a:solidFill>
                  <a:srgbClr val="000000"/>
                </a:solidFill>
                <a:latin typeface="Arial"/>
                <a:ea typeface="Arial"/>
                <a:cs typeface="Arial"/>
                <a:sym typeface="Arial"/>
              </a:rPr>
              <a:t>Available in DBR 13.3 and above</a:t>
            </a:r>
            <a:endParaRPr b="1" sz="1900">
              <a:solidFill>
                <a:srgbClr val="000000"/>
              </a:solidFill>
              <a:latin typeface="Arial"/>
              <a:ea typeface="Arial"/>
              <a:cs typeface="Arial"/>
              <a:sym typeface="Arial"/>
            </a:endParaRPr>
          </a:p>
        </p:txBody>
      </p:sp>
      <p:sp>
        <p:nvSpPr>
          <p:cNvPr id="1545" name="Google Shape;1545;g2770e6e974f_0_6531"/>
          <p:cNvSpPr txBox="1"/>
          <p:nvPr>
            <p:ph idx="2" type="body"/>
          </p:nvPr>
        </p:nvSpPr>
        <p:spPr>
          <a:xfrm>
            <a:off x="1004967" y="1774833"/>
            <a:ext cx="8821200" cy="4575300"/>
          </a:xfrm>
          <a:prstGeom prst="rect">
            <a:avLst/>
          </a:prstGeom>
        </p:spPr>
        <p:txBody>
          <a:bodyPr anchorCtr="0" anchor="t" bIns="0" lIns="0" spcFirstLastPara="1" rIns="0" wrap="square" tIns="0">
            <a:noAutofit/>
          </a:bodyPr>
          <a:lstStyle/>
          <a:p>
            <a:pPr indent="-368300" lvl="0" marL="457200" rtl="0" algn="l">
              <a:spcBef>
                <a:spcPts val="1100"/>
              </a:spcBef>
              <a:spcAft>
                <a:spcPts val="0"/>
              </a:spcAft>
              <a:buSzPts val="2400"/>
              <a:buChar char="●"/>
            </a:pPr>
            <a:r>
              <a:rPr lang="en-US"/>
              <a:t>Fast </a:t>
            </a:r>
            <a:endParaRPr/>
          </a:p>
          <a:p>
            <a:pPr indent="-342900" lvl="1" marL="914400" rtl="0" algn="l">
              <a:spcBef>
                <a:spcPts val="0"/>
              </a:spcBef>
              <a:spcAft>
                <a:spcPts val="0"/>
              </a:spcAft>
              <a:buSzPts val="2000"/>
              <a:buChar char="○"/>
            </a:pPr>
            <a:r>
              <a:rPr lang="en-US"/>
              <a:t>Faster writes and similar reads vs. well-tuned partitioned tables</a:t>
            </a:r>
            <a:endParaRPr/>
          </a:p>
          <a:p>
            <a:pPr indent="-368300" lvl="0" marL="457200" rtl="0" algn="l">
              <a:spcBef>
                <a:spcPts val="0"/>
              </a:spcBef>
              <a:spcAft>
                <a:spcPts val="0"/>
              </a:spcAft>
              <a:buSzPts val="2400"/>
              <a:buChar char="●"/>
            </a:pPr>
            <a:r>
              <a:rPr lang="en-US"/>
              <a:t>Self-tuning </a:t>
            </a:r>
            <a:endParaRPr/>
          </a:p>
          <a:p>
            <a:pPr indent="-342900" lvl="1" marL="914400" rtl="0" algn="l">
              <a:spcBef>
                <a:spcPts val="0"/>
              </a:spcBef>
              <a:spcAft>
                <a:spcPts val="0"/>
              </a:spcAft>
              <a:buSzPts val="2000"/>
              <a:buChar char="○"/>
            </a:pPr>
            <a:r>
              <a:rPr lang="en-US"/>
              <a:t>Avoids over- and under-partitioning</a:t>
            </a:r>
            <a:endParaRPr/>
          </a:p>
          <a:p>
            <a:pPr indent="-368300" lvl="0" marL="457200" rtl="0" algn="l">
              <a:spcBef>
                <a:spcPts val="0"/>
              </a:spcBef>
              <a:spcAft>
                <a:spcPts val="0"/>
              </a:spcAft>
              <a:buSzPts val="2400"/>
              <a:buChar char="●"/>
            </a:pPr>
            <a:r>
              <a:rPr lang="en-US"/>
              <a:t>Incremental</a:t>
            </a:r>
            <a:endParaRPr/>
          </a:p>
          <a:p>
            <a:pPr indent="-342900" lvl="1" marL="914400" rtl="0" algn="l">
              <a:spcBef>
                <a:spcPts val="0"/>
              </a:spcBef>
              <a:spcAft>
                <a:spcPts val="0"/>
              </a:spcAft>
              <a:buSzPts val="2000"/>
              <a:buChar char="○"/>
            </a:pPr>
            <a:r>
              <a:rPr lang="en-US"/>
              <a:t>Automatic partial clustering of new data</a:t>
            </a:r>
            <a:endParaRPr/>
          </a:p>
          <a:p>
            <a:pPr indent="-368300" lvl="0" marL="457200" rtl="0" algn="l">
              <a:spcBef>
                <a:spcPts val="0"/>
              </a:spcBef>
              <a:spcAft>
                <a:spcPts val="0"/>
              </a:spcAft>
              <a:buSzPts val="2400"/>
              <a:buChar char="●"/>
            </a:pPr>
            <a:r>
              <a:rPr lang="en-US"/>
              <a:t>Skew-resistant</a:t>
            </a:r>
            <a:endParaRPr/>
          </a:p>
          <a:p>
            <a:pPr indent="-342900" lvl="1" marL="914400" rtl="0" algn="l">
              <a:spcBef>
                <a:spcPts val="0"/>
              </a:spcBef>
              <a:spcAft>
                <a:spcPts val="0"/>
              </a:spcAft>
              <a:buSzPts val="2000"/>
              <a:buChar char="○"/>
            </a:pPr>
            <a:r>
              <a:rPr lang="en-US"/>
              <a:t>Produces consistent file sizes and low write amplification</a:t>
            </a:r>
            <a:endParaRPr/>
          </a:p>
          <a:p>
            <a:pPr indent="-368300" lvl="0" marL="457200" rtl="0" algn="l">
              <a:spcBef>
                <a:spcPts val="0"/>
              </a:spcBef>
              <a:spcAft>
                <a:spcPts val="0"/>
              </a:spcAft>
              <a:buSzPts val="2400"/>
              <a:buChar char="●"/>
            </a:pPr>
            <a:r>
              <a:rPr lang="en-US"/>
              <a:t>Flexible</a:t>
            </a:r>
            <a:endParaRPr/>
          </a:p>
          <a:p>
            <a:pPr indent="-342900" lvl="1" marL="914400" rtl="0" algn="l">
              <a:spcBef>
                <a:spcPts val="0"/>
              </a:spcBef>
              <a:spcAft>
                <a:spcPts val="0"/>
              </a:spcAft>
              <a:buSzPts val="2000"/>
              <a:buChar char="○"/>
            </a:pPr>
            <a:r>
              <a:rPr lang="en-US"/>
              <a:t>Want to change the clustering columns? No problem!</a:t>
            </a:r>
            <a:endParaRPr/>
          </a:p>
          <a:p>
            <a:pPr indent="-368300" lvl="0" marL="457200" rtl="0" algn="l">
              <a:spcBef>
                <a:spcPts val="0"/>
              </a:spcBef>
              <a:spcAft>
                <a:spcPts val="0"/>
              </a:spcAft>
              <a:buSzPts val="2400"/>
              <a:buChar char="●"/>
            </a:pPr>
            <a:r>
              <a:rPr lang="en-US"/>
              <a:t>Better concurrency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g2770e6e974f_0_6536"/>
          <p:cNvSpPr txBox="1"/>
          <p:nvPr>
            <p:ph type="title"/>
          </p:nvPr>
        </p:nvSpPr>
        <p:spPr>
          <a:xfrm>
            <a:off x="562233" y="401700"/>
            <a:ext cx="9221100" cy="11937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a:solidFill>
                  <a:srgbClr val="000000"/>
                </a:solidFill>
                <a:latin typeface="Barlow"/>
                <a:ea typeface="Barlow"/>
                <a:cs typeface="Barlow"/>
                <a:sym typeface="Barlow"/>
              </a:rPr>
              <a:t>Liquid clustering Usage Walkthrough</a:t>
            </a:r>
            <a:endParaRPr b="1">
              <a:solidFill>
                <a:srgbClr val="000000"/>
              </a:solidFill>
              <a:latin typeface="Barlow"/>
              <a:ea typeface="Barlow"/>
              <a:cs typeface="Barlow"/>
              <a:sym typeface="Barlow"/>
            </a:endParaRPr>
          </a:p>
        </p:txBody>
      </p:sp>
      <p:sp>
        <p:nvSpPr>
          <p:cNvPr id="1551" name="Google Shape;1551;g2770e6e974f_0_6536"/>
          <p:cNvSpPr txBox="1"/>
          <p:nvPr>
            <p:ph idx="2" type="body"/>
          </p:nvPr>
        </p:nvSpPr>
        <p:spPr>
          <a:xfrm>
            <a:off x="562233" y="1652433"/>
            <a:ext cx="10874400" cy="490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t>Create a new Delta table with liquid clustering</a:t>
            </a:r>
            <a:br>
              <a:rPr lang="en-US" sz="2300"/>
            </a:br>
            <a:r>
              <a:rPr lang="en-US" sz="1900">
                <a:solidFill>
                  <a:srgbClr val="0000FF"/>
                </a:solidFill>
                <a:latin typeface="Barlow"/>
                <a:ea typeface="Barlow"/>
                <a:cs typeface="Barlow"/>
                <a:sym typeface="Barlow"/>
              </a:rPr>
              <a:t>CREATE [EXTERNAL] TABLE</a:t>
            </a:r>
            <a:r>
              <a:rPr lang="en-US" sz="1900">
                <a:latin typeface="Barlow"/>
                <a:ea typeface="Barlow"/>
                <a:cs typeface="Barlow"/>
                <a:sym typeface="Barlow"/>
              </a:rPr>
              <a:t> tbl (id INT, name STRING)  </a:t>
            </a:r>
            <a:r>
              <a:rPr lang="en-US" sz="1900">
                <a:solidFill>
                  <a:srgbClr val="0000FF"/>
                </a:solidFill>
                <a:latin typeface="Barlow"/>
                <a:ea typeface="Barlow"/>
                <a:cs typeface="Barlow"/>
                <a:sym typeface="Barlow"/>
              </a:rPr>
              <a:t>CLUSTER BY</a:t>
            </a:r>
            <a:r>
              <a:rPr lang="en-US" sz="1900">
                <a:latin typeface="Barlow"/>
                <a:ea typeface="Barlow"/>
                <a:cs typeface="Barlow"/>
                <a:sym typeface="Barlow"/>
                <a:extLst>
                  <a:ext uri="http://customooxmlschemas.google.com/">
                    <go:slidesCustomData xmlns:go="http://customooxmlschemas.google.com/" textRoundtripDataId="14"/>
                  </a:ext>
                </a:extLst>
              </a:rPr>
              <a:t>(id)</a:t>
            </a:r>
            <a:endParaRPr sz="1900">
              <a:latin typeface="Barlow"/>
              <a:ea typeface="Barlow"/>
              <a:cs typeface="Barlow"/>
              <a:sym typeface="Barlow"/>
            </a:endParaRPr>
          </a:p>
          <a:p>
            <a:pPr indent="0" lvl="0" marL="0" rtl="0" algn="l">
              <a:spcBef>
                <a:spcPts val="1100"/>
              </a:spcBef>
              <a:spcAft>
                <a:spcPts val="0"/>
              </a:spcAft>
              <a:buNone/>
            </a:pPr>
            <a:r>
              <a:rPr lang="en-US" sz="2300"/>
              <a:t>Change Liquid Clustering keys on existing clustered table:</a:t>
            </a:r>
            <a:endParaRPr sz="2300"/>
          </a:p>
          <a:p>
            <a:pPr indent="0" lvl="0" marL="0" rtl="0" algn="l">
              <a:spcBef>
                <a:spcPts val="0"/>
              </a:spcBef>
              <a:spcAft>
                <a:spcPts val="0"/>
              </a:spcAft>
              <a:buNone/>
            </a:pPr>
            <a:r>
              <a:rPr lang="en-US" sz="1700">
                <a:solidFill>
                  <a:srgbClr val="0000FF"/>
                </a:solidFill>
                <a:latin typeface="Barlow"/>
                <a:ea typeface="Barlow"/>
                <a:cs typeface="Barlow"/>
                <a:sym typeface="Barlow"/>
              </a:rPr>
              <a:t>ALTER TABLE</a:t>
            </a:r>
            <a:r>
              <a:rPr lang="en-US" sz="1700">
                <a:latin typeface="Barlow"/>
                <a:ea typeface="Barlow"/>
                <a:cs typeface="Barlow"/>
                <a:sym typeface="Barlow"/>
              </a:rPr>
              <a:t> tbl </a:t>
            </a:r>
            <a:r>
              <a:rPr lang="en-US" sz="1700">
                <a:solidFill>
                  <a:srgbClr val="0000FF"/>
                </a:solidFill>
                <a:latin typeface="Barlow"/>
                <a:ea typeface="Barlow"/>
                <a:cs typeface="Barlow"/>
                <a:sym typeface="Barlow"/>
              </a:rPr>
              <a:t>CLUSTER BY </a:t>
            </a:r>
            <a:r>
              <a:rPr lang="en-US" sz="1700">
                <a:latin typeface="Barlow"/>
                <a:ea typeface="Barlow"/>
                <a:cs typeface="Barlow"/>
                <a:sym typeface="Barlow"/>
              </a:rPr>
              <a:t>(name);</a:t>
            </a:r>
            <a:endParaRPr sz="1700">
              <a:latin typeface="Barlow"/>
              <a:ea typeface="Barlow"/>
              <a:cs typeface="Barlow"/>
              <a:sym typeface="Barlow"/>
            </a:endParaRPr>
          </a:p>
          <a:p>
            <a:pPr indent="0" lvl="0" marL="0" rtl="0" algn="l">
              <a:spcBef>
                <a:spcPts val="1100"/>
              </a:spcBef>
              <a:spcAft>
                <a:spcPts val="0"/>
              </a:spcAft>
              <a:buNone/>
            </a:pPr>
            <a:r>
              <a:rPr lang="en-US" sz="2300"/>
              <a:t>Clustering data in a Delta table with liquid clustering:</a:t>
            </a:r>
            <a:endParaRPr sz="2300"/>
          </a:p>
          <a:p>
            <a:pPr indent="0" lvl="0" marL="0" rtl="0" algn="l">
              <a:spcBef>
                <a:spcPts val="0"/>
              </a:spcBef>
              <a:spcAft>
                <a:spcPts val="0"/>
              </a:spcAft>
              <a:buNone/>
            </a:pPr>
            <a:r>
              <a:rPr lang="en-US" sz="1700">
                <a:solidFill>
                  <a:srgbClr val="0000FF"/>
                </a:solidFill>
                <a:latin typeface="Barlow"/>
                <a:ea typeface="Barlow"/>
                <a:cs typeface="Barlow"/>
                <a:sym typeface="Barlow"/>
              </a:rPr>
              <a:t>OPTIMIZE</a:t>
            </a:r>
            <a:r>
              <a:rPr lang="en-US" sz="1700">
                <a:latin typeface="Barlow"/>
                <a:ea typeface="Barlow"/>
                <a:cs typeface="Barlow"/>
                <a:sym typeface="Barlow"/>
              </a:rPr>
              <a:t> tbl;</a:t>
            </a:r>
            <a:endParaRPr sz="1700">
              <a:latin typeface="Barlow"/>
              <a:ea typeface="Barlow"/>
              <a:cs typeface="Barlow"/>
              <a:sym typeface="Barlow"/>
            </a:endParaRPr>
          </a:p>
          <a:p>
            <a:pPr indent="0" lvl="0" marL="0" rtl="0" algn="l">
              <a:spcBef>
                <a:spcPts val="1100"/>
              </a:spcBef>
              <a:spcAft>
                <a:spcPts val="0"/>
              </a:spcAft>
              <a:buNone/>
            </a:pPr>
            <a:r>
              <a:rPr lang="en-US" sz="2300"/>
              <a:t>What you don’t need to worry about: </a:t>
            </a:r>
            <a:endParaRPr sz="2300"/>
          </a:p>
          <a:p>
            <a:pPr indent="-450850" lvl="0" marL="609600" rtl="0" algn="l">
              <a:spcBef>
                <a:spcPts val="1100"/>
              </a:spcBef>
              <a:spcAft>
                <a:spcPts val="0"/>
              </a:spcAft>
              <a:buSzPts val="2300"/>
              <a:buChar char="●"/>
            </a:pPr>
            <a:r>
              <a:rPr lang="en-US" sz="2300"/>
              <a:t>Optimal file sizes</a:t>
            </a:r>
            <a:endParaRPr sz="2300"/>
          </a:p>
          <a:p>
            <a:pPr indent="-450850" lvl="0" marL="609600" rtl="0" algn="l">
              <a:spcBef>
                <a:spcPts val="0"/>
              </a:spcBef>
              <a:spcAft>
                <a:spcPts val="0"/>
              </a:spcAft>
              <a:buSzPts val="2300"/>
              <a:buChar char="●"/>
            </a:pPr>
            <a:r>
              <a:rPr lang="en-US" sz="2300"/>
              <a:t>Whether a column can be used as a clustering key </a:t>
            </a:r>
            <a:endParaRPr sz="2300"/>
          </a:p>
          <a:p>
            <a:pPr indent="-450850" lvl="0" marL="609600" rtl="0" algn="l">
              <a:spcBef>
                <a:spcPts val="0"/>
              </a:spcBef>
              <a:spcAft>
                <a:spcPts val="0"/>
              </a:spcAft>
              <a:buSzPts val="2300"/>
              <a:buChar char="●"/>
            </a:pPr>
            <a:r>
              <a:rPr lang="en-US" sz="2300"/>
              <a:t>Order of clustering keys</a:t>
            </a:r>
            <a:endParaRPr sz="1900">
              <a:latin typeface="Barlow"/>
              <a:ea typeface="Barlow"/>
              <a:cs typeface="Barlow"/>
              <a:sym typeface="Barlow"/>
            </a:endParaRPr>
          </a:p>
          <a:p>
            <a:pPr indent="0" lvl="0" marL="0" rtl="0" algn="l">
              <a:spcBef>
                <a:spcPts val="0"/>
              </a:spcBef>
              <a:spcAft>
                <a:spcPts val="0"/>
              </a:spcAft>
              <a:buNone/>
            </a:pPr>
            <a:r>
              <a:t/>
            </a:r>
            <a:endParaRPr sz="1900">
              <a:latin typeface="Barlow"/>
              <a:ea typeface="Barlow"/>
              <a:cs typeface="Barlow"/>
              <a:sym typeface="Barlow"/>
            </a:endParaRPr>
          </a:p>
          <a:p>
            <a:pPr indent="0" lvl="0" marL="0" rtl="0" algn="l">
              <a:spcBef>
                <a:spcPts val="0"/>
              </a:spcBef>
              <a:spcAft>
                <a:spcPts val="0"/>
              </a:spcAft>
              <a:buNone/>
            </a:pPr>
            <a:r>
              <a:rPr b="1" lang="en-US">
                <a:latin typeface="Barlow"/>
                <a:ea typeface="Barlow"/>
                <a:cs typeface="Barlow"/>
                <a:sym typeface="Barlow"/>
              </a:rPr>
              <a:t>Public doc: </a:t>
            </a:r>
            <a:r>
              <a:rPr lang="en-US" sz="1900">
                <a:latin typeface="Barlow"/>
                <a:ea typeface="Barlow"/>
                <a:cs typeface="Barlow"/>
                <a:sym typeface="Barlow"/>
              </a:rPr>
              <a:t> </a:t>
            </a:r>
            <a:r>
              <a:rPr lang="en-US" sz="1900" u="sng">
                <a:solidFill>
                  <a:schemeClr val="hlink"/>
                </a:solidFill>
                <a:latin typeface="Barlow"/>
                <a:ea typeface="Barlow"/>
                <a:cs typeface="Barlow"/>
                <a:sym typeface="Barlow"/>
                <a:hlinkClick r:id="rId3"/>
              </a:rPr>
              <a:t>https://docs.databricks.com/delta/clustering.html</a:t>
            </a:r>
            <a:endParaRPr sz="1900">
              <a:latin typeface="Barlow"/>
              <a:ea typeface="Barlow"/>
              <a:cs typeface="Barlow"/>
              <a:sym typeface="Barlow"/>
            </a:endParaRPr>
          </a:p>
          <a:p>
            <a:pPr indent="0" lvl="0" marL="0" rtl="0" algn="l">
              <a:spcBef>
                <a:spcPts val="0"/>
              </a:spcBef>
              <a:spcAft>
                <a:spcPts val="0"/>
              </a:spcAft>
              <a:buNone/>
            </a:pPr>
            <a:r>
              <a:t/>
            </a:r>
            <a:endParaRPr sz="1900">
              <a:latin typeface="Barlow"/>
              <a:ea typeface="Barlow"/>
              <a:cs typeface="Barlow"/>
              <a:sym typeface="Barlow"/>
            </a:endParaRPr>
          </a:p>
          <a:p>
            <a:pPr indent="0" lvl="0" marL="0" rtl="0" algn="l">
              <a:spcBef>
                <a:spcPts val="11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g2770e6e974f_0_6541"/>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557" name="Google Shape;1557;g2770e6e974f_0_6541"/>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558" name="Google Shape;1558;g2770e6e974f_0_6541"/>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559" name="Google Shape;1559;g2770e6e974f_0_6541"/>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g2770e6e974f_0_6541"/>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1" name="Google Shape;1561;g2770e6e974f_0_6541"/>
          <p:cNvGrpSpPr/>
          <p:nvPr/>
        </p:nvGrpSpPr>
        <p:grpSpPr>
          <a:xfrm>
            <a:off x="2754291" y="3491013"/>
            <a:ext cx="619311" cy="262813"/>
            <a:chOff x="2409826" y="3491013"/>
            <a:chExt cx="619125" cy="262813"/>
          </a:xfrm>
        </p:grpSpPr>
        <p:sp>
          <p:nvSpPr>
            <p:cNvPr id="1562" name="Google Shape;1562;g2770e6e974f_0_6541"/>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g2770e6e974f_0_6541"/>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g2770e6e974f_0_6541"/>
          <p:cNvGrpSpPr/>
          <p:nvPr/>
        </p:nvGrpSpPr>
        <p:grpSpPr>
          <a:xfrm>
            <a:off x="4079194" y="3491013"/>
            <a:ext cx="998049" cy="262800"/>
            <a:chOff x="3925576" y="3491013"/>
            <a:chExt cx="997750" cy="262800"/>
          </a:xfrm>
        </p:grpSpPr>
        <p:sp>
          <p:nvSpPr>
            <p:cNvPr id="1565" name="Google Shape;1565;g2770e6e974f_0_6541"/>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g2770e6e974f_0_6541"/>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g2770e6e974f_0_6541"/>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g2770e6e974f_0_6541"/>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g2770e6e974f_0_6541"/>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g2770e6e974f_0_6541"/>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g2770e6e974f_0_6541"/>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g2770e6e974f_0_6541"/>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g2770e6e974f_0_6541"/>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g2770e6e974f_0_6541"/>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g2770e6e974f_0_6541"/>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g2770e6e974f_0_6541"/>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g2770e6e974f_0_6541"/>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g2770e6e974f_0_6541"/>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g2770e6e974f_0_6541"/>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g2770e6e974f_0_6541"/>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g2770e6e974f_0_6541"/>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g2770e6e974f_0_6541"/>
          <p:cNvGrpSpPr/>
          <p:nvPr/>
        </p:nvGrpSpPr>
        <p:grpSpPr>
          <a:xfrm>
            <a:off x="9004267" y="1966200"/>
            <a:ext cx="1634899" cy="646500"/>
            <a:chOff x="9001566" y="1966200"/>
            <a:chExt cx="1634409" cy="646500"/>
          </a:xfrm>
        </p:grpSpPr>
        <p:sp>
          <p:nvSpPr>
            <p:cNvPr id="1583" name="Google Shape;1583;g2770e6e974f_0_6541"/>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584" name="Google Shape;1584;g2770e6e974f_0_6541"/>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770e6e974f_0_11"/>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AI assistants don’t work on enterprise data</a:t>
            </a:r>
            <a:endParaRPr/>
          </a:p>
        </p:txBody>
      </p:sp>
      <p:sp>
        <p:nvSpPr>
          <p:cNvPr id="582" name="Google Shape;582;g2770e6e974f_0_11"/>
          <p:cNvSpPr txBox="1"/>
          <p:nvPr>
            <p:ph idx="4" type="subTitle"/>
          </p:nvPr>
        </p:nvSpPr>
        <p:spPr>
          <a:xfrm>
            <a:off x="786272" y="1741725"/>
            <a:ext cx="30609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rgbClr val="FF3621"/>
                </a:solidFill>
              </a:rPr>
              <a:t>Unable to locate the right data assets</a:t>
            </a:r>
            <a:endParaRPr>
              <a:solidFill>
                <a:srgbClr val="FF3621"/>
              </a:solidFill>
            </a:endParaRPr>
          </a:p>
        </p:txBody>
      </p:sp>
      <p:sp>
        <p:nvSpPr>
          <p:cNvPr id="583" name="Google Shape;583;g2770e6e974f_0_11"/>
          <p:cNvSpPr txBox="1"/>
          <p:nvPr>
            <p:ph idx="1" type="body"/>
          </p:nvPr>
        </p:nvSpPr>
        <p:spPr>
          <a:xfrm>
            <a:off x="762016" y="4464175"/>
            <a:ext cx="3344400" cy="1366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AI doesn’t know where to find the relevant tables, pipelines, queries, and dashboards  </a:t>
            </a:r>
            <a:endParaRPr/>
          </a:p>
        </p:txBody>
      </p:sp>
      <p:sp>
        <p:nvSpPr>
          <p:cNvPr id="584" name="Google Shape;584;g2770e6e974f_0_11"/>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5" name="Google Shape;585;g2770e6e974f_0_11"/>
          <p:cNvSpPr txBox="1"/>
          <p:nvPr>
            <p:ph idx="2" type="body"/>
          </p:nvPr>
        </p:nvSpPr>
        <p:spPr>
          <a:xfrm>
            <a:off x="4483655" y="4464170"/>
            <a:ext cx="3225000" cy="1366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AI doesn’t understand your unique data structures, usage patterns, or business terminology</a:t>
            </a:r>
            <a:endParaRPr/>
          </a:p>
        </p:txBody>
      </p:sp>
      <p:sp>
        <p:nvSpPr>
          <p:cNvPr id="586" name="Google Shape;586;g2770e6e974f_0_11"/>
          <p:cNvSpPr txBox="1"/>
          <p:nvPr>
            <p:ph idx="3" type="body"/>
          </p:nvPr>
        </p:nvSpPr>
        <p:spPr>
          <a:xfrm>
            <a:off x="8169893" y="4464170"/>
            <a:ext cx="3225000" cy="1366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AI doesn’t know which users and groups are allowed to see which schemas, tables, and columns</a:t>
            </a:r>
            <a:endParaRPr/>
          </a:p>
        </p:txBody>
      </p:sp>
      <p:sp>
        <p:nvSpPr>
          <p:cNvPr id="587" name="Google Shape;587;g2770e6e974f_0_11"/>
          <p:cNvSpPr txBox="1"/>
          <p:nvPr>
            <p:ph idx="5" type="subTitle"/>
          </p:nvPr>
        </p:nvSpPr>
        <p:spPr>
          <a:xfrm>
            <a:off x="4495846" y="1741736"/>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rgbClr val="FF3621"/>
                </a:solidFill>
              </a:rPr>
              <a:t>Only generate generic responses</a:t>
            </a:r>
            <a:endParaRPr>
              <a:solidFill>
                <a:srgbClr val="FF3621"/>
              </a:solidFill>
            </a:endParaRPr>
          </a:p>
        </p:txBody>
      </p:sp>
      <p:sp>
        <p:nvSpPr>
          <p:cNvPr id="588" name="Google Shape;588;g2770e6e974f_0_11"/>
          <p:cNvSpPr txBox="1"/>
          <p:nvPr>
            <p:ph idx="6" type="subTitle"/>
          </p:nvPr>
        </p:nvSpPr>
        <p:spPr>
          <a:xfrm>
            <a:off x="8182084" y="1741736"/>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rgbClr val="FF3621"/>
                </a:solidFill>
              </a:rPr>
              <a:t>Don’t comply with access policies</a:t>
            </a:r>
            <a:endParaRPr>
              <a:solidFill>
                <a:srgbClr val="FF3621"/>
              </a:solidFill>
            </a:endParaRPr>
          </a:p>
        </p:txBody>
      </p:sp>
      <p:pic>
        <p:nvPicPr>
          <p:cNvPr id="589" name="Google Shape;589;g2770e6e974f_0_11"/>
          <p:cNvPicPr preferRelativeResize="0"/>
          <p:nvPr/>
        </p:nvPicPr>
        <p:blipFill rotWithShape="1">
          <a:blip r:embed="rId3">
            <a:alphaModFix/>
          </a:blip>
          <a:srcRect b="0" l="0" r="0" t="0"/>
          <a:stretch/>
        </p:blipFill>
        <p:spPr>
          <a:xfrm>
            <a:off x="1597413" y="2916972"/>
            <a:ext cx="1133618" cy="1133646"/>
          </a:xfrm>
          <a:prstGeom prst="rect">
            <a:avLst/>
          </a:prstGeom>
          <a:noFill/>
          <a:ln>
            <a:noFill/>
          </a:ln>
        </p:spPr>
      </p:pic>
      <p:pic>
        <p:nvPicPr>
          <p:cNvPr id="590" name="Google Shape;590;g2770e6e974f_0_11"/>
          <p:cNvPicPr preferRelativeResize="0"/>
          <p:nvPr/>
        </p:nvPicPr>
        <p:blipFill rotWithShape="1">
          <a:blip r:embed="rId4">
            <a:alphaModFix/>
          </a:blip>
          <a:srcRect b="0" l="0" r="0" t="0"/>
          <a:stretch/>
        </p:blipFill>
        <p:spPr>
          <a:xfrm>
            <a:off x="8870014" y="2916988"/>
            <a:ext cx="1133618" cy="1133604"/>
          </a:xfrm>
          <a:prstGeom prst="rect">
            <a:avLst/>
          </a:prstGeom>
          <a:noFill/>
          <a:ln>
            <a:noFill/>
          </a:ln>
        </p:spPr>
      </p:pic>
      <p:sp>
        <p:nvSpPr>
          <p:cNvPr id="591" name="Google Shape;591;g2770e6e974f_0_11"/>
          <p:cNvSpPr txBox="1"/>
          <p:nvPr/>
        </p:nvSpPr>
        <p:spPr>
          <a:xfrm>
            <a:off x="0" y="5892575"/>
            <a:ext cx="12192000" cy="9702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3700">
                <a:solidFill>
                  <a:schemeClr val="lt1"/>
                </a:solidFill>
                <a:latin typeface="DM Sans"/>
                <a:ea typeface="DM Sans"/>
                <a:cs typeface="DM Sans"/>
                <a:sym typeface="DM Sans"/>
              </a:rPr>
              <a:t>Generalized LLMs lack data intelligence</a:t>
            </a:r>
            <a:endParaRPr b="1" sz="3700">
              <a:solidFill>
                <a:schemeClr val="lt1"/>
              </a:solidFill>
              <a:latin typeface="DM Sans"/>
              <a:ea typeface="DM Sans"/>
              <a:cs typeface="DM Sans"/>
              <a:sym typeface="DM Sans"/>
            </a:endParaRPr>
          </a:p>
        </p:txBody>
      </p:sp>
      <p:pic>
        <p:nvPicPr>
          <p:cNvPr id="592" name="Google Shape;592;g2770e6e974f_0_11"/>
          <p:cNvPicPr preferRelativeResize="0"/>
          <p:nvPr/>
        </p:nvPicPr>
        <p:blipFill>
          <a:blip r:embed="rId5">
            <a:alphaModFix/>
          </a:blip>
          <a:stretch>
            <a:fillRect/>
          </a:stretch>
        </p:blipFill>
        <p:spPr>
          <a:xfrm>
            <a:off x="5189218" y="2939038"/>
            <a:ext cx="1133600" cy="113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g2770e6e974f_0_6573"/>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590" name="Google Shape;1590;g2770e6e974f_0_6573"/>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591" name="Google Shape;1591;g2770e6e974f_0_6573"/>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592" name="Google Shape;1592;g2770e6e974f_0_6573"/>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593" name="Google Shape;1593;g2770e6e974f_0_6573"/>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g2770e6e974f_0_6573"/>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g2770e6e974f_0_6573"/>
          <p:cNvGrpSpPr/>
          <p:nvPr/>
        </p:nvGrpSpPr>
        <p:grpSpPr>
          <a:xfrm>
            <a:off x="2754291" y="3491013"/>
            <a:ext cx="619311" cy="262813"/>
            <a:chOff x="2409826" y="3491013"/>
            <a:chExt cx="619125" cy="262813"/>
          </a:xfrm>
        </p:grpSpPr>
        <p:sp>
          <p:nvSpPr>
            <p:cNvPr id="1596" name="Google Shape;1596;g2770e6e974f_0_6573"/>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g2770e6e974f_0_6573"/>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g2770e6e974f_0_6573"/>
          <p:cNvGrpSpPr/>
          <p:nvPr/>
        </p:nvGrpSpPr>
        <p:grpSpPr>
          <a:xfrm>
            <a:off x="4079194" y="3491013"/>
            <a:ext cx="998049" cy="262800"/>
            <a:chOff x="3925576" y="3491013"/>
            <a:chExt cx="997750" cy="262800"/>
          </a:xfrm>
        </p:grpSpPr>
        <p:sp>
          <p:nvSpPr>
            <p:cNvPr id="1599" name="Google Shape;1599;g2770e6e974f_0_6573"/>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g2770e6e974f_0_6573"/>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g2770e6e974f_0_6573"/>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2" name="Google Shape;1602;g2770e6e974f_0_6573"/>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g2770e6e974f_0_6573"/>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g2770e6e974f_0_6573"/>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g2770e6e974f_0_6573"/>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g2770e6e974f_0_6573"/>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g2770e6e974f_0_6573"/>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g2770e6e974f_0_6573"/>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g2770e6e974f_0_6573"/>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g2770e6e974f_0_6573"/>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g2770e6e974f_0_6573"/>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g2770e6e974f_0_6573"/>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g2770e6e974f_0_6573"/>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g2770e6e974f_0_6573"/>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g2770e6e974f_0_6573"/>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g2770e6e974f_0_6573"/>
          <p:cNvGrpSpPr/>
          <p:nvPr/>
        </p:nvGrpSpPr>
        <p:grpSpPr>
          <a:xfrm>
            <a:off x="9004267" y="1966200"/>
            <a:ext cx="1634899" cy="646500"/>
            <a:chOff x="9001566" y="1966200"/>
            <a:chExt cx="1634409" cy="646500"/>
          </a:xfrm>
        </p:grpSpPr>
        <p:sp>
          <p:nvSpPr>
            <p:cNvPr id="1617" name="Google Shape;1617;g2770e6e974f_0_6573"/>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18" name="Google Shape;1618;g2770e6e974f_0_6573"/>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g2770e6e974f_0_6573"/>
          <p:cNvGrpSpPr/>
          <p:nvPr/>
        </p:nvGrpSpPr>
        <p:grpSpPr>
          <a:xfrm>
            <a:off x="6578893" y="2746969"/>
            <a:ext cx="5204992" cy="786300"/>
            <a:chOff x="-367843" y="6001972"/>
            <a:chExt cx="5214900" cy="786300"/>
          </a:xfrm>
        </p:grpSpPr>
        <p:sp>
          <p:nvSpPr>
            <p:cNvPr id="1620" name="Google Shape;1620;g2770e6e974f_0_6573"/>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621" name="Google Shape;1621;g2770e6e974f_0_6573"/>
            <p:cNvCxnSpPr>
              <a:stCxn id="1620"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g2770e6e974f_0_6609"/>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627" name="Google Shape;1627;g2770e6e974f_0_6609"/>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628" name="Google Shape;1628;g2770e6e974f_0_6609"/>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629" name="Google Shape;1629;g2770e6e974f_0_6609"/>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630" name="Google Shape;1630;g2770e6e974f_0_6609"/>
          <p:cNvGrpSpPr/>
          <p:nvPr/>
        </p:nvGrpSpPr>
        <p:grpSpPr>
          <a:xfrm>
            <a:off x="2754291" y="3491013"/>
            <a:ext cx="619311" cy="262813"/>
            <a:chOff x="2409826" y="3491013"/>
            <a:chExt cx="619125" cy="262813"/>
          </a:xfrm>
        </p:grpSpPr>
        <p:sp>
          <p:nvSpPr>
            <p:cNvPr id="1631" name="Google Shape;1631;g2770e6e974f_0_6609"/>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g2770e6e974f_0_6609"/>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g2770e6e974f_0_6609"/>
          <p:cNvGrpSpPr/>
          <p:nvPr/>
        </p:nvGrpSpPr>
        <p:grpSpPr>
          <a:xfrm>
            <a:off x="4079194" y="3491013"/>
            <a:ext cx="998049" cy="262800"/>
            <a:chOff x="3925576" y="3491013"/>
            <a:chExt cx="997750" cy="262800"/>
          </a:xfrm>
        </p:grpSpPr>
        <p:sp>
          <p:nvSpPr>
            <p:cNvPr id="1634" name="Google Shape;1634;g2770e6e974f_0_6609"/>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g2770e6e974f_0_6609"/>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g2770e6e974f_0_6609"/>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7" name="Google Shape;1637;g2770e6e974f_0_6609"/>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g2770e6e974f_0_6609"/>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g2770e6e974f_0_6609"/>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g2770e6e974f_0_6609"/>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g2770e6e974f_0_6609"/>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g2770e6e974f_0_6609"/>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g2770e6e974f_0_6609"/>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g2770e6e974f_0_6609"/>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g2770e6e974f_0_6609"/>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g2770e6e974f_0_6609"/>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g2770e6e974f_0_6609"/>
          <p:cNvGrpSpPr/>
          <p:nvPr/>
        </p:nvGrpSpPr>
        <p:grpSpPr>
          <a:xfrm>
            <a:off x="9004267" y="1966200"/>
            <a:ext cx="1634899" cy="646500"/>
            <a:chOff x="9001566" y="1966200"/>
            <a:chExt cx="1634409" cy="646500"/>
          </a:xfrm>
        </p:grpSpPr>
        <p:sp>
          <p:nvSpPr>
            <p:cNvPr id="1648" name="Google Shape;1648;g2770e6e974f_0_6609"/>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49" name="Google Shape;1649;g2770e6e974f_0_6609"/>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g2770e6e974f_0_6609"/>
          <p:cNvGrpSpPr/>
          <p:nvPr/>
        </p:nvGrpSpPr>
        <p:grpSpPr>
          <a:xfrm>
            <a:off x="6578893" y="2746969"/>
            <a:ext cx="5204992" cy="786300"/>
            <a:chOff x="-367843" y="6001972"/>
            <a:chExt cx="5214900" cy="786300"/>
          </a:xfrm>
        </p:grpSpPr>
        <p:sp>
          <p:nvSpPr>
            <p:cNvPr id="1651" name="Google Shape;1651;g2770e6e974f_0_6609"/>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652" name="Google Shape;1652;g2770e6e974f_0_6609"/>
            <p:cNvCxnSpPr>
              <a:stCxn id="1651"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653" name="Google Shape;1653;g2770e6e974f_0_6609"/>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g2770e6e974f_0_6609"/>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g2770e6e974f_0_6641"/>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660" name="Google Shape;1660;g2770e6e974f_0_6641"/>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661" name="Google Shape;1661;g2770e6e974f_0_6641"/>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662" name="Google Shape;1662;g2770e6e974f_0_6641"/>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663" name="Google Shape;1663;g2770e6e974f_0_6641"/>
          <p:cNvGrpSpPr/>
          <p:nvPr/>
        </p:nvGrpSpPr>
        <p:grpSpPr>
          <a:xfrm>
            <a:off x="2754291" y="3491013"/>
            <a:ext cx="619311" cy="262813"/>
            <a:chOff x="2409826" y="3491013"/>
            <a:chExt cx="619125" cy="262813"/>
          </a:xfrm>
        </p:grpSpPr>
        <p:sp>
          <p:nvSpPr>
            <p:cNvPr id="1664" name="Google Shape;1664;g2770e6e974f_0_6641"/>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g2770e6e974f_0_6641"/>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g2770e6e974f_0_6641"/>
          <p:cNvGrpSpPr/>
          <p:nvPr/>
        </p:nvGrpSpPr>
        <p:grpSpPr>
          <a:xfrm>
            <a:off x="4079194" y="3491013"/>
            <a:ext cx="998049" cy="262800"/>
            <a:chOff x="3925576" y="3491013"/>
            <a:chExt cx="997750" cy="262800"/>
          </a:xfrm>
        </p:grpSpPr>
        <p:sp>
          <p:nvSpPr>
            <p:cNvPr id="1667" name="Google Shape;1667;g2770e6e974f_0_6641"/>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g2770e6e974f_0_6641"/>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g2770e6e974f_0_6641"/>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0" name="Google Shape;1670;g2770e6e974f_0_6641"/>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g2770e6e974f_0_6641"/>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g2770e6e974f_0_6641"/>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g2770e6e974f_0_6641"/>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g2770e6e974f_0_6641"/>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g2770e6e974f_0_6641"/>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g2770e6e974f_0_6641"/>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g2770e6e974f_0_6641"/>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g2770e6e974f_0_6641"/>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g2770e6e974f_0_6641"/>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g2770e6e974f_0_6641"/>
          <p:cNvGrpSpPr/>
          <p:nvPr/>
        </p:nvGrpSpPr>
        <p:grpSpPr>
          <a:xfrm>
            <a:off x="9004267" y="1966200"/>
            <a:ext cx="1634899" cy="646500"/>
            <a:chOff x="9001566" y="1966200"/>
            <a:chExt cx="1634409" cy="646500"/>
          </a:xfrm>
        </p:grpSpPr>
        <p:sp>
          <p:nvSpPr>
            <p:cNvPr id="1681" name="Google Shape;1681;g2770e6e974f_0_6641"/>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82" name="Google Shape;1682;g2770e6e974f_0_6641"/>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g2770e6e974f_0_6641"/>
          <p:cNvGrpSpPr/>
          <p:nvPr/>
        </p:nvGrpSpPr>
        <p:grpSpPr>
          <a:xfrm>
            <a:off x="6578893" y="2746969"/>
            <a:ext cx="5204992" cy="786300"/>
            <a:chOff x="-367843" y="6001972"/>
            <a:chExt cx="5214900" cy="786300"/>
          </a:xfrm>
        </p:grpSpPr>
        <p:sp>
          <p:nvSpPr>
            <p:cNvPr id="1684" name="Google Shape;1684;g2770e6e974f_0_6641"/>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685" name="Google Shape;1685;g2770e6e974f_0_6641"/>
            <p:cNvCxnSpPr>
              <a:stCxn id="1684"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686" name="Google Shape;1686;g2770e6e974f_0_6641"/>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g2770e6e974f_0_6641"/>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8" name="Google Shape;1688;g2770e6e974f_0_6641"/>
          <p:cNvGrpSpPr/>
          <p:nvPr/>
        </p:nvGrpSpPr>
        <p:grpSpPr>
          <a:xfrm>
            <a:off x="6578893" y="4170969"/>
            <a:ext cx="5204992" cy="786300"/>
            <a:chOff x="-367843" y="6001972"/>
            <a:chExt cx="5214900" cy="786300"/>
          </a:xfrm>
        </p:grpSpPr>
        <p:sp>
          <p:nvSpPr>
            <p:cNvPr id="1689" name="Google Shape;1689;g2770e6e974f_0_6641"/>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690" name="Google Shape;1690;g2770e6e974f_0_6641"/>
            <p:cNvCxnSpPr>
              <a:stCxn id="1689"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691" name="Google Shape;1691;g2770e6e974f_0_6641"/>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g2770e6e974f_0_6677"/>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697" name="Google Shape;1697;g2770e6e974f_0_6677"/>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698" name="Google Shape;1698;g2770e6e974f_0_6677"/>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699" name="Google Shape;1699;g2770e6e974f_0_6677"/>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g2770e6e974f_0_6677"/>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701" name="Google Shape;1701;g2770e6e974f_0_6677"/>
          <p:cNvGrpSpPr/>
          <p:nvPr/>
        </p:nvGrpSpPr>
        <p:grpSpPr>
          <a:xfrm>
            <a:off x="2754291" y="3491013"/>
            <a:ext cx="619311" cy="262813"/>
            <a:chOff x="2409826" y="3491013"/>
            <a:chExt cx="619125" cy="262813"/>
          </a:xfrm>
        </p:grpSpPr>
        <p:sp>
          <p:nvSpPr>
            <p:cNvPr id="1702" name="Google Shape;1702;g2770e6e974f_0_6677"/>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g2770e6e974f_0_6677"/>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g2770e6e974f_0_6677"/>
          <p:cNvGrpSpPr/>
          <p:nvPr/>
        </p:nvGrpSpPr>
        <p:grpSpPr>
          <a:xfrm>
            <a:off x="4079194" y="3491013"/>
            <a:ext cx="998049" cy="262800"/>
            <a:chOff x="3925576" y="3491013"/>
            <a:chExt cx="997750" cy="262800"/>
          </a:xfrm>
        </p:grpSpPr>
        <p:sp>
          <p:nvSpPr>
            <p:cNvPr id="1705" name="Google Shape;1705;g2770e6e974f_0_6677"/>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g2770e6e974f_0_6677"/>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g2770e6e974f_0_6677"/>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g2770e6e974f_0_6677"/>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g2770e6e974f_0_6677"/>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g2770e6e974f_0_6677"/>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g2770e6e974f_0_6677"/>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g2770e6e974f_0_6677"/>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g2770e6e974f_0_6677"/>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g2770e6e974f_0_6677"/>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g2770e6e974f_0_6677"/>
          <p:cNvGrpSpPr/>
          <p:nvPr/>
        </p:nvGrpSpPr>
        <p:grpSpPr>
          <a:xfrm>
            <a:off x="9004267" y="1966200"/>
            <a:ext cx="1634899" cy="646500"/>
            <a:chOff x="9001566" y="1966200"/>
            <a:chExt cx="1634409" cy="646500"/>
          </a:xfrm>
        </p:grpSpPr>
        <p:sp>
          <p:nvSpPr>
            <p:cNvPr id="1716" name="Google Shape;1716;g2770e6e974f_0_6677"/>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17" name="Google Shape;1717;g2770e6e974f_0_6677"/>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g2770e6e974f_0_6677"/>
          <p:cNvGrpSpPr/>
          <p:nvPr/>
        </p:nvGrpSpPr>
        <p:grpSpPr>
          <a:xfrm>
            <a:off x="6578893" y="2746969"/>
            <a:ext cx="5204992" cy="786300"/>
            <a:chOff x="-367843" y="6001972"/>
            <a:chExt cx="5214900" cy="786300"/>
          </a:xfrm>
        </p:grpSpPr>
        <p:sp>
          <p:nvSpPr>
            <p:cNvPr id="1719" name="Google Shape;1719;g2770e6e974f_0_6677"/>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20" name="Google Shape;1720;g2770e6e974f_0_6677"/>
            <p:cNvCxnSpPr>
              <a:stCxn id="1719"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21" name="Google Shape;1721;g2770e6e974f_0_6677"/>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g2770e6e974f_0_6677"/>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3" name="Google Shape;1723;g2770e6e974f_0_6677"/>
          <p:cNvGrpSpPr/>
          <p:nvPr/>
        </p:nvGrpSpPr>
        <p:grpSpPr>
          <a:xfrm>
            <a:off x="6578893" y="4170969"/>
            <a:ext cx="5204992" cy="786300"/>
            <a:chOff x="-367843" y="6001972"/>
            <a:chExt cx="5214900" cy="786300"/>
          </a:xfrm>
        </p:grpSpPr>
        <p:sp>
          <p:nvSpPr>
            <p:cNvPr id="1724" name="Google Shape;1724;g2770e6e974f_0_6677"/>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25" name="Google Shape;1725;g2770e6e974f_0_6677"/>
            <p:cNvCxnSpPr>
              <a:stCxn id="1724"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26" name="Google Shape;1726;g2770e6e974f_0_6677"/>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g2770e6e974f_0_6711"/>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732" name="Google Shape;1732;g2770e6e974f_0_6711"/>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733" name="Google Shape;1733;g2770e6e974f_0_6711"/>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734" name="Google Shape;1734;g2770e6e974f_0_6711"/>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g2770e6e974f_0_6711"/>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736" name="Google Shape;1736;g2770e6e974f_0_6711"/>
          <p:cNvGrpSpPr/>
          <p:nvPr/>
        </p:nvGrpSpPr>
        <p:grpSpPr>
          <a:xfrm>
            <a:off x="2754291" y="3491013"/>
            <a:ext cx="619311" cy="262813"/>
            <a:chOff x="2409826" y="3491013"/>
            <a:chExt cx="619125" cy="262813"/>
          </a:xfrm>
        </p:grpSpPr>
        <p:sp>
          <p:nvSpPr>
            <p:cNvPr id="1737" name="Google Shape;1737;g2770e6e974f_0_6711"/>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g2770e6e974f_0_6711"/>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g2770e6e974f_0_6711"/>
          <p:cNvGrpSpPr/>
          <p:nvPr/>
        </p:nvGrpSpPr>
        <p:grpSpPr>
          <a:xfrm>
            <a:off x="4079194" y="3491013"/>
            <a:ext cx="998049" cy="262800"/>
            <a:chOff x="3925576" y="3491013"/>
            <a:chExt cx="997750" cy="262800"/>
          </a:xfrm>
        </p:grpSpPr>
        <p:sp>
          <p:nvSpPr>
            <p:cNvPr id="1740" name="Google Shape;1740;g2770e6e974f_0_6711"/>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g2770e6e974f_0_6711"/>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g2770e6e974f_0_6711"/>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g2770e6e974f_0_6711"/>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g2770e6e974f_0_6711"/>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g2770e6e974f_0_6711"/>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g2770e6e974f_0_6711"/>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g2770e6e974f_0_6711"/>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g2770e6e974f_0_6711"/>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g2770e6e974f_0_6711"/>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g2770e6e974f_0_6711"/>
          <p:cNvGrpSpPr/>
          <p:nvPr/>
        </p:nvGrpSpPr>
        <p:grpSpPr>
          <a:xfrm>
            <a:off x="9004267" y="1966200"/>
            <a:ext cx="1634899" cy="646500"/>
            <a:chOff x="9001566" y="1966200"/>
            <a:chExt cx="1634409" cy="646500"/>
          </a:xfrm>
        </p:grpSpPr>
        <p:sp>
          <p:nvSpPr>
            <p:cNvPr id="1751" name="Google Shape;1751;g2770e6e974f_0_6711"/>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52" name="Google Shape;1752;g2770e6e974f_0_6711"/>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g2770e6e974f_0_6711"/>
          <p:cNvGrpSpPr/>
          <p:nvPr/>
        </p:nvGrpSpPr>
        <p:grpSpPr>
          <a:xfrm>
            <a:off x="6578893" y="2746969"/>
            <a:ext cx="5204992" cy="786300"/>
            <a:chOff x="-367843" y="6001972"/>
            <a:chExt cx="5214900" cy="786300"/>
          </a:xfrm>
        </p:grpSpPr>
        <p:sp>
          <p:nvSpPr>
            <p:cNvPr id="1754" name="Google Shape;1754;g2770e6e974f_0_6711"/>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55" name="Google Shape;1755;g2770e6e974f_0_6711"/>
            <p:cNvCxnSpPr>
              <a:stCxn id="1754"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56" name="Google Shape;1756;g2770e6e974f_0_6711"/>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g2770e6e974f_0_6711"/>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8" name="Google Shape;1758;g2770e6e974f_0_6711"/>
          <p:cNvGrpSpPr/>
          <p:nvPr/>
        </p:nvGrpSpPr>
        <p:grpSpPr>
          <a:xfrm>
            <a:off x="6578893" y="4170969"/>
            <a:ext cx="5204992" cy="786300"/>
            <a:chOff x="-367843" y="6001972"/>
            <a:chExt cx="5214900" cy="786300"/>
          </a:xfrm>
        </p:grpSpPr>
        <p:sp>
          <p:nvSpPr>
            <p:cNvPr id="1759" name="Google Shape;1759;g2770e6e974f_0_6711"/>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60" name="Google Shape;1760;g2770e6e974f_0_6711"/>
            <p:cNvCxnSpPr>
              <a:stCxn id="1759"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61" name="Google Shape;1761;g2770e6e974f_0_6711"/>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g2770e6e974f_0_6711"/>
          <p:cNvSpPr/>
          <p:nvPr/>
        </p:nvSpPr>
        <p:spPr>
          <a:xfrm>
            <a:off x="2410453" y="3874850"/>
            <a:ext cx="2870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g2770e6e974f_0_6711"/>
          <p:cNvGrpSpPr/>
          <p:nvPr/>
        </p:nvGrpSpPr>
        <p:grpSpPr>
          <a:xfrm>
            <a:off x="2666457" y="4537038"/>
            <a:ext cx="3093328" cy="1763100"/>
            <a:chOff x="1859964" y="3259075"/>
            <a:chExt cx="3092400" cy="1763100"/>
          </a:xfrm>
        </p:grpSpPr>
        <p:sp>
          <p:nvSpPr>
            <p:cNvPr id="1764" name="Google Shape;1764;g2770e6e974f_0_6711"/>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several tiny customers</a:t>
              </a:r>
              <a:endParaRPr sz="1600">
                <a:solidFill>
                  <a:srgbClr val="FFFFFF"/>
                </a:solidFill>
                <a:latin typeface="DM Sans Medium"/>
                <a:ea typeface="DM Sans Medium"/>
                <a:cs typeface="DM Sans Medium"/>
                <a:sym typeface="DM Sans Medium"/>
              </a:endParaRPr>
            </a:p>
          </p:txBody>
        </p:sp>
        <p:cxnSp>
          <p:nvCxnSpPr>
            <p:cNvPr id="1765" name="Google Shape;1765;g2770e6e974f_0_6711"/>
            <p:cNvCxnSpPr>
              <a:stCxn id="1764" idx="0"/>
            </p:cNvCxnSpPr>
            <p:nvPr/>
          </p:nvCxnSpPr>
          <p:spPr>
            <a:xfrm flipH="1" rot="10800000">
              <a:off x="3406164" y="3259075"/>
              <a:ext cx="300" cy="96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g2770e6e974f_0_6749"/>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771" name="Google Shape;1771;g2770e6e974f_0_6749"/>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772" name="Google Shape;1772;g2770e6e974f_0_6749"/>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773" name="Google Shape;1773;g2770e6e974f_0_6749"/>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g2770e6e974f_0_6749"/>
          <p:cNvGrpSpPr/>
          <p:nvPr/>
        </p:nvGrpSpPr>
        <p:grpSpPr>
          <a:xfrm>
            <a:off x="2754291" y="3491013"/>
            <a:ext cx="619311" cy="262813"/>
            <a:chOff x="2409826" y="3491013"/>
            <a:chExt cx="619125" cy="262813"/>
          </a:xfrm>
        </p:grpSpPr>
        <p:sp>
          <p:nvSpPr>
            <p:cNvPr id="1775" name="Google Shape;1775;g2770e6e974f_0_6749"/>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g2770e6e974f_0_6749"/>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g2770e6e974f_0_6749"/>
          <p:cNvGrpSpPr/>
          <p:nvPr/>
        </p:nvGrpSpPr>
        <p:grpSpPr>
          <a:xfrm>
            <a:off x="4079194" y="3491013"/>
            <a:ext cx="998049" cy="262800"/>
            <a:chOff x="3925576" y="3491013"/>
            <a:chExt cx="997750" cy="262800"/>
          </a:xfrm>
        </p:grpSpPr>
        <p:sp>
          <p:nvSpPr>
            <p:cNvPr id="1778" name="Google Shape;1778;g2770e6e974f_0_6749"/>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g2770e6e974f_0_6749"/>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g2770e6e974f_0_6749"/>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g2770e6e974f_0_6749"/>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g2770e6e974f_0_6749"/>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g2770e6e974f_0_6749"/>
          <p:cNvGrpSpPr/>
          <p:nvPr/>
        </p:nvGrpSpPr>
        <p:grpSpPr>
          <a:xfrm>
            <a:off x="9004267" y="1966200"/>
            <a:ext cx="1634899" cy="646500"/>
            <a:chOff x="9001566" y="1966200"/>
            <a:chExt cx="1634409" cy="646500"/>
          </a:xfrm>
        </p:grpSpPr>
        <p:sp>
          <p:nvSpPr>
            <p:cNvPr id="1784" name="Google Shape;1784;g2770e6e974f_0_6749"/>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85" name="Google Shape;1785;g2770e6e974f_0_6749"/>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g2770e6e974f_0_6749"/>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g2770e6e974f_0_6749"/>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8" name="Google Shape;1788;g2770e6e974f_0_6749"/>
          <p:cNvGrpSpPr/>
          <p:nvPr/>
        </p:nvGrpSpPr>
        <p:grpSpPr>
          <a:xfrm>
            <a:off x="6578893" y="2746969"/>
            <a:ext cx="5204992" cy="786300"/>
            <a:chOff x="-367843" y="6001972"/>
            <a:chExt cx="5214900" cy="786300"/>
          </a:xfrm>
        </p:grpSpPr>
        <p:sp>
          <p:nvSpPr>
            <p:cNvPr id="1789" name="Google Shape;1789;g2770e6e974f_0_6749"/>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90" name="Google Shape;1790;g2770e6e974f_0_6749"/>
            <p:cNvCxnSpPr>
              <a:stCxn id="1789"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91" name="Google Shape;1791;g2770e6e974f_0_6749"/>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2" name="Google Shape;1792;g2770e6e974f_0_6749"/>
          <p:cNvGrpSpPr/>
          <p:nvPr/>
        </p:nvGrpSpPr>
        <p:grpSpPr>
          <a:xfrm>
            <a:off x="6578893" y="4170969"/>
            <a:ext cx="5204992" cy="786300"/>
            <a:chOff x="-367843" y="6001972"/>
            <a:chExt cx="5214900" cy="786300"/>
          </a:xfrm>
        </p:grpSpPr>
        <p:sp>
          <p:nvSpPr>
            <p:cNvPr id="1793" name="Google Shape;1793;g2770e6e974f_0_6749"/>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94" name="Google Shape;1794;g2770e6e974f_0_6749"/>
            <p:cNvCxnSpPr>
              <a:stCxn id="1793"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95" name="Google Shape;1795;g2770e6e974f_0_6749"/>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g2770e6e974f_0_6749"/>
          <p:cNvSpPr/>
          <p:nvPr/>
        </p:nvSpPr>
        <p:spPr>
          <a:xfrm>
            <a:off x="2410453" y="3874850"/>
            <a:ext cx="2870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g2770e6e974f_0_6749"/>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8" name="Google Shape;1798;g2770e6e974f_0_6749"/>
          <p:cNvGrpSpPr/>
          <p:nvPr/>
        </p:nvGrpSpPr>
        <p:grpSpPr>
          <a:xfrm>
            <a:off x="2666457" y="4537038"/>
            <a:ext cx="3093328" cy="1763100"/>
            <a:chOff x="1859964" y="3259075"/>
            <a:chExt cx="3092400" cy="1763100"/>
          </a:xfrm>
        </p:grpSpPr>
        <p:sp>
          <p:nvSpPr>
            <p:cNvPr id="1799" name="Google Shape;1799;g2770e6e974f_0_6749"/>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several tiny customers</a:t>
              </a:r>
              <a:endParaRPr sz="1600">
                <a:solidFill>
                  <a:srgbClr val="FFFFFF"/>
                </a:solidFill>
                <a:latin typeface="DM Sans Medium"/>
                <a:ea typeface="DM Sans Medium"/>
                <a:cs typeface="DM Sans Medium"/>
                <a:sym typeface="DM Sans Medium"/>
              </a:endParaRPr>
            </a:p>
          </p:txBody>
        </p:sp>
        <p:cxnSp>
          <p:nvCxnSpPr>
            <p:cNvPr id="1800" name="Google Shape;1800;g2770e6e974f_0_6749"/>
            <p:cNvCxnSpPr>
              <a:stCxn id="1799" idx="0"/>
            </p:cNvCxnSpPr>
            <p:nvPr/>
          </p:nvCxnSpPr>
          <p:spPr>
            <a:xfrm flipH="1" rot="10800000">
              <a:off x="3406164" y="3259075"/>
              <a:ext cx="300" cy="96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g2770e6e974f_0_6783"/>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06" name="Google Shape;1806;g2770e6e974f_0_6783"/>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But wait, there’s more!</a:t>
            </a:r>
            <a:endParaRPr/>
          </a:p>
        </p:txBody>
      </p:sp>
      <p:graphicFrame>
        <p:nvGraphicFramePr>
          <p:cNvPr id="1807" name="Google Shape;1807;g2770e6e974f_0_6783"/>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grpSp>
        <p:nvGrpSpPr>
          <p:cNvPr id="1808" name="Google Shape;1808;g2770e6e974f_0_6783"/>
          <p:cNvGrpSpPr/>
          <p:nvPr/>
        </p:nvGrpSpPr>
        <p:grpSpPr>
          <a:xfrm>
            <a:off x="2754291" y="3491013"/>
            <a:ext cx="619311" cy="262813"/>
            <a:chOff x="2409826" y="3491013"/>
            <a:chExt cx="619125" cy="262813"/>
          </a:xfrm>
        </p:grpSpPr>
        <p:sp>
          <p:nvSpPr>
            <p:cNvPr id="1809" name="Google Shape;1809;g2770e6e974f_0_6783"/>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g2770e6e974f_0_6783"/>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g2770e6e974f_0_6783"/>
          <p:cNvGrpSpPr/>
          <p:nvPr/>
        </p:nvGrpSpPr>
        <p:grpSpPr>
          <a:xfrm>
            <a:off x="4079194" y="3491013"/>
            <a:ext cx="998049" cy="262800"/>
            <a:chOff x="3925576" y="3491013"/>
            <a:chExt cx="997750" cy="262800"/>
          </a:xfrm>
        </p:grpSpPr>
        <p:sp>
          <p:nvSpPr>
            <p:cNvPr id="1812" name="Google Shape;1812;g2770e6e974f_0_6783"/>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g2770e6e974f_0_6783"/>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g2770e6e974f_0_6783"/>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5" name="Google Shape;1815;g2770e6e974f_0_6783"/>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g2770e6e974f_0_6783"/>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g2770e6e974f_0_6783"/>
          <p:cNvGrpSpPr/>
          <p:nvPr/>
        </p:nvGrpSpPr>
        <p:grpSpPr>
          <a:xfrm>
            <a:off x="9004267" y="1966200"/>
            <a:ext cx="1634899" cy="646500"/>
            <a:chOff x="9001566" y="1966200"/>
            <a:chExt cx="1634409" cy="646500"/>
          </a:xfrm>
        </p:grpSpPr>
        <p:sp>
          <p:nvSpPr>
            <p:cNvPr id="1818" name="Google Shape;1818;g2770e6e974f_0_6783"/>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19" name="Google Shape;1819;g2770e6e974f_0_6783"/>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g2770e6e974f_0_6783"/>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g2770e6e974f_0_6783"/>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g2770e6e974f_0_6783"/>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g2770e6e974f_0_6783"/>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g2770e6e974f_0_6805"/>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29" name="Google Shape;1829;g2770e6e974f_0_6805"/>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Automatically cluster heavy partitions more finely</a:t>
            </a:r>
            <a:endParaRPr/>
          </a:p>
        </p:txBody>
      </p:sp>
      <p:graphicFrame>
        <p:nvGraphicFramePr>
          <p:cNvPr id="1830" name="Google Shape;1830;g2770e6e974f_0_6805"/>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grpSp>
        <p:nvGrpSpPr>
          <p:cNvPr id="1831" name="Google Shape;1831;g2770e6e974f_0_6805"/>
          <p:cNvGrpSpPr/>
          <p:nvPr/>
        </p:nvGrpSpPr>
        <p:grpSpPr>
          <a:xfrm>
            <a:off x="2754291" y="3491013"/>
            <a:ext cx="619311" cy="262813"/>
            <a:chOff x="2409826" y="3491013"/>
            <a:chExt cx="619125" cy="262813"/>
          </a:xfrm>
        </p:grpSpPr>
        <p:sp>
          <p:nvSpPr>
            <p:cNvPr id="1832" name="Google Shape;1832;g2770e6e974f_0_6805"/>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g2770e6e974f_0_6805"/>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g2770e6e974f_0_6805"/>
          <p:cNvGrpSpPr/>
          <p:nvPr/>
        </p:nvGrpSpPr>
        <p:grpSpPr>
          <a:xfrm>
            <a:off x="4079194" y="3491013"/>
            <a:ext cx="998049" cy="262800"/>
            <a:chOff x="3925576" y="3491013"/>
            <a:chExt cx="997750" cy="262800"/>
          </a:xfrm>
        </p:grpSpPr>
        <p:sp>
          <p:nvSpPr>
            <p:cNvPr id="1835" name="Google Shape;1835;g2770e6e974f_0_6805"/>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g2770e6e974f_0_6805"/>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g2770e6e974f_0_6805"/>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g2770e6e974f_0_6805"/>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g2770e6e974f_0_6805"/>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0" name="Google Shape;1840;g2770e6e974f_0_6805"/>
          <p:cNvGrpSpPr/>
          <p:nvPr/>
        </p:nvGrpSpPr>
        <p:grpSpPr>
          <a:xfrm>
            <a:off x="9004267" y="1966200"/>
            <a:ext cx="1634899" cy="646500"/>
            <a:chOff x="9001566" y="1966200"/>
            <a:chExt cx="1634409" cy="646500"/>
          </a:xfrm>
        </p:grpSpPr>
        <p:sp>
          <p:nvSpPr>
            <p:cNvPr id="1841" name="Google Shape;1841;g2770e6e974f_0_6805"/>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42" name="Google Shape;1842;g2770e6e974f_0_6805"/>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g2770e6e974f_0_6805"/>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g2770e6e974f_0_6805"/>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g2770e6e974f_0_6805"/>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g2770e6e974f_0_6805"/>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g2770e6e974f_0_6805"/>
          <p:cNvSpPr/>
          <p:nvPr/>
        </p:nvSpPr>
        <p:spPr>
          <a:xfrm>
            <a:off x="3793813" y="3370000"/>
            <a:ext cx="1533300" cy="5049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8" name="Google Shape;1848;g2770e6e974f_0_6805"/>
          <p:cNvGrpSpPr/>
          <p:nvPr/>
        </p:nvGrpSpPr>
        <p:grpSpPr>
          <a:xfrm>
            <a:off x="3123776" y="4000938"/>
            <a:ext cx="3093328" cy="2299200"/>
            <a:chOff x="1859964" y="2722975"/>
            <a:chExt cx="3092400" cy="2299200"/>
          </a:xfrm>
        </p:grpSpPr>
        <p:sp>
          <p:nvSpPr>
            <p:cNvPr id="1849" name="Google Shape;1849;g2770e6e974f_0_6805"/>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Subdivide a heavy partition by hours within a day</a:t>
              </a:r>
              <a:endParaRPr sz="1600">
                <a:solidFill>
                  <a:srgbClr val="FFFFFF"/>
                </a:solidFill>
                <a:latin typeface="DM Sans Medium"/>
                <a:ea typeface="DM Sans Medium"/>
                <a:cs typeface="DM Sans Medium"/>
                <a:sym typeface="DM Sans Medium"/>
              </a:endParaRPr>
            </a:p>
          </p:txBody>
        </p:sp>
        <p:cxnSp>
          <p:nvCxnSpPr>
            <p:cNvPr id="1850" name="Google Shape;1850;g2770e6e974f_0_6805"/>
            <p:cNvCxnSpPr>
              <a:stCxn id="1849" idx="0"/>
            </p:cNvCxnSpPr>
            <p:nvPr/>
          </p:nvCxnSpPr>
          <p:spPr>
            <a:xfrm rot="10800000">
              <a:off x="3404364" y="2722975"/>
              <a:ext cx="1800" cy="14988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g2770e6e974f_0_6831"/>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56" name="Google Shape;1856;g2770e6e974f_0_6831"/>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Automatically cluster heavy partitions more finely</a:t>
            </a:r>
            <a:endParaRPr/>
          </a:p>
        </p:txBody>
      </p:sp>
      <p:graphicFrame>
        <p:nvGraphicFramePr>
          <p:cNvPr id="1857" name="Google Shape;1857;g2770e6e974f_0_6831"/>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858" name="Google Shape;1858;g2770e6e974f_0_6831"/>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g2770e6e974f_0_6831"/>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g2770e6e974f_0_6831"/>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g2770e6e974f_0_6831"/>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g2770e6e974f_0_6831"/>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g2770e6e974f_0_6831"/>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g2770e6e974f_0_6831"/>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5" name="Google Shape;1865;g2770e6e974f_0_6831"/>
          <p:cNvGrpSpPr/>
          <p:nvPr/>
        </p:nvGrpSpPr>
        <p:grpSpPr>
          <a:xfrm>
            <a:off x="9004267" y="1966200"/>
            <a:ext cx="1634899" cy="646500"/>
            <a:chOff x="9001566" y="1966200"/>
            <a:chExt cx="1634409" cy="646500"/>
          </a:xfrm>
        </p:grpSpPr>
        <p:sp>
          <p:nvSpPr>
            <p:cNvPr id="1866" name="Google Shape;1866;g2770e6e974f_0_6831"/>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67" name="Google Shape;1867;g2770e6e974f_0_6831"/>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8" name="Google Shape;1868;g2770e6e974f_0_6831"/>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g2770e6e974f_0_6831"/>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g2770e6e974f_0_6831"/>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g2770e6e974f_0_6831"/>
          <p:cNvSpPr/>
          <p:nvPr/>
        </p:nvSpPr>
        <p:spPr>
          <a:xfrm>
            <a:off x="3793813" y="3370000"/>
            <a:ext cx="1533300" cy="5049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g2770e6e974f_0_6831"/>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3" name="Google Shape;1873;g2770e6e974f_0_6831"/>
          <p:cNvGrpSpPr/>
          <p:nvPr/>
        </p:nvGrpSpPr>
        <p:grpSpPr>
          <a:xfrm>
            <a:off x="3123776" y="4000938"/>
            <a:ext cx="3093328" cy="2299200"/>
            <a:chOff x="1859964" y="2722975"/>
            <a:chExt cx="3092400" cy="2299200"/>
          </a:xfrm>
        </p:grpSpPr>
        <p:sp>
          <p:nvSpPr>
            <p:cNvPr id="1874" name="Google Shape;1874;g2770e6e974f_0_6831"/>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Subdivide a heavy partition by hours within a day</a:t>
              </a:r>
              <a:endParaRPr sz="1600">
                <a:solidFill>
                  <a:srgbClr val="FFFFFF"/>
                </a:solidFill>
                <a:latin typeface="DM Sans Medium"/>
                <a:ea typeface="DM Sans Medium"/>
                <a:cs typeface="DM Sans Medium"/>
                <a:sym typeface="DM Sans Medium"/>
              </a:endParaRPr>
            </a:p>
          </p:txBody>
        </p:sp>
        <p:cxnSp>
          <p:nvCxnSpPr>
            <p:cNvPr id="1875" name="Google Shape;1875;g2770e6e974f_0_6831"/>
            <p:cNvCxnSpPr>
              <a:stCxn id="1874" idx="0"/>
            </p:cNvCxnSpPr>
            <p:nvPr/>
          </p:nvCxnSpPr>
          <p:spPr>
            <a:xfrm rot="10800000">
              <a:off x="3404364" y="2722975"/>
              <a:ext cx="1800" cy="1498800"/>
            </a:xfrm>
            <a:prstGeom prst="straightConnector1">
              <a:avLst/>
            </a:prstGeom>
            <a:noFill/>
            <a:ln cap="flat" cmpd="sng" w="9525">
              <a:solidFill>
                <a:schemeClr val="accent2"/>
              </a:solidFill>
              <a:prstDash val="solid"/>
              <a:round/>
              <a:headEnd len="sm" w="sm" type="none"/>
              <a:tailEnd len="med" w="med" type="oval"/>
            </a:ln>
          </p:spPr>
        </p:cxnSp>
      </p:grpSp>
      <p:cxnSp>
        <p:nvCxnSpPr>
          <p:cNvPr id="1876" name="Google Shape;1876;g2770e6e974f_0_6831"/>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877" name="Google Shape;1877;g2770e6e974f_0_6831"/>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878" name="Google Shape;1878;g2770e6e974f_0_6831"/>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879" name="Google Shape;1879;g2770e6e974f_0_6831"/>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880" name="Google Shape;1880;g2770e6e974f_0_6831"/>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g2770e6e974f_0_6860"/>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86" name="Google Shape;1886;g2770e6e974f_0_6860"/>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But wait, there’s more!</a:t>
            </a:r>
            <a:endParaRPr/>
          </a:p>
        </p:txBody>
      </p:sp>
      <p:graphicFrame>
        <p:nvGraphicFramePr>
          <p:cNvPr id="1887" name="Google Shape;1887;g2770e6e974f_0_6860"/>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888" name="Google Shape;1888;g2770e6e974f_0_6860"/>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g2770e6e974f_0_6860"/>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g2770e6e974f_0_6860"/>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g2770e6e974f_0_6860"/>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g2770e6e974f_0_6860"/>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g2770e6e974f_0_6860"/>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g2770e6e974f_0_6860"/>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g2770e6e974f_0_6860"/>
          <p:cNvGrpSpPr/>
          <p:nvPr/>
        </p:nvGrpSpPr>
        <p:grpSpPr>
          <a:xfrm>
            <a:off x="9004267" y="1966200"/>
            <a:ext cx="1634899" cy="646500"/>
            <a:chOff x="9001566" y="1966200"/>
            <a:chExt cx="1634409" cy="646500"/>
          </a:xfrm>
        </p:grpSpPr>
        <p:sp>
          <p:nvSpPr>
            <p:cNvPr id="1896" name="Google Shape;1896;g2770e6e974f_0_6860"/>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97" name="Google Shape;1897;g2770e6e974f_0_6860"/>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g2770e6e974f_0_6860"/>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g2770e6e974f_0_6860"/>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g2770e6e974f_0_6860"/>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g2770e6e974f_0_6860"/>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2" name="Google Shape;1902;g2770e6e974f_0_6860"/>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03" name="Google Shape;1903;g2770e6e974f_0_6860"/>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04" name="Google Shape;1904;g2770e6e974f_0_6860"/>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05" name="Google Shape;1905;g2770e6e974f_0_6860"/>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906" name="Google Shape;1906;g2770e6e974f_0_6860"/>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2770e6e974f_0_26"/>
          <p:cNvSpPr/>
          <p:nvPr/>
        </p:nvSpPr>
        <p:spPr>
          <a:xfrm>
            <a:off x="749437" y="1723125"/>
            <a:ext cx="10662000" cy="353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8" name="Google Shape;598;g2770e6e974f_0_26"/>
          <p:cNvSpPr txBox="1"/>
          <p:nvPr>
            <p:ph idx="12" type="sldNum"/>
          </p:nvPr>
        </p:nvSpPr>
        <p:spPr>
          <a:xfrm>
            <a:off x="11100560" y="54827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99" name="Google Shape;599;g2770e6e974f_0_26"/>
          <p:cNvSpPr txBox="1"/>
          <p:nvPr>
            <p:ph type="title"/>
          </p:nvPr>
        </p:nvSpPr>
        <p:spPr>
          <a:xfrm>
            <a:off x="749437" y="535600"/>
            <a:ext cx="10662000" cy="94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900">
                <a:solidFill>
                  <a:srgbClr val="FF3621"/>
                </a:solidFill>
              </a:rPr>
              <a:t>Data intelligence</a:t>
            </a:r>
            <a:r>
              <a:rPr lang="en-US" sz="2900"/>
              <a:t> gives AI the unique context of your business</a:t>
            </a:r>
            <a:endParaRPr sz="2900"/>
          </a:p>
        </p:txBody>
      </p:sp>
      <p:sp>
        <p:nvSpPr>
          <p:cNvPr id="600" name="Google Shape;600;g2770e6e974f_0_26"/>
          <p:cNvSpPr txBox="1"/>
          <p:nvPr>
            <p:ph idx="1" type="body"/>
          </p:nvPr>
        </p:nvSpPr>
        <p:spPr>
          <a:xfrm>
            <a:off x="1184246" y="5435425"/>
            <a:ext cx="4179600" cy="724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800"/>
              <a:t>Data intelligence engine uses AI to learn the signals in your data platform</a:t>
            </a:r>
            <a:endParaRPr sz="1800"/>
          </a:p>
        </p:txBody>
      </p:sp>
      <p:sp>
        <p:nvSpPr>
          <p:cNvPr id="601" name="Google Shape;601;g2770e6e974f_0_26"/>
          <p:cNvSpPr txBox="1"/>
          <p:nvPr/>
        </p:nvSpPr>
        <p:spPr>
          <a:xfrm>
            <a:off x="2305355" y="258439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lang="en-US" sz="1200">
                <a:solidFill>
                  <a:srgbClr val="10121E"/>
                </a:solidFill>
                <a:latin typeface="Barlow"/>
                <a:ea typeface="Barlow"/>
                <a:cs typeface="Barlow"/>
                <a:sym typeface="Barlow"/>
              </a:rPr>
              <a:t>Recents</a:t>
            </a:r>
            <a:endParaRPr i="0" sz="1200" u="none" cap="none" strike="noStrike">
              <a:solidFill>
                <a:srgbClr val="10121E"/>
              </a:solidFill>
              <a:latin typeface="Barlow"/>
              <a:ea typeface="Barlow"/>
              <a:cs typeface="Barlow"/>
              <a:sym typeface="Barlow"/>
            </a:endParaRPr>
          </a:p>
        </p:txBody>
      </p:sp>
      <p:sp>
        <p:nvSpPr>
          <p:cNvPr id="602" name="Google Shape;602;g2770e6e974f_0_26"/>
          <p:cNvSpPr txBox="1"/>
          <p:nvPr/>
        </p:nvSpPr>
        <p:spPr>
          <a:xfrm>
            <a:off x="1185046" y="258439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lang="en-US" sz="1200">
                <a:solidFill>
                  <a:srgbClr val="10121E"/>
                </a:solidFill>
                <a:latin typeface="Barlow"/>
                <a:ea typeface="Barlow"/>
                <a:cs typeface="Barlow"/>
                <a:sym typeface="Barlow"/>
              </a:rPr>
              <a:t>Data</a:t>
            </a:r>
            <a:r>
              <a:rPr i="0" lang="en-US" sz="1200" u="none" cap="none" strike="noStrike">
                <a:solidFill>
                  <a:srgbClr val="10121E"/>
                </a:solidFill>
                <a:latin typeface="Barlow"/>
                <a:ea typeface="Barlow"/>
                <a:cs typeface="Barlow"/>
                <a:sym typeface="Barlow"/>
              </a:rPr>
              <a:t> Catalog</a:t>
            </a:r>
            <a:endParaRPr i="0" sz="1200" u="none" cap="none" strike="noStrike">
              <a:solidFill>
                <a:srgbClr val="10121E"/>
              </a:solidFill>
              <a:latin typeface="Barlow"/>
              <a:ea typeface="Barlow"/>
              <a:cs typeface="Barlow"/>
              <a:sym typeface="Barlow"/>
            </a:endParaRPr>
          </a:p>
        </p:txBody>
      </p:sp>
      <p:sp>
        <p:nvSpPr>
          <p:cNvPr id="603" name="Google Shape;603;g2770e6e974f_0_26"/>
          <p:cNvSpPr txBox="1"/>
          <p:nvPr/>
        </p:nvSpPr>
        <p:spPr>
          <a:xfrm>
            <a:off x="1185120" y="3705234"/>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Docs</a:t>
            </a:r>
            <a:endParaRPr i="0" sz="1200" u="none" cap="none" strike="noStrike">
              <a:solidFill>
                <a:srgbClr val="10121E"/>
              </a:solidFill>
              <a:latin typeface="Barlow"/>
              <a:ea typeface="Barlow"/>
              <a:cs typeface="Barlow"/>
              <a:sym typeface="Barlow"/>
            </a:endParaRPr>
          </a:p>
        </p:txBody>
      </p:sp>
      <p:sp>
        <p:nvSpPr>
          <p:cNvPr id="604" name="Google Shape;604;g2770e6e974f_0_26"/>
          <p:cNvSpPr txBox="1"/>
          <p:nvPr/>
        </p:nvSpPr>
        <p:spPr>
          <a:xfrm>
            <a:off x="2337672" y="3705234"/>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Popularity</a:t>
            </a:r>
            <a:endParaRPr i="0" sz="1200" u="none" cap="none" strike="noStrike">
              <a:solidFill>
                <a:srgbClr val="10121E"/>
              </a:solidFill>
              <a:latin typeface="Barlow"/>
              <a:ea typeface="Barlow"/>
              <a:cs typeface="Barlow"/>
              <a:sym typeface="Barlow"/>
            </a:endParaRPr>
          </a:p>
        </p:txBody>
      </p:sp>
      <p:sp>
        <p:nvSpPr>
          <p:cNvPr id="605" name="Google Shape;605;g2770e6e974f_0_26"/>
          <p:cNvSpPr txBox="1"/>
          <p:nvPr/>
        </p:nvSpPr>
        <p:spPr>
          <a:xfrm>
            <a:off x="3498298" y="258439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Dashboards</a:t>
            </a:r>
            <a:endParaRPr i="0" sz="1200" u="none" cap="none" strike="noStrike">
              <a:solidFill>
                <a:srgbClr val="10121E"/>
              </a:solidFill>
              <a:latin typeface="Barlow"/>
              <a:ea typeface="Barlow"/>
              <a:cs typeface="Barlow"/>
              <a:sym typeface="Barlow"/>
            </a:endParaRPr>
          </a:p>
        </p:txBody>
      </p:sp>
      <p:sp>
        <p:nvSpPr>
          <p:cNvPr id="606" name="Google Shape;606;g2770e6e974f_0_26"/>
          <p:cNvSpPr txBox="1"/>
          <p:nvPr/>
        </p:nvSpPr>
        <p:spPr>
          <a:xfrm>
            <a:off x="3498315" y="3718510"/>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Lineage</a:t>
            </a:r>
            <a:endParaRPr i="0" sz="1200" u="none" cap="none" strike="noStrike">
              <a:solidFill>
                <a:srgbClr val="10121E"/>
              </a:solidFill>
              <a:latin typeface="Barlow"/>
              <a:ea typeface="Barlow"/>
              <a:cs typeface="Barlow"/>
              <a:sym typeface="Barlow"/>
            </a:endParaRPr>
          </a:p>
        </p:txBody>
      </p:sp>
      <p:grpSp>
        <p:nvGrpSpPr>
          <p:cNvPr id="607" name="Google Shape;607;g2770e6e974f_0_26"/>
          <p:cNvGrpSpPr/>
          <p:nvPr/>
        </p:nvGrpSpPr>
        <p:grpSpPr>
          <a:xfrm>
            <a:off x="1541239" y="1948148"/>
            <a:ext cx="621079" cy="616355"/>
            <a:chOff x="5111830" y="644700"/>
            <a:chExt cx="615600" cy="611100"/>
          </a:xfrm>
        </p:grpSpPr>
        <p:sp>
          <p:nvSpPr>
            <p:cNvPr id="608" name="Google Shape;608;g2770e6e974f_0_26"/>
            <p:cNvSpPr/>
            <p:nvPr/>
          </p:nvSpPr>
          <p:spPr>
            <a:xfrm>
              <a:off x="5111830" y="644700"/>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09" name="Google Shape;609;g2770e6e974f_0_26"/>
            <p:cNvPicPr preferRelativeResize="0"/>
            <p:nvPr/>
          </p:nvPicPr>
          <p:blipFill rotWithShape="1">
            <a:blip r:embed="rId3">
              <a:alphaModFix/>
            </a:blip>
            <a:srcRect b="0" l="0" r="0" t="0"/>
            <a:stretch/>
          </p:blipFill>
          <p:spPr>
            <a:xfrm>
              <a:off x="5219980" y="750600"/>
              <a:ext cx="399294" cy="399294"/>
            </a:xfrm>
            <a:prstGeom prst="rect">
              <a:avLst/>
            </a:prstGeom>
            <a:noFill/>
            <a:ln>
              <a:noFill/>
            </a:ln>
          </p:spPr>
        </p:pic>
      </p:grpSp>
      <p:grpSp>
        <p:nvGrpSpPr>
          <p:cNvPr id="610" name="Google Shape;610;g2770e6e974f_0_26"/>
          <p:cNvGrpSpPr/>
          <p:nvPr/>
        </p:nvGrpSpPr>
        <p:grpSpPr>
          <a:xfrm>
            <a:off x="2683055" y="3082165"/>
            <a:ext cx="621079" cy="616355"/>
            <a:chOff x="3371939" y="3407585"/>
            <a:chExt cx="615600" cy="611100"/>
          </a:xfrm>
        </p:grpSpPr>
        <p:sp>
          <p:nvSpPr>
            <p:cNvPr id="611" name="Google Shape;611;g2770e6e974f_0_26"/>
            <p:cNvSpPr/>
            <p:nvPr/>
          </p:nvSpPr>
          <p:spPr>
            <a:xfrm>
              <a:off x="3371939" y="3407585"/>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12" name="Google Shape;612;g2770e6e974f_0_26"/>
            <p:cNvPicPr preferRelativeResize="0"/>
            <p:nvPr/>
          </p:nvPicPr>
          <p:blipFill rotWithShape="1">
            <a:blip r:embed="rId4">
              <a:alphaModFix/>
            </a:blip>
            <a:srcRect b="0" l="0" r="0" t="0"/>
            <a:stretch/>
          </p:blipFill>
          <p:spPr>
            <a:xfrm>
              <a:off x="3455796" y="3489185"/>
              <a:ext cx="447901" cy="447901"/>
            </a:xfrm>
            <a:prstGeom prst="rect">
              <a:avLst/>
            </a:prstGeom>
            <a:noFill/>
            <a:ln>
              <a:noFill/>
            </a:ln>
          </p:spPr>
        </p:pic>
      </p:grpSp>
      <p:grpSp>
        <p:nvGrpSpPr>
          <p:cNvPr id="613" name="Google Shape;613;g2770e6e974f_0_26"/>
          <p:cNvGrpSpPr/>
          <p:nvPr/>
        </p:nvGrpSpPr>
        <p:grpSpPr>
          <a:xfrm>
            <a:off x="3894947" y="3082143"/>
            <a:ext cx="621079" cy="616355"/>
            <a:chOff x="4148937" y="3997278"/>
            <a:chExt cx="615600" cy="611100"/>
          </a:xfrm>
        </p:grpSpPr>
        <p:sp>
          <p:nvSpPr>
            <p:cNvPr id="614" name="Google Shape;614;g2770e6e974f_0_26"/>
            <p:cNvSpPr/>
            <p:nvPr/>
          </p:nvSpPr>
          <p:spPr>
            <a:xfrm>
              <a:off x="4148937" y="3997278"/>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15" name="Google Shape;615;g2770e6e974f_0_26"/>
            <p:cNvPicPr preferRelativeResize="0"/>
            <p:nvPr/>
          </p:nvPicPr>
          <p:blipFill rotWithShape="1">
            <a:blip r:embed="rId5">
              <a:alphaModFix/>
            </a:blip>
            <a:srcRect b="0" l="0" r="0" t="0"/>
            <a:stretch/>
          </p:blipFill>
          <p:spPr>
            <a:xfrm>
              <a:off x="4232772" y="4078863"/>
              <a:ext cx="447899" cy="447917"/>
            </a:xfrm>
            <a:prstGeom prst="rect">
              <a:avLst/>
            </a:prstGeom>
            <a:noFill/>
            <a:ln>
              <a:noFill/>
            </a:ln>
          </p:spPr>
        </p:pic>
      </p:grpSp>
      <p:grpSp>
        <p:nvGrpSpPr>
          <p:cNvPr id="616" name="Google Shape;616;g2770e6e974f_0_26"/>
          <p:cNvGrpSpPr/>
          <p:nvPr/>
        </p:nvGrpSpPr>
        <p:grpSpPr>
          <a:xfrm>
            <a:off x="3870917" y="1948130"/>
            <a:ext cx="621079" cy="616355"/>
            <a:chOff x="3489736" y="1144703"/>
            <a:chExt cx="615600" cy="611100"/>
          </a:xfrm>
        </p:grpSpPr>
        <p:sp>
          <p:nvSpPr>
            <p:cNvPr id="617" name="Google Shape;617;g2770e6e974f_0_26"/>
            <p:cNvSpPr/>
            <p:nvPr/>
          </p:nvSpPr>
          <p:spPr>
            <a:xfrm>
              <a:off x="3489736" y="1144703"/>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18" name="Google Shape;618;g2770e6e974f_0_26"/>
            <p:cNvPicPr preferRelativeResize="0"/>
            <p:nvPr/>
          </p:nvPicPr>
          <p:blipFill rotWithShape="1">
            <a:blip r:embed="rId6">
              <a:alphaModFix/>
            </a:blip>
            <a:srcRect b="0" l="0" r="0" t="0"/>
            <a:stretch/>
          </p:blipFill>
          <p:spPr>
            <a:xfrm>
              <a:off x="3665279" y="1317995"/>
              <a:ext cx="264496" cy="264496"/>
            </a:xfrm>
            <a:prstGeom prst="rect">
              <a:avLst/>
            </a:prstGeom>
            <a:noFill/>
            <a:ln>
              <a:noFill/>
            </a:ln>
          </p:spPr>
        </p:pic>
      </p:grpSp>
      <p:sp>
        <p:nvSpPr>
          <p:cNvPr id="619" name="Google Shape;619;g2770e6e974f_0_26"/>
          <p:cNvSpPr txBox="1"/>
          <p:nvPr/>
        </p:nvSpPr>
        <p:spPr>
          <a:xfrm>
            <a:off x="1189725" y="483935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Notebooks</a:t>
            </a:r>
            <a:endParaRPr i="0" sz="1200" u="none" cap="none" strike="noStrike">
              <a:solidFill>
                <a:srgbClr val="10121E"/>
              </a:solidFill>
              <a:latin typeface="Barlow"/>
              <a:ea typeface="Barlow"/>
              <a:cs typeface="Barlow"/>
              <a:sym typeface="Barlow"/>
            </a:endParaRPr>
          </a:p>
        </p:txBody>
      </p:sp>
      <p:sp>
        <p:nvSpPr>
          <p:cNvPr id="620" name="Google Shape;620;g2770e6e974f_0_26"/>
          <p:cNvSpPr txBox="1"/>
          <p:nvPr/>
        </p:nvSpPr>
        <p:spPr>
          <a:xfrm>
            <a:off x="2333001" y="483935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Queries</a:t>
            </a:r>
            <a:endParaRPr i="0" sz="1200" u="none" cap="none" strike="noStrike">
              <a:solidFill>
                <a:srgbClr val="10121E"/>
              </a:solidFill>
              <a:latin typeface="Barlow"/>
              <a:ea typeface="Barlow"/>
              <a:cs typeface="Barlow"/>
              <a:sym typeface="Barlow"/>
            </a:endParaRPr>
          </a:p>
        </p:txBody>
      </p:sp>
      <p:grpSp>
        <p:nvGrpSpPr>
          <p:cNvPr id="621" name="Google Shape;621;g2770e6e974f_0_26"/>
          <p:cNvGrpSpPr/>
          <p:nvPr/>
        </p:nvGrpSpPr>
        <p:grpSpPr>
          <a:xfrm>
            <a:off x="2704219" y="4216252"/>
            <a:ext cx="621079" cy="616355"/>
            <a:chOff x="5111830" y="4258459"/>
            <a:chExt cx="615600" cy="611100"/>
          </a:xfrm>
        </p:grpSpPr>
        <p:sp>
          <p:nvSpPr>
            <p:cNvPr id="622" name="Google Shape;622;g2770e6e974f_0_26"/>
            <p:cNvSpPr/>
            <p:nvPr/>
          </p:nvSpPr>
          <p:spPr>
            <a:xfrm>
              <a:off x="5111830" y="4258459"/>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23" name="Google Shape;623;g2770e6e974f_0_26"/>
            <p:cNvPicPr preferRelativeResize="0"/>
            <p:nvPr/>
          </p:nvPicPr>
          <p:blipFill rotWithShape="1">
            <a:blip r:embed="rId7">
              <a:alphaModFix/>
            </a:blip>
            <a:srcRect b="0" l="0" r="0" t="0"/>
            <a:stretch/>
          </p:blipFill>
          <p:spPr>
            <a:xfrm>
              <a:off x="5191122" y="4335491"/>
              <a:ext cx="457011" cy="457011"/>
            </a:xfrm>
            <a:prstGeom prst="rect">
              <a:avLst/>
            </a:prstGeom>
            <a:noFill/>
            <a:ln>
              <a:noFill/>
            </a:ln>
          </p:spPr>
        </p:pic>
      </p:grpSp>
      <p:grpSp>
        <p:nvGrpSpPr>
          <p:cNvPr id="624" name="Google Shape;624;g2770e6e974f_0_26"/>
          <p:cNvGrpSpPr/>
          <p:nvPr/>
        </p:nvGrpSpPr>
        <p:grpSpPr>
          <a:xfrm>
            <a:off x="1541221" y="3082262"/>
            <a:ext cx="621079" cy="616355"/>
            <a:chOff x="4207840" y="780196"/>
            <a:chExt cx="615600" cy="611100"/>
          </a:xfrm>
        </p:grpSpPr>
        <p:sp>
          <p:nvSpPr>
            <p:cNvPr id="625" name="Google Shape;625;g2770e6e974f_0_26"/>
            <p:cNvSpPr/>
            <p:nvPr/>
          </p:nvSpPr>
          <p:spPr>
            <a:xfrm>
              <a:off x="4207840" y="780196"/>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26" name="Google Shape;626;g2770e6e974f_0_26"/>
            <p:cNvPicPr preferRelativeResize="0"/>
            <p:nvPr/>
          </p:nvPicPr>
          <p:blipFill rotWithShape="1">
            <a:blip r:embed="rId8">
              <a:alphaModFix/>
            </a:blip>
            <a:srcRect b="0" l="0" r="0" t="0"/>
            <a:stretch/>
          </p:blipFill>
          <p:spPr>
            <a:xfrm>
              <a:off x="4319977" y="886113"/>
              <a:ext cx="399294" cy="399279"/>
            </a:xfrm>
            <a:prstGeom prst="rect">
              <a:avLst/>
            </a:prstGeom>
            <a:noFill/>
            <a:ln>
              <a:noFill/>
            </a:ln>
          </p:spPr>
        </p:pic>
      </p:grpSp>
      <p:grpSp>
        <p:nvGrpSpPr>
          <p:cNvPr id="627" name="Google Shape;627;g2770e6e974f_0_26"/>
          <p:cNvGrpSpPr/>
          <p:nvPr/>
        </p:nvGrpSpPr>
        <p:grpSpPr>
          <a:xfrm>
            <a:off x="1562323" y="4216340"/>
            <a:ext cx="621079" cy="616355"/>
            <a:chOff x="2841800" y="1851363"/>
            <a:chExt cx="615600" cy="611100"/>
          </a:xfrm>
        </p:grpSpPr>
        <p:sp>
          <p:nvSpPr>
            <p:cNvPr id="628" name="Google Shape;628;g2770e6e974f_0_26"/>
            <p:cNvSpPr/>
            <p:nvPr/>
          </p:nvSpPr>
          <p:spPr>
            <a:xfrm>
              <a:off x="2841800" y="1851363"/>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29" name="Google Shape;629;g2770e6e974f_0_26"/>
            <p:cNvPicPr preferRelativeResize="0"/>
            <p:nvPr/>
          </p:nvPicPr>
          <p:blipFill rotWithShape="1">
            <a:blip r:embed="rId9">
              <a:alphaModFix/>
            </a:blip>
            <a:srcRect b="0" l="0" r="0" t="0"/>
            <a:stretch/>
          </p:blipFill>
          <p:spPr>
            <a:xfrm>
              <a:off x="2921092" y="1928406"/>
              <a:ext cx="457009" cy="457028"/>
            </a:xfrm>
            <a:prstGeom prst="rect">
              <a:avLst/>
            </a:prstGeom>
            <a:noFill/>
            <a:ln>
              <a:noFill/>
            </a:ln>
          </p:spPr>
        </p:pic>
      </p:grpSp>
      <p:cxnSp>
        <p:nvCxnSpPr>
          <p:cNvPr id="630" name="Google Shape;630;g2770e6e974f_0_26"/>
          <p:cNvCxnSpPr>
            <a:stCxn id="631" idx="0"/>
            <a:endCxn id="632" idx="0"/>
          </p:cNvCxnSpPr>
          <p:nvPr/>
        </p:nvCxnSpPr>
        <p:spPr>
          <a:xfrm>
            <a:off x="7209406" y="3542684"/>
            <a:ext cx="780600" cy="1060800"/>
          </a:xfrm>
          <a:prstGeom prst="bentConnector3">
            <a:avLst>
              <a:gd fmla="val 50010" name="adj1"/>
            </a:avLst>
          </a:prstGeom>
          <a:noFill/>
          <a:ln cap="flat" cmpd="sng" w="9525">
            <a:solidFill>
              <a:srgbClr val="000000"/>
            </a:solidFill>
            <a:prstDash val="solid"/>
            <a:round/>
            <a:headEnd len="med" w="med" type="oval"/>
            <a:tailEnd len="med" w="med" type="triangle"/>
          </a:ln>
        </p:spPr>
      </p:cxnSp>
      <p:cxnSp>
        <p:nvCxnSpPr>
          <p:cNvPr id="633" name="Google Shape;633;g2770e6e974f_0_26"/>
          <p:cNvCxnSpPr>
            <a:stCxn id="634" idx="0"/>
            <a:endCxn id="635" idx="0"/>
          </p:cNvCxnSpPr>
          <p:nvPr/>
        </p:nvCxnSpPr>
        <p:spPr>
          <a:xfrm flipH="1" rot="10800000">
            <a:off x="7209406" y="2291337"/>
            <a:ext cx="780600" cy="947100"/>
          </a:xfrm>
          <a:prstGeom prst="bentConnector3">
            <a:avLst>
              <a:gd fmla="val 50010" name="adj1"/>
            </a:avLst>
          </a:prstGeom>
          <a:noFill/>
          <a:ln cap="flat" cmpd="sng" w="9525">
            <a:solidFill>
              <a:srgbClr val="000000"/>
            </a:solidFill>
            <a:prstDash val="solid"/>
            <a:round/>
            <a:headEnd len="med" w="med" type="oval"/>
            <a:tailEnd len="med" w="med" type="triangle"/>
          </a:ln>
        </p:spPr>
      </p:cxnSp>
      <p:cxnSp>
        <p:nvCxnSpPr>
          <p:cNvPr id="636" name="Google Shape;636;g2770e6e974f_0_26"/>
          <p:cNvCxnSpPr>
            <a:stCxn id="637" idx="0"/>
            <a:endCxn id="638" idx="0"/>
          </p:cNvCxnSpPr>
          <p:nvPr/>
        </p:nvCxnSpPr>
        <p:spPr>
          <a:xfrm>
            <a:off x="7223005" y="3393872"/>
            <a:ext cx="766500" cy="0"/>
          </a:xfrm>
          <a:prstGeom prst="straightConnector1">
            <a:avLst/>
          </a:prstGeom>
          <a:noFill/>
          <a:ln cap="flat" cmpd="sng" w="9525">
            <a:solidFill>
              <a:srgbClr val="000000"/>
            </a:solidFill>
            <a:prstDash val="solid"/>
            <a:round/>
            <a:headEnd len="med" w="med" type="oval"/>
            <a:tailEnd len="med" w="med" type="triangle"/>
          </a:ln>
        </p:spPr>
      </p:cxnSp>
      <p:sp>
        <p:nvSpPr>
          <p:cNvPr id="634" name="Google Shape;634;g2770e6e974f_0_26"/>
          <p:cNvSpPr/>
          <p:nvPr/>
        </p:nvSpPr>
        <p:spPr>
          <a:xfrm rot="5400000">
            <a:off x="7039606" y="3146487"/>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7" name="Google Shape;637;g2770e6e974f_0_26"/>
          <p:cNvSpPr/>
          <p:nvPr/>
        </p:nvSpPr>
        <p:spPr>
          <a:xfrm rot="5400000">
            <a:off x="7053205" y="3301922"/>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1" name="Google Shape;631;g2770e6e974f_0_26"/>
          <p:cNvSpPr/>
          <p:nvPr/>
        </p:nvSpPr>
        <p:spPr>
          <a:xfrm rot="5400000">
            <a:off x="7039606" y="3450734"/>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5" name="Google Shape;635;g2770e6e974f_0_26"/>
          <p:cNvSpPr/>
          <p:nvPr/>
        </p:nvSpPr>
        <p:spPr>
          <a:xfrm rot="-5400000">
            <a:off x="8004055" y="2199292"/>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8" name="Google Shape;638;g2770e6e974f_0_26"/>
          <p:cNvSpPr/>
          <p:nvPr/>
        </p:nvSpPr>
        <p:spPr>
          <a:xfrm rot="-5400000">
            <a:off x="8003557" y="3301794"/>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g2770e6e974f_0_26"/>
          <p:cNvSpPr/>
          <p:nvPr/>
        </p:nvSpPr>
        <p:spPr>
          <a:xfrm rot="-5400000">
            <a:off x="8004055" y="4511566"/>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9" name="Google Shape;639;g2770e6e974f_0_26"/>
          <p:cNvSpPr txBox="1"/>
          <p:nvPr/>
        </p:nvSpPr>
        <p:spPr>
          <a:xfrm>
            <a:off x="8872865" y="2046306"/>
            <a:ext cx="2059500" cy="569400"/>
          </a:xfrm>
          <a:prstGeom prst="rect">
            <a:avLst/>
          </a:prstGeom>
          <a:noFill/>
          <a:ln>
            <a:noFill/>
          </a:ln>
        </p:spPr>
        <p:txBody>
          <a:bodyPr anchorCtr="0" anchor="ctr" bIns="68575" lIns="68575" spcFirstLastPara="1" rIns="68575" wrap="square" tIns="68575">
            <a:spAutoFit/>
          </a:bodyPr>
          <a:lstStyle/>
          <a:p>
            <a:pPr indent="0" lvl="0" marL="0" rtl="0" algn="l">
              <a:spcBef>
                <a:spcPts val="0"/>
              </a:spcBef>
              <a:spcAft>
                <a:spcPts val="0"/>
              </a:spcAft>
              <a:buClr>
                <a:srgbClr val="000000"/>
              </a:buClr>
              <a:buSzPts val="1800"/>
              <a:buFont typeface="Arial"/>
              <a:buNone/>
            </a:pPr>
            <a:r>
              <a:rPr lang="en-US">
                <a:solidFill>
                  <a:srgbClr val="10121E"/>
                </a:solidFill>
                <a:latin typeface="Barlow"/>
                <a:ea typeface="Barlow"/>
                <a:cs typeface="Barlow"/>
                <a:sym typeface="Barlow"/>
              </a:rPr>
              <a:t>Always finds the right data and AI assets</a:t>
            </a:r>
            <a:endParaRPr i="0" u="none" cap="none" strike="noStrike">
              <a:solidFill>
                <a:srgbClr val="10121E"/>
              </a:solidFill>
              <a:latin typeface="Barlow"/>
              <a:ea typeface="Barlow"/>
              <a:cs typeface="Barlow"/>
              <a:sym typeface="Barlow"/>
            </a:endParaRPr>
          </a:p>
        </p:txBody>
      </p:sp>
      <p:sp>
        <p:nvSpPr>
          <p:cNvPr id="640" name="Google Shape;640;g2770e6e974f_0_26"/>
          <p:cNvSpPr txBox="1"/>
          <p:nvPr/>
        </p:nvSpPr>
        <p:spPr>
          <a:xfrm>
            <a:off x="8872860" y="3121007"/>
            <a:ext cx="1758600" cy="569400"/>
          </a:xfrm>
          <a:prstGeom prst="rect">
            <a:avLst/>
          </a:prstGeom>
          <a:noFill/>
          <a:ln>
            <a:noFill/>
          </a:ln>
        </p:spPr>
        <p:txBody>
          <a:bodyPr anchorCtr="0" anchor="ctr" bIns="68575" lIns="68575" spcFirstLastPara="1" rIns="68575" wrap="square" tIns="68575">
            <a:spAutoFit/>
          </a:bodyPr>
          <a:lstStyle/>
          <a:p>
            <a:pPr indent="0" lvl="0" marL="0" marR="0" rtl="0" algn="l">
              <a:lnSpc>
                <a:spcPct val="100000"/>
              </a:lnSpc>
              <a:spcBef>
                <a:spcPts val="0"/>
              </a:spcBef>
              <a:spcAft>
                <a:spcPts val="0"/>
              </a:spcAft>
              <a:buClr>
                <a:srgbClr val="000000"/>
              </a:buClr>
              <a:buSzPts val="1800"/>
              <a:buFont typeface="Arial"/>
              <a:buNone/>
            </a:pPr>
            <a:r>
              <a:rPr lang="en-US">
                <a:solidFill>
                  <a:srgbClr val="10121E"/>
                </a:solidFill>
                <a:latin typeface="Barlow"/>
                <a:ea typeface="Barlow"/>
                <a:cs typeface="Barlow"/>
                <a:sym typeface="Barlow"/>
              </a:rPr>
              <a:t>Generates highly relevant responses</a:t>
            </a:r>
            <a:endParaRPr i="0" u="none" cap="none" strike="noStrike">
              <a:solidFill>
                <a:srgbClr val="10121E"/>
              </a:solidFill>
              <a:latin typeface="Barlow"/>
              <a:ea typeface="Barlow"/>
              <a:cs typeface="Barlow"/>
              <a:sym typeface="Barlow"/>
            </a:endParaRPr>
          </a:p>
        </p:txBody>
      </p:sp>
      <p:sp>
        <p:nvSpPr>
          <p:cNvPr id="641" name="Google Shape;641;g2770e6e974f_0_26"/>
          <p:cNvSpPr txBox="1"/>
          <p:nvPr/>
        </p:nvSpPr>
        <p:spPr>
          <a:xfrm>
            <a:off x="8872860" y="4255058"/>
            <a:ext cx="2059500" cy="569400"/>
          </a:xfrm>
          <a:prstGeom prst="rect">
            <a:avLst/>
          </a:prstGeom>
          <a:noFill/>
          <a:ln>
            <a:noFill/>
          </a:ln>
        </p:spPr>
        <p:txBody>
          <a:bodyPr anchorCtr="0" anchor="ctr" bIns="68575" lIns="68575" spcFirstLastPara="1" rIns="68575" wrap="square" tIns="68575">
            <a:spAutoFit/>
          </a:bodyPr>
          <a:lstStyle/>
          <a:p>
            <a:pPr indent="0" lvl="0" marL="0" marR="0" rtl="0" algn="l">
              <a:lnSpc>
                <a:spcPct val="100000"/>
              </a:lnSpc>
              <a:spcBef>
                <a:spcPts val="0"/>
              </a:spcBef>
              <a:spcAft>
                <a:spcPts val="0"/>
              </a:spcAft>
              <a:buClr>
                <a:srgbClr val="000000"/>
              </a:buClr>
              <a:buSzPts val="1800"/>
              <a:buFont typeface="Arial"/>
              <a:buNone/>
            </a:pPr>
            <a:r>
              <a:rPr lang="en-US">
                <a:solidFill>
                  <a:srgbClr val="10121E"/>
                </a:solidFill>
                <a:latin typeface="Barlow"/>
                <a:ea typeface="Barlow"/>
                <a:cs typeface="Barlow"/>
                <a:sym typeface="Barlow"/>
              </a:rPr>
              <a:t>Only returns data users approved to see</a:t>
            </a:r>
            <a:endParaRPr i="0" u="none" cap="none" strike="noStrike">
              <a:solidFill>
                <a:srgbClr val="10121E"/>
              </a:solidFill>
              <a:latin typeface="Barlow"/>
              <a:ea typeface="Barlow"/>
              <a:cs typeface="Barlow"/>
              <a:sym typeface="Barlow"/>
            </a:endParaRPr>
          </a:p>
        </p:txBody>
      </p:sp>
      <p:pic>
        <p:nvPicPr>
          <p:cNvPr id="642" name="Google Shape;642;g2770e6e974f_0_26"/>
          <p:cNvPicPr preferRelativeResize="0"/>
          <p:nvPr/>
        </p:nvPicPr>
        <p:blipFill rotWithShape="1">
          <a:blip r:embed="rId10">
            <a:alphaModFix/>
          </a:blip>
          <a:srcRect b="0" l="0" r="0" t="0"/>
          <a:stretch/>
        </p:blipFill>
        <p:spPr>
          <a:xfrm>
            <a:off x="8111073" y="1981027"/>
            <a:ext cx="724085" cy="724125"/>
          </a:xfrm>
          <a:prstGeom prst="rect">
            <a:avLst/>
          </a:prstGeom>
          <a:noFill/>
          <a:ln>
            <a:noFill/>
          </a:ln>
        </p:spPr>
      </p:pic>
      <p:pic>
        <p:nvPicPr>
          <p:cNvPr id="643" name="Google Shape;643;g2770e6e974f_0_26"/>
          <p:cNvPicPr preferRelativeResize="0"/>
          <p:nvPr/>
        </p:nvPicPr>
        <p:blipFill rotWithShape="1">
          <a:blip r:embed="rId11">
            <a:alphaModFix/>
          </a:blip>
          <a:srcRect b="0" l="0" r="0" t="0"/>
          <a:stretch/>
        </p:blipFill>
        <p:spPr>
          <a:xfrm>
            <a:off x="8111083" y="4189778"/>
            <a:ext cx="724085" cy="724098"/>
          </a:xfrm>
          <a:prstGeom prst="rect">
            <a:avLst/>
          </a:prstGeom>
          <a:noFill/>
          <a:ln>
            <a:noFill/>
          </a:ln>
        </p:spPr>
      </p:pic>
      <p:pic>
        <p:nvPicPr>
          <p:cNvPr id="644" name="Google Shape;644;g2770e6e974f_0_26"/>
          <p:cNvPicPr preferRelativeResize="0"/>
          <p:nvPr/>
        </p:nvPicPr>
        <p:blipFill>
          <a:blip r:embed="rId12">
            <a:alphaModFix/>
          </a:blip>
          <a:stretch>
            <a:fillRect/>
          </a:stretch>
        </p:blipFill>
        <p:spPr>
          <a:xfrm>
            <a:off x="8111080" y="3085399"/>
            <a:ext cx="724074" cy="724096"/>
          </a:xfrm>
          <a:prstGeom prst="rect">
            <a:avLst/>
          </a:prstGeom>
          <a:noFill/>
          <a:ln>
            <a:noFill/>
          </a:ln>
        </p:spPr>
      </p:pic>
      <p:sp>
        <p:nvSpPr>
          <p:cNvPr id="645" name="Google Shape;645;g2770e6e974f_0_26"/>
          <p:cNvSpPr txBox="1"/>
          <p:nvPr/>
        </p:nvSpPr>
        <p:spPr>
          <a:xfrm>
            <a:off x="3498315" y="4849137"/>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lang="en-US" sz="1200">
                <a:solidFill>
                  <a:srgbClr val="10121E"/>
                </a:solidFill>
                <a:latin typeface="Barlow"/>
                <a:ea typeface="Barlow"/>
                <a:cs typeface="Barlow"/>
                <a:sym typeface="Barlow"/>
              </a:rPr>
              <a:t>Policies</a:t>
            </a:r>
            <a:endParaRPr i="0" sz="1200" u="none" cap="none" strike="noStrike">
              <a:solidFill>
                <a:srgbClr val="10121E"/>
              </a:solidFill>
              <a:latin typeface="Barlow"/>
              <a:ea typeface="Barlow"/>
              <a:cs typeface="Barlow"/>
              <a:sym typeface="Barlow"/>
            </a:endParaRPr>
          </a:p>
        </p:txBody>
      </p:sp>
      <p:grpSp>
        <p:nvGrpSpPr>
          <p:cNvPr id="646" name="Google Shape;646;g2770e6e974f_0_26"/>
          <p:cNvGrpSpPr/>
          <p:nvPr/>
        </p:nvGrpSpPr>
        <p:grpSpPr>
          <a:xfrm>
            <a:off x="3894812" y="4212907"/>
            <a:ext cx="621196" cy="616270"/>
            <a:chOff x="2234676" y="3881047"/>
            <a:chExt cx="467100" cy="463500"/>
          </a:xfrm>
        </p:grpSpPr>
        <p:sp>
          <p:nvSpPr>
            <p:cNvPr id="647" name="Google Shape;647;g2770e6e974f_0_26"/>
            <p:cNvSpPr/>
            <p:nvPr/>
          </p:nvSpPr>
          <p:spPr>
            <a:xfrm>
              <a:off x="2234676" y="3881047"/>
              <a:ext cx="467100" cy="4635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48" name="Google Shape;648;g2770e6e974f_0_26"/>
            <p:cNvPicPr preferRelativeResize="0"/>
            <p:nvPr/>
          </p:nvPicPr>
          <p:blipFill rotWithShape="1">
            <a:blip r:embed="rId13">
              <a:alphaModFix/>
            </a:blip>
            <a:srcRect b="0" l="0" r="0" t="0"/>
            <a:stretch/>
          </p:blipFill>
          <p:spPr>
            <a:xfrm>
              <a:off x="2278298" y="3905138"/>
              <a:ext cx="379750" cy="379750"/>
            </a:xfrm>
            <a:prstGeom prst="rect">
              <a:avLst/>
            </a:prstGeom>
            <a:noFill/>
            <a:ln>
              <a:noFill/>
            </a:ln>
          </p:spPr>
        </p:pic>
      </p:grpSp>
      <p:sp>
        <p:nvSpPr>
          <p:cNvPr id="649" name="Google Shape;649;g2770e6e974f_0_26"/>
          <p:cNvSpPr/>
          <p:nvPr/>
        </p:nvSpPr>
        <p:spPr>
          <a:xfrm rot="-5400000">
            <a:off x="5329174" y="3450581"/>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 name="Google Shape;650;g2770e6e974f_0_26"/>
          <p:cNvSpPr/>
          <p:nvPr/>
        </p:nvSpPr>
        <p:spPr>
          <a:xfrm rot="-5400000">
            <a:off x="5315575" y="3295146"/>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1" name="Google Shape;651;g2770e6e974f_0_26"/>
          <p:cNvSpPr/>
          <p:nvPr/>
        </p:nvSpPr>
        <p:spPr>
          <a:xfrm rot="-5400000">
            <a:off x="5329174" y="3146334"/>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2" name="Google Shape;652;g2770e6e974f_0_26"/>
          <p:cNvSpPr txBox="1"/>
          <p:nvPr/>
        </p:nvSpPr>
        <p:spPr>
          <a:xfrm>
            <a:off x="5389723" y="3048400"/>
            <a:ext cx="1758600" cy="677400"/>
          </a:xfrm>
          <a:prstGeom prst="rect">
            <a:avLst/>
          </a:prstGeom>
          <a:solidFill>
            <a:schemeClr val="lt2"/>
          </a:solidFill>
          <a:ln>
            <a:noFill/>
          </a:ln>
        </p:spPr>
        <p:txBody>
          <a:bodyPr anchorCtr="0" anchor="ctr" bIns="0" lIns="0" spcFirstLastPara="1" rIns="0" wrap="square" tIns="0">
            <a:spAutoFit/>
          </a:bodyPr>
          <a:lstStyle/>
          <a:p>
            <a:pPr indent="0" lvl="0" marL="0" rtl="0" algn="ctr">
              <a:spcBef>
                <a:spcPts val="0"/>
              </a:spcBef>
              <a:spcAft>
                <a:spcPts val="0"/>
              </a:spcAft>
              <a:buNone/>
            </a:pPr>
            <a:r>
              <a:rPr b="1" lang="en-US" sz="2200">
                <a:solidFill>
                  <a:srgbClr val="10121E"/>
                </a:solidFill>
                <a:latin typeface="DM Sans"/>
                <a:ea typeface="DM Sans"/>
                <a:cs typeface="DM Sans"/>
                <a:sym typeface="DM Sans"/>
              </a:rPr>
              <a:t>Data Intelligence </a:t>
            </a:r>
            <a:endParaRPr b="1" sz="2200">
              <a:solidFill>
                <a:srgbClr val="10121E"/>
              </a:solidFill>
              <a:latin typeface="DM Sans"/>
              <a:ea typeface="DM Sans"/>
              <a:cs typeface="DM Sans"/>
              <a:sym typeface="DM Sans"/>
            </a:endParaRPr>
          </a:p>
        </p:txBody>
      </p:sp>
      <p:sp>
        <p:nvSpPr>
          <p:cNvPr id="653" name="Google Shape;653;g2770e6e974f_0_26"/>
          <p:cNvSpPr/>
          <p:nvPr/>
        </p:nvSpPr>
        <p:spPr>
          <a:xfrm rot="-5400000">
            <a:off x="4635814" y="2277190"/>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 name="Google Shape;654;g2770e6e974f_0_26"/>
          <p:cNvSpPr/>
          <p:nvPr/>
        </p:nvSpPr>
        <p:spPr>
          <a:xfrm rot="-5400000">
            <a:off x="4635814" y="3298470"/>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5" name="Google Shape;655;g2770e6e974f_0_26"/>
          <p:cNvSpPr/>
          <p:nvPr/>
        </p:nvSpPr>
        <p:spPr>
          <a:xfrm rot="-5400000">
            <a:off x="4635814" y="4511550"/>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656" name="Google Shape;656;g2770e6e974f_0_26"/>
          <p:cNvCxnSpPr>
            <a:stCxn id="654" idx="2"/>
            <a:endCxn id="650" idx="0"/>
          </p:cNvCxnSpPr>
          <p:nvPr/>
        </p:nvCxnSpPr>
        <p:spPr>
          <a:xfrm flipH="1" rot="10800000">
            <a:off x="4805614" y="3387120"/>
            <a:ext cx="495900" cy="3300"/>
          </a:xfrm>
          <a:prstGeom prst="straightConnector1">
            <a:avLst/>
          </a:prstGeom>
          <a:noFill/>
          <a:ln cap="flat" cmpd="sng" w="9525">
            <a:solidFill>
              <a:srgbClr val="000000"/>
            </a:solidFill>
            <a:prstDash val="dash"/>
            <a:round/>
            <a:headEnd len="med" w="med" type="oval"/>
            <a:tailEnd len="med" w="med" type="triangle"/>
          </a:ln>
        </p:spPr>
      </p:cxnSp>
      <p:cxnSp>
        <p:nvCxnSpPr>
          <p:cNvPr id="657" name="Google Shape;657;g2770e6e974f_0_26"/>
          <p:cNvCxnSpPr>
            <a:stCxn id="653" idx="2"/>
            <a:endCxn id="651" idx="0"/>
          </p:cNvCxnSpPr>
          <p:nvPr/>
        </p:nvCxnSpPr>
        <p:spPr>
          <a:xfrm>
            <a:off x="4805614" y="2369140"/>
            <a:ext cx="509400" cy="869100"/>
          </a:xfrm>
          <a:prstGeom prst="bentConnector3">
            <a:avLst>
              <a:gd fmla="val 49994" name="adj1"/>
            </a:avLst>
          </a:prstGeom>
          <a:noFill/>
          <a:ln cap="flat" cmpd="sng" w="9525">
            <a:solidFill>
              <a:srgbClr val="000000"/>
            </a:solidFill>
            <a:prstDash val="dash"/>
            <a:round/>
            <a:headEnd len="med" w="med" type="oval"/>
            <a:tailEnd len="med" w="med" type="triangle"/>
          </a:ln>
        </p:spPr>
      </p:cxnSp>
      <p:cxnSp>
        <p:nvCxnSpPr>
          <p:cNvPr id="658" name="Google Shape;658;g2770e6e974f_0_26"/>
          <p:cNvCxnSpPr>
            <a:stCxn id="655" idx="2"/>
            <a:endCxn id="649" idx="0"/>
          </p:cNvCxnSpPr>
          <p:nvPr/>
        </p:nvCxnSpPr>
        <p:spPr>
          <a:xfrm flipH="1" rot="10800000">
            <a:off x="4805614" y="3542400"/>
            <a:ext cx="509400" cy="1061100"/>
          </a:xfrm>
          <a:prstGeom prst="bentConnector3">
            <a:avLst>
              <a:gd fmla="val 49994" name="adj1"/>
            </a:avLst>
          </a:prstGeom>
          <a:noFill/>
          <a:ln cap="flat" cmpd="sng" w="9525">
            <a:solidFill>
              <a:srgbClr val="000000"/>
            </a:solidFill>
            <a:prstDash val="dash"/>
            <a:round/>
            <a:headEnd len="med" w="med" type="oval"/>
            <a:tailEnd len="med" w="med" type="triangle"/>
          </a:ln>
        </p:spPr>
      </p:cxnSp>
      <p:sp>
        <p:nvSpPr>
          <p:cNvPr id="659" name="Google Shape;659;g2770e6e974f_0_26"/>
          <p:cNvSpPr txBox="1"/>
          <p:nvPr>
            <p:ph idx="1" type="body"/>
          </p:nvPr>
        </p:nvSpPr>
        <p:spPr>
          <a:xfrm>
            <a:off x="7381994" y="5441000"/>
            <a:ext cx="3956100" cy="724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800"/>
              <a:t>AI assistant gains awareness of your unique data and business context</a:t>
            </a:r>
            <a:endParaRPr sz="1800"/>
          </a:p>
        </p:txBody>
      </p:sp>
      <p:grpSp>
        <p:nvGrpSpPr>
          <p:cNvPr id="660" name="Google Shape;660;g2770e6e974f_0_26"/>
          <p:cNvGrpSpPr/>
          <p:nvPr/>
        </p:nvGrpSpPr>
        <p:grpSpPr>
          <a:xfrm>
            <a:off x="2705862" y="1948222"/>
            <a:ext cx="621056" cy="616084"/>
            <a:chOff x="5435701" y="2971198"/>
            <a:chExt cx="467100" cy="463500"/>
          </a:xfrm>
        </p:grpSpPr>
        <p:sp>
          <p:nvSpPr>
            <p:cNvPr id="661" name="Google Shape;661;g2770e6e974f_0_26"/>
            <p:cNvSpPr/>
            <p:nvPr/>
          </p:nvSpPr>
          <p:spPr>
            <a:xfrm>
              <a:off x="5435701" y="2971198"/>
              <a:ext cx="467100" cy="4635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62" name="Google Shape;662;g2770e6e974f_0_26"/>
            <p:cNvPicPr preferRelativeResize="0"/>
            <p:nvPr/>
          </p:nvPicPr>
          <p:blipFill rotWithShape="1">
            <a:blip r:embed="rId14">
              <a:alphaModFix/>
            </a:blip>
            <a:srcRect b="0" l="0" r="0" t="0"/>
            <a:stretch/>
          </p:blipFill>
          <p:spPr>
            <a:xfrm>
              <a:off x="5492000" y="3030687"/>
              <a:ext cx="344600" cy="344600"/>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g2770e6e974f_0_6885"/>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12" name="Google Shape;1912;g2770e6e974f_0_6885"/>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1913" name="Google Shape;1913;g2770e6e974f_0_6885"/>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914" name="Google Shape;1914;g2770e6e974f_0_6885"/>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g2770e6e974f_0_6885"/>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g2770e6e974f_0_6885"/>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g2770e6e974f_0_6885"/>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g2770e6e974f_0_6885"/>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g2770e6e974f_0_6885"/>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g2770e6e974f_0_6885"/>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1" name="Google Shape;1921;g2770e6e974f_0_6885"/>
          <p:cNvGrpSpPr/>
          <p:nvPr/>
        </p:nvGrpSpPr>
        <p:grpSpPr>
          <a:xfrm>
            <a:off x="9004267" y="1966200"/>
            <a:ext cx="1634899" cy="646500"/>
            <a:chOff x="9001566" y="1966200"/>
            <a:chExt cx="1634409" cy="646500"/>
          </a:xfrm>
        </p:grpSpPr>
        <p:sp>
          <p:nvSpPr>
            <p:cNvPr id="1922" name="Google Shape;1922;g2770e6e974f_0_6885"/>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23" name="Google Shape;1923;g2770e6e974f_0_6885"/>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4" name="Google Shape;1924;g2770e6e974f_0_6885"/>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g2770e6e974f_0_6885"/>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g2770e6e974f_0_6885"/>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g2770e6e974f_0_6885"/>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8" name="Google Shape;1928;g2770e6e974f_0_6885"/>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29" name="Google Shape;1929;g2770e6e974f_0_6885"/>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30" name="Google Shape;1930;g2770e6e974f_0_6885"/>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31" name="Google Shape;1931;g2770e6e974f_0_6885"/>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932" name="Google Shape;1932;g2770e6e974f_0_6885"/>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g2770e6e974f_0_6885"/>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g2770e6e974f_0_6885"/>
          <p:cNvSpPr/>
          <p:nvPr/>
        </p:nvSpPr>
        <p:spPr>
          <a:xfrm>
            <a:off x="8697465" y="27469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At first, one file per ingest, each covering all customers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g2770e6e974f_0_6912"/>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40" name="Google Shape;1940;g2770e6e974f_0_6912"/>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1941" name="Google Shape;1941;g2770e6e974f_0_6912"/>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6">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942" name="Google Shape;1942;g2770e6e974f_0_6912"/>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g2770e6e974f_0_6912"/>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g2770e6e974f_0_6912"/>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g2770e6e974f_0_6912"/>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g2770e6e974f_0_6912"/>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g2770e6e974f_0_6912"/>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g2770e6e974f_0_6912"/>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9" name="Google Shape;1949;g2770e6e974f_0_6912"/>
          <p:cNvGrpSpPr/>
          <p:nvPr/>
        </p:nvGrpSpPr>
        <p:grpSpPr>
          <a:xfrm>
            <a:off x="9004267" y="1966200"/>
            <a:ext cx="1634899" cy="646500"/>
            <a:chOff x="9001566" y="1966200"/>
            <a:chExt cx="1634409" cy="646500"/>
          </a:xfrm>
        </p:grpSpPr>
        <p:sp>
          <p:nvSpPr>
            <p:cNvPr id="1950" name="Google Shape;1950;g2770e6e974f_0_6912"/>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51" name="Google Shape;1951;g2770e6e974f_0_6912"/>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g2770e6e974f_0_6912"/>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g2770e6e974f_0_6912"/>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g2770e6e974f_0_6912"/>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g2770e6e974f_0_6912"/>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g2770e6e974f_0_6912"/>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7" name="Google Shape;1957;g2770e6e974f_0_6912"/>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58" name="Google Shape;1958;g2770e6e974f_0_6912"/>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59" name="Google Shape;1959;g2770e6e974f_0_6912"/>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60" name="Google Shape;1960;g2770e6e974f_0_6912"/>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961" name="Google Shape;1961;g2770e6e974f_0_6912"/>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g2770e6e974f_0_6912"/>
          <p:cNvSpPr/>
          <p:nvPr/>
        </p:nvSpPr>
        <p:spPr>
          <a:xfrm>
            <a:off x="7574926" y="32495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g2770e6e974f_0_6912"/>
          <p:cNvSpPr/>
          <p:nvPr/>
        </p:nvSpPr>
        <p:spPr>
          <a:xfrm>
            <a:off x="7574926" y="34783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g2770e6e974f_0_6912"/>
          <p:cNvSpPr/>
          <p:nvPr/>
        </p:nvSpPr>
        <p:spPr>
          <a:xfrm>
            <a:off x="7574926" y="37071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g2770e6e974f_0_6912"/>
          <p:cNvSpPr/>
          <p:nvPr/>
        </p:nvSpPr>
        <p:spPr>
          <a:xfrm>
            <a:off x="7574926" y="3935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g2770e6e974f_0_6912"/>
          <p:cNvSpPr/>
          <p:nvPr/>
        </p:nvSpPr>
        <p:spPr>
          <a:xfrm>
            <a:off x="7574926" y="41647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g2770e6e974f_0_6912"/>
          <p:cNvSpPr/>
          <p:nvPr/>
        </p:nvSpPr>
        <p:spPr>
          <a:xfrm>
            <a:off x="8697465" y="27469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At first, one file per ingest, each covering all customers</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62"/>
                                        </p:tgtEl>
                                        <p:attrNameLst>
                                          <p:attrName>style.visibility</p:attrName>
                                        </p:attrNameLst>
                                      </p:cBhvr>
                                      <p:to>
                                        <p:strVal val="visible"/>
                                      </p:to>
                                    </p:set>
                                    <p:animEffect filter="fade" transition="in">
                                      <p:cBhvr>
                                        <p:cTn dur="500"/>
                                        <p:tgtEl>
                                          <p:spTgt spid="19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400"/>
                                        <p:tgtEl>
                                          <p:spTgt spid="1963"/>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300"/>
                                        <p:tgtEl>
                                          <p:spTgt spid="196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200"/>
                                        <p:tgtEl>
                                          <p:spTgt spid="1965"/>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200"/>
                                        <p:tgtEl>
                                          <p:spTgt spid="1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g2770e6e974f_0_6944"/>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73" name="Google Shape;1973;g2770e6e974f_0_6944"/>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1974" name="Google Shape;1974;g2770e6e974f_0_6944"/>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6">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975" name="Google Shape;1975;g2770e6e974f_0_6944"/>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g2770e6e974f_0_6944"/>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g2770e6e974f_0_6944"/>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g2770e6e974f_0_6944"/>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g2770e6e974f_0_6944"/>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g2770e6e974f_0_6944"/>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g2770e6e974f_0_6944"/>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2" name="Google Shape;1982;g2770e6e974f_0_6944"/>
          <p:cNvGrpSpPr/>
          <p:nvPr/>
        </p:nvGrpSpPr>
        <p:grpSpPr>
          <a:xfrm>
            <a:off x="9004267" y="1966200"/>
            <a:ext cx="1634899" cy="646500"/>
            <a:chOff x="9001566" y="1966200"/>
            <a:chExt cx="1634409" cy="646500"/>
          </a:xfrm>
        </p:grpSpPr>
        <p:sp>
          <p:nvSpPr>
            <p:cNvPr id="1983" name="Google Shape;1983;g2770e6e974f_0_6944"/>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84" name="Google Shape;1984;g2770e6e974f_0_6944"/>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5" name="Google Shape;1985;g2770e6e974f_0_6944"/>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g2770e6e974f_0_6944"/>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g2770e6e974f_0_6944"/>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g2770e6e974f_0_6944"/>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g2770e6e974f_0_6944"/>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0" name="Google Shape;1990;g2770e6e974f_0_6944"/>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91" name="Google Shape;1991;g2770e6e974f_0_6944"/>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92" name="Google Shape;1992;g2770e6e974f_0_6944"/>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93" name="Google Shape;1993;g2770e6e974f_0_6944"/>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994" name="Google Shape;1994;g2770e6e974f_0_6944"/>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g2770e6e974f_0_6944"/>
          <p:cNvSpPr/>
          <p:nvPr/>
        </p:nvSpPr>
        <p:spPr>
          <a:xfrm>
            <a:off x="7574926" y="32495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g2770e6e974f_0_6944"/>
          <p:cNvSpPr/>
          <p:nvPr/>
        </p:nvSpPr>
        <p:spPr>
          <a:xfrm>
            <a:off x="7574926" y="34783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g2770e6e974f_0_6944"/>
          <p:cNvSpPr/>
          <p:nvPr/>
        </p:nvSpPr>
        <p:spPr>
          <a:xfrm>
            <a:off x="7574926" y="37071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g2770e6e974f_0_6944"/>
          <p:cNvSpPr/>
          <p:nvPr/>
        </p:nvSpPr>
        <p:spPr>
          <a:xfrm>
            <a:off x="7574926" y="3935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g2770e6e974f_0_6944"/>
          <p:cNvSpPr/>
          <p:nvPr/>
        </p:nvSpPr>
        <p:spPr>
          <a:xfrm>
            <a:off x="7574926" y="41647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g2770e6e974f_0_6944"/>
          <p:cNvSpPr/>
          <p:nvPr/>
        </p:nvSpPr>
        <p:spPr>
          <a:xfrm>
            <a:off x="8697465" y="32041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As data accumulates, start splitting out customers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g2770e6e974f_0_6976"/>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006" name="Google Shape;2006;g2770e6e974f_0_6976"/>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2007" name="Google Shape;2007;g2770e6e974f_0_6976"/>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2">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008" name="Google Shape;2008;g2770e6e974f_0_6976"/>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g2770e6e974f_0_6976"/>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g2770e6e974f_0_6976"/>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g2770e6e974f_0_6976"/>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g2770e6e974f_0_6976"/>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g2770e6e974f_0_6976"/>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g2770e6e974f_0_6976"/>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g2770e6e974f_0_6976"/>
          <p:cNvGrpSpPr/>
          <p:nvPr/>
        </p:nvGrpSpPr>
        <p:grpSpPr>
          <a:xfrm>
            <a:off x="9004267" y="1966200"/>
            <a:ext cx="1634899" cy="646500"/>
            <a:chOff x="9001566" y="1966200"/>
            <a:chExt cx="1634409" cy="646500"/>
          </a:xfrm>
        </p:grpSpPr>
        <p:sp>
          <p:nvSpPr>
            <p:cNvPr id="2016" name="Google Shape;2016;g2770e6e974f_0_6976"/>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17" name="Google Shape;2017;g2770e6e974f_0_6976"/>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8" name="Google Shape;2018;g2770e6e974f_0_6976"/>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g2770e6e974f_0_6976"/>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g2770e6e974f_0_6976"/>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g2770e6e974f_0_6976"/>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2" name="Google Shape;2022;g2770e6e974f_0_6976"/>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23" name="Google Shape;2023;g2770e6e974f_0_6976"/>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24" name="Google Shape;2024;g2770e6e974f_0_6976"/>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25" name="Google Shape;2025;g2770e6e974f_0_6976"/>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026" name="Google Shape;2026;g2770e6e974f_0_6976"/>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g2770e6e974f_0_6976"/>
          <p:cNvSpPr/>
          <p:nvPr/>
        </p:nvSpPr>
        <p:spPr>
          <a:xfrm>
            <a:off x="8697465" y="32041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As data accumulates, start splitting out customers</a:t>
            </a:r>
            <a:endParaRPr sz="1600">
              <a:solidFill>
                <a:srgbClr val="FFFFFF"/>
              </a:solidFill>
              <a:latin typeface="DM Sans Medium"/>
              <a:ea typeface="DM Sans Medium"/>
              <a:cs typeface="DM Sans Medium"/>
              <a:sym typeface="DM Sans Medium"/>
            </a:endParaRPr>
          </a:p>
        </p:txBody>
      </p:sp>
      <p:sp>
        <p:nvSpPr>
          <p:cNvPr id="2028" name="Google Shape;2028;g2770e6e974f_0_6976"/>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g2770e6e974f_0_6976"/>
          <p:cNvGrpSpPr/>
          <p:nvPr/>
        </p:nvGrpSpPr>
        <p:grpSpPr>
          <a:xfrm>
            <a:off x="7571389" y="2791975"/>
            <a:ext cx="157547" cy="460050"/>
            <a:chOff x="7561766" y="2791975"/>
            <a:chExt cx="157500" cy="460050"/>
          </a:xfrm>
        </p:grpSpPr>
        <p:sp>
          <p:nvSpPr>
            <p:cNvPr id="2030" name="Google Shape;2030;g2770e6e974f_0_6976"/>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g2770e6e974f_0_6976"/>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g2770e6e974f_0_6976"/>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g2770e6e974f_0_6976"/>
          <p:cNvGrpSpPr/>
          <p:nvPr/>
        </p:nvGrpSpPr>
        <p:grpSpPr>
          <a:xfrm>
            <a:off x="7338908" y="3531719"/>
            <a:ext cx="622506" cy="146400"/>
            <a:chOff x="7271697" y="3531719"/>
            <a:chExt cx="622319" cy="146400"/>
          </a:xfrm>
        </p:grpSpPr>
        <p:sp>
          <p:nvSpPr>
            <p:cNvPr id="2034" name="Google Shape;2034;g2770e6e974f_0_6976"/>
            <p:cNvSpPr/>
            <p:nvPr/>
          </p:nvSpPr>
          <p:spPr>
            <a:xfrm>
              <a:off x="75086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g2770e6e974f_0_6976"/>
            <p:cNvSpPr/>
            <p:nvPr/>
          </p:nvSpPr>
          <p:spPr>
            <a:xfrm>
              <a:off x="77365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g2770e6e974f_0_6976"/>
            <p:cNvSpPr/>
            <p:nvPr/>
          </p:nvSpPr>
          <p:spPr>
            <a:xfrm>
              <a:off x="7271697"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g2770e6e974f_0_6976"/>
          <p:cNvGrpSpPr/>
          <p:nvPr/>
        </p:nvGrpSpPr>
        <p:grpSpPr>
          <a:xfrm>
            <a:off x="7571389" y="4321000"/>
            <a:ext cx="157547" cy="460050"/>
            <a:chOff x="7561766" y="2791975"/>
            <a:chExt cx="157500" cy="460050"/>
          </a:xfrm>
        </p:grpSpPr>
        <p:sp>
          <p:nvSpPr>
            <p:cNvPr id="2038" name="Google Shape;2038;g2770e6e974f_0_6976"/>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g2770e6e974f_0_6976"/>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g2770e6e974f_0_6976"/>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g2770e6e974f_0_7015"/>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046" name="Google Shape;2046;g2770e6e974f_0_7015"/>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2047" name="Google Shape;2047;g2770e6e974f_0_7015"/>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2">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048" name="Google Shape;2048;g2770e6e974f_0_7015"/>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g2770e6e974f_0_7015"/>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g2770e6e974f_0_7015"/>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g2770e6e974f_0_7015"/>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g2770e6e974f_0_7015"/>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g2770e6e974f_0_7015"/>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g2770e6e974f_0_7015"/>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5" name="Google Shape;2055;g2770e6e974f_0_7015"/>
          <p:cNvGrpSpPr/>
          <p:nvPr/>
        </p:nvGrpSpPr>
        <p:grpSpPr>
          <a:xfrm>
            <a:off x="9004267" y="1966200"/>
            <a:ext cx="1634899" cy="646500"/>
            <a:chOff x="9001566" y="1966200"/>
            <a:chExt cx="1634409" cy="646500"/>
          </a:xfrm>
        </p:grpSpPr>
        <p:sp>
          <p:nvSpPr>
            <p:cNvPr id="2056" name="Google Shape;2056;g2770e6e974f_0_7015"/>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57" name="Google Shape;2057;g2770e6e974f_0_7015"/>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8" name="Google Shape;2058;g2770e6e974f_0_7015"/>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g2770e6e974f_0_7015"/>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g2770e6e974f_0_7015"/>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g2770e6e974f_0_7015"/>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2" name="Google Shape;2062;g2770e6e974f_0_7015"/>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63" name="Google Shape;2063;g2770e6e974f_0_7015"/>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64" name="Google Shape;2064;g2770e6e974f_0_7015"/>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65" name="Google Shape;2065;g2770e6e974f_0_7015"/>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066" name="Google Shape;2066;g2770e6e974f_0_7015"/>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g2770e6e974f_0_7015"/>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g2770e6e974f_0_7015"/>
          <p:cNvGrpSpPr/>
          <p:nvPr/>
        </p:nvGrpSpPr>
        <p:grpSpPr>
          <a:xfrm>
            <a:off x="7571389" y="2791975"/>
            <a:ext cx="157547" cy="460050"/>
            <a:chOff x="7561766" y="2791975"/>
            <a:chExt cx="157500" cy="460050"/>
          </a:xfrm>
        </p:grpSpPr>
        <p:sp>
          <p:nvSpPr>
            <p:cNvPr id="2069" name="Google Shape;2069;g2770e6e974f_0_7015"/>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g2770e6e974f_0_7015"/>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g2770e6e974f_0_7015"/>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2" name="Google Shape;2072;g2770e6e974f_0_7015"/>
          <p:cNvGrpSpPr/>
          <p:nvPr/>
        </p:nvGrpSpPr>
        <p:grpSpPr>
          <a:xfrm>
            <a:off x="7338908" y="3531719"/>
            <a:ext cx="622506" cy="146400"/>
            <a:chOff x="7271697" y="3531719"/>
            <a:chExt cx="622319" cy="146400"/>
          </a:xfrm>
        </p:grpSpPr>
        <p:sp>
          <p:nvSpPr>
            <p:cNvPr id="2073" name="Google Shape;2073;g2770e6e974f_0_7015"/>
            <p:cNvSpPr/>
            <p:nvPr/>
          </p:nvSpPr>
          <p:spPr>
            <a:xfrm>
              <a:off x="75086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g2770e6e974f_0_7015"/>
            <p:cNvSpPr/>
            <p:nvPr/>
          </p:nvSpPr>
          <p:spPr>
            <a:xfrm>
              <a:off x="77365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g2770e6e974f_0_7015"/>
            <p:cNvSpPr/>
            <p:nvPr/>
          </p:nvSpPr>
          <p:spPr>
            <a:xfrm>
              <a:off x="7271697"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g2770e6e974f_0_7015"/>
          <p:cNvGrpSpPr/>
          <p:nvPr/>
        </p:nvGrpSpPr>
        <p:grpSpPr>
          <a:xfrm>
            <a:off x="7571389" y="4321000"/>
            <a:ext cx="157547" cy="460050"/>
            <a:chOff x="7561766" y="2791975"/>
            <a:chExt cx="157500" cy="460050"/>
          </a:xfrm>
        </p:grpSpPr>
        <p:sp>
          <p:nvSpPr>
            <p:cNvPr id="2077" name="Google Shape;2077;g2770e6e974f_0_7015"/>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g2770e6e974f_0_7015"/>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g2770e6e974f_0_7015"/>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g2770e6e974f_0_7015"/>
          <p:cNvSpPr/>
          <p:nvPr/>
        </p:nvSpPr>
        <p:spPr>
          <a:xfrm>
            <a:off x="8697465" y="36613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Later, table maintenance combines the last small files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g2770e6e974f_0_7054"/>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086" name="Google Shape;2086;g2770e6e974f_0_7054"/>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2087" name="Google Shape;2087;g2770e6e974f_0_7054"/>
          <p:cNvGraphicFramePr/>
          <p:nvPr/>
        </p:nvGraphicFramePr>
        <p:xfrm>
          <a:off x="749408" y="1968364"/>
          <a:ext cx="3000000" cy="3000000"/>
        </p:xfrm>
        <a:graphic>
          <a:graphicData uri="http://schemas.openxmlformats.org/drawingml/2006/table">
            <a:tbl>
              <a:tblPr bandRow="1" firstRow="1">
                <a:noFill/>
                <a:tableStyleId>{C2DE39D8-4DA5-40AC-9C3B-59C2F91029E6}</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2">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088" name="Google Shape;2088;g2770e6e974f_0_7054"/>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g2770e6e974f_0_7054"/>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g2770e6e974f_0_7054"/>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g2770e6e974f_0_7054"/>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g2770e6e974f_0_7054"/>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g2770e6e974f_0_7054"/>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g2770e6e974f_0_7054"/>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5" name="Google Shape;2095;g2770e6e974f_0_7054"/>
          <p:cNvGrpSpPr/>
          <p:nvPr/>
        </p:nvGrpSpPr>
        <p:grpSpPr>
          <a:xfrm>
            <a:off x="9004267" y="1966200"/>
            <a:ext cx="1634899" cy="646500"/>
            <a:chOff x="9001566" y="1966200"/>
            <a:chExt cx="1634409" cy="646500"/>
          </a:xfrm>
        </p:grpSpPr>
        <p:sp>
          <p:nvSpPr>
            <p:cNvPr id="2096" name="Google Shape;2096;g2770e6e974f_0_7054"/>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97" name="Google Shape;2097;g2770e6e974f_0_7054"/>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8" name="Google Shape;2098;g2770e6e974f_0_7054"/>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g2770e6e974f_0_7054"/>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g2770e6e974f_0_7054"/>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g2770e6e974f_0_7054"/>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2" name="Google Shape;2102;g2770e6e974f_0_7054"/>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03" name="Google Shape;2103;g2770e6e974f_0_7054"/>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04" name="Google Shape;2104;g2770e6e974f_0_7054"/>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05" name="Google Shape;2105;g2770e6e974f_0_7054"/>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106" name="Google Shape;2106;g2770e6e974f_0_7054"/>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g2770e6e974f_0_7054"/>
          <p:cNvSpPr/>
          <p:nvPr/>
        </p:nvSpPr>
        <p:spPr>
          <a:xfrm>
            <a:off x="8697465" y="36613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Later, table maintenance combines the last small files</a:t>
            </a:r>
            <a:endParaRPr sz="1600">
              <a:solidFill>
                <a:srgbClr val="FFFFFF"/>
              </a:solidFill>
              <a:latin typeface="DM Sans Medium"/>
              <a:ea typeface="DM Sans Medium"/>
              <a:cs typeface="DM Sans Medium"/>
              <a:sym typeface="DM Sans Medium"/>
            </a:endParaRPr>
          </a:p>
        </p:txBody>
      </p:sp>
      <p:sp>
        <p:nvSpPr>
          <p:cNvPr id="2108" name="Google Shape;2108;g2770e6e974f_0_7054"/>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g2770e6e974f_0_7054"/>
          <p:cNvSpPr/>
          <p:nvPr/>
        </p:nvSpPr>
        <p:spPr>
          <a:xfrm>
            <a:off x="7519549" y="34729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g2770e6e974f_0_7054"/>
          <p:cNvSpPr/>
          <p:nvPr/>
        </p:nvSpPr>
        <p:spPr>
          <a:xfrm>
            <a:off x="7519549" y="27894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g2770e6e974f_0_7054"/>
          <p:cNvSpPr/>
          <p:nvPr/>
        </p:nvSpPr>
        <p:spPr>
          <a:xfrm>
            <a:off x="751954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g2770e6e974f_0_7084"/>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200"/>
              <a:t>Example Scenarios that benefit from Liquid Clustering</a:t>
            </a:r>
            <a:endParaRPr sz="3200"/>
          </a:p>
        </p:txBody>
      </p:sp>
      <p:sp>
        <p:nvSpPr>
          <p:cNvPr id="2117" name="Google Shape;2117;g2770e6e974f_0_7084"/>
          <p:cNvSpPr txBox="1"/>
          <p:nvPr>
            <p:ph idx="2" type="body"/>
          </p:nvPr>
        </p:nvSpPr>
        <p:spPr>
          <a:xfrm>
            <a:off x="749440" y="1988833"/>
            <a:ext cx="10662000" cy="4149900"/>
          </a:xfrm>
          <a:prstGeom prst="rect">
            <a:avLst/>
          </a:prstGeom>
        </p:spPr>
        <p:txBody>
          <a:bodyPr anchorCtr="0" anchor="t" bIns="0" lIns="0" spcFirstLastPara="1" rIns="0" wrap="square" tIns="0">
            <a:noAutofit/>
          </a:bodyPr>
          <a:lstStyle/>
          <a:p>
            <a:pPr indent="-463550" lvl="0" marL="914400" rtl="0" algn="l">
              <a:lnSpc>
                <a:spcPct val="137500"/>
              </a:lnSpc>
              <a:spcBef>
                <a:spcPts val="160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often filtered by high cardinality columns.</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with significant skew in data distribution.</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that grow quickly and require maintenance and tuning effort.</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with concurrent write requirements.</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with access patterns that change over time.</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where a typical partition key could leave the table with too many or too few partitions.</a:t>
            </a:r>
            <a:endParaRPr sz="2500">
              <a:solidFill>
                <a:srgbClr val="1B3139"/>
              </a:solidFill>
              <a:highlight>
                <a:srgbClr val="FFFFFF"/>
              </a:highlight>
              <a:latin typeface="Arial"/>
              <a:ea typeface="Arial"/>
              <a:cs typeface="Arial"/>
              <a:sym typeface="Arial"/>
            </a:endParaRPr>
          </a:p>
          <a:p>
            <a:pPr indent="0" lvl="0" marL="0" rtl="0" algn="l">
              <a:spcBef>
                <a:spcPts val="110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121" name="Shape 2121"/>
        <p:cNvGrpSpPr/>
        <p:nvPr/>
      </p:nvGrpSpPr>
      <p:grpSpPr>
        <a:xfrm>
          <a:off x="0" y="0"/>
          <a:ext cx="0" cy="0"/>
          <a:chOff x="0" y="0"/>
          <a:chExt cx="0" cy="0"/>
        </a:xfrm>
      </p:grpSpPr>
      <p:sp>
        <p:nvSpPr>
          <p:cNvPr id="2122" name="Google Shape;2122;g2770e6e974f_0_7589"/>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UniForm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g2770e6e974f_0_4903"/>
          <p:cNvSpPr txBox="1"/>
          <p:nvPr>
            <p:ph type="title"/>
          </p:nvPr>
        </p:nvSpPr>
        <p:spPr>
          <a:xfrm>
            <a:off x="749440" y="5990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US">
                <a:solidFill>
                  <a:schemeClr val="accent1"/>
                </a:solidFill>
              </a:rPr>
              <a:t>Challenge:</a:t>
            </a:r>
            <a:r>
              <a:rPr lang="en-US">
                <a:solidFill>
                  <a:srgbClr val="10121E"/>
                </a:solidFill>
              </a:rPr>
              <a:t> Which open table format to pick?</a:t>
            </a:r>
            <a:endParaRPr/>
          </a:p>
        </p:txBody>
      </p:sp>
      <p:pic>
        <p:nvPicPr>
          <p:cNvPr id="2128" name="Google Shape;2128;g2770e6e974f_0_4903"/>
          <p:cNvPicPr preferRelativeResize="0"/>
          <p:nvPr/>
        </p:nvPicPr>
        <p:blipFill rotWithShape="1">
          <a:blip r:embed="rId3">
            <a:alphaModFix/>
          </a:blip>
          <a:srcRect b="18400" l="0" r="3474" t="0"/>
          <a:stretch/>
        </p:blipFill>
        <p:spPr>
          <a:xfrm>
            <a:off x="4487408" y="2600023"/>
            <a:ext cx="2997437" cy="1974533"/>
          </a:xfrm>
          <a:prstGeom prst="rect">
            <a:avLst/>
          </a:prstGeom>
          <a:noFill/>
          <a:ln>
            <a:noFill/>
          </a:ln>
        </p:spPr>
      </p:pic>
      <p:sp>
        <p:nvSpPr>
          <p:cNvPr id="2129" name="Google Shape;2129;g2770e6e974f_0_4903"/>
          <p:cNvSpPr txBox="1"/>
          <p:nvPr/>
        </p:nvSpPr>
        <p:spPr>
          <a:xfrm>
            <a:off x="4487417" y="4606643"/>
            <a:ext cx="3523500" cy="7851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500">
                <a:solidFill>
                  <a:schemeClr val="dk1"/>
                </a:solidFill>
                <a:latin typeface="DM Sans"/>
                <a:ea typeface="DM Sans"/>
                <a:cs typeface="DM Sans"/>
                <a:sym typeface="DM Sans"/>
              </a:rPr>
              <a:t>Delta Lake</a:t>
            </a:r>
            <a:endParaRPr b="1" sz="3500">
              <a:solidFill>
                <a:schemeClr val="dk1"/>
              </a:solidFill>
              <a:latin typeface="DM Sans"/>
              <a:ea typeface="DM Sans"/>
              <a:cs typeface="DM Sans"/>
              <a:sym typeface="DM Sans"/>
            </a:endParaRPr>
          </a:p>
        </p:txBody>
      </p:sp>
      <p:pic>
        <p:nvPicPr>
          <p:cNvPr id="2130" name="Google Shape;2130;g2770e6e974f_0_4903"/>
          <p:cNvPicPr preferRelativeResize="0"/>
          <p:nvPr/>
        </p:nvPicPr>
        <p:blipFill>
          <a:blip r:embed="rId4">
            <a:alphaModFix/>
          </a:blip>
          <a:stretch>
            <a:fillRect/>
          </a:stretch>
        </p:blipFill>
        <p:spPr>
          <a:xfrm>
            <a:off x="8948932" y="2448733"/>
            <a:ext cx="2093700" cy="2093700"/>
          </a:xfrm>
          <a:prstGeom prst="rect">
            <a:avLst/>
          </a:prstGeom>
          <a:noFill/>
          <a:ln>
            <a:noFill/>
          </a:ln>
        </p:spPr>
      </p:pic>
      <p:sp>
        <p:nvSpPr>
          <p:cNvPr id="2131" name="Google Shape;2131;g2770e6e974f_0_4903"/>
          <p:cNvSpPr txBox="1"/>
          <p:nvPr/>
        </p:nvSpPr>
        <p:spPr>
          <a:xfrm>
            <a:off x="7972295" y="4637493"/>
            <a:ext cx="4230300" cy="7851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500">
                <a:solidFill>
                  <a:schemeClr val="dk1"/>
                </a:solidFill>
                <a:latin typeface="DM Sans"/>
                <a:ea typeface="DM Sans"/>
                <a:cs typeface="DM Sans"/>
                <a:sym typeface="DM Sans"/>
              </a:rPr>
              <a:t>Iceberg</a:t>
            </a:r>
            <a:endParaRPr b="1" sz="3500">
              <a:solidFill>
                <a:schemeClr val="dk1"/>
              </a:solidFill>
              <a:latin typeface="DM Sans"/>
              <a:ea typeface="DM Sans"/>
              <a:cs typeface="DM Sans"/>
              <a:sym typeface="DM Sans"/>
            </a:endParaRPr>
          </a:p>
        </p:txBody>
      </p:sp>
      <p:pic>
        <p:nvPicPr>
          <p:cNvPr id="2132" name="Google Shape;2132;g2770e6e974f_0_4903"/>
          <p:cNvPicPr preferRelativeResize="0"/>
          <p:nvPr/>
        </p:nvPicPr>
        <p:blipFill>
          <a:blip r:embed="rId5">
            <a:alphaModFix/>
          </a:blip>
          <a:stretch>
            <a:fillRect/>
          </a:stretch>
        </p:blipFill>
        <p:spPr>
          <a:xfrm>
            <a:off x="636975" y="2360039"/>
            <a:ext cx="3190600" cy="2182400"/>
          </a:xfrm>
          <a:prstGeom prst="rect">
            <a:avLst/>
          </a:prstGeom>
          <a:noFill/>
          <a:ln>
            <a:noFill/>
          </a:ln>
        </p:spPr>
      </p:pic>
      <p:sp>
        <p:nvSpPr>
          <p:cNvPr id="2133" name="Google Shape;2133;g2770e6e974f_0_4903"/>
          <p:cNvSpPr txBox="1"/>
          <p:nvPr/>
        </p:nvSpPr>
        <p:spPr>
          <a:xfrm>
            <a:off x="1577676" y="4606633"/>
            <a:ext cx="1309200" cy="785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500">
                <a:solidFill>
                  <a:schemeClr val="dk1"/>
                </a:solidFill>
                <a:latin typeface="DM Sans"/>
                <a:ea typeface="DM Sans"/>
                <a:cs typeface="DM Sans"/>
                <a:sym typeface="DM Sans"/>
              </a:rPr>
              <a:t>Hudi</a:t>
            </a:r>
            <a:endParaRPr b="1" sz="3500">
              <a:solidFill>
                <a:schemeClr val="dk1"/>
              </a:solidFill>
              <a:latin typeface="DM Sans"/>
              <a:ea typeface="DM Sans"/>
              <a:cs typeface="DM Sans"/>
              <a:sym typeface="DM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7" name="Shape 2137"/>
        <p:cNvGrpSpPr/>
        <p:nvPr/>
      </p:nvGrpSpPr>
      <p:grpSpPr>
        <a:xfrm>
          <a:off x="0" y="0"/>
          <a:ext cx="0" cy="0"/>
          <a:chOff x="0" y="0"/>
          <a:chExt cx="0" cy="0"/>
        </a:xfrm>
      </p:grpSpPr>
      <p:grpSp>
        <p:nvGrpSpPr>
          <p:cNvPr id="2138" name="Google Shape;2138;g2770e6e974f_0_4913"/>
          <p:cNvGrpSpPr/>
          <p:nvPr/>
        </p:nvGrpSpPr>
        <p:grpSpPr>
          <a:xfrm>
            <a:off x="5541907" y="988189"/>
            <a:ext cx="2643493" cy="3964961"/>
            <a:chOff x="1797306" y="1653139"/>
            <a:chExt cx="2642700" cy="3964961"/>
          </a:xfrm>
        </p:grpSpPr>
        <p:pic>
          <p:nvPicPr>
            <p:cNvPr id="2139" name="Google Shape;2139;g2770e6e974f_0_4913"/>
            <p:cNvPicPr preferRelativeResize="0"/>
            <p:nvPr/>
          </p:nvPicPr>
          <p:blipFill rotWithShape="1">
            <a:blip r:embed="rId3">
              <a:alphaModFix/>
            </a:blip>
            <a:srcRect b="18400" l="0" r="3474" t="0"/>
            <a:stretch/>
          </p:blipFill>
          <p:spPr>
            <a:xfrm>
              <a:off x="2093750" y="1653139"/>
              <a:ext cx="1842223" cy="1213575"/>
            </a:xfrm>
            <a:prstGeom prst="rect">
              <a:avLst/>
            </a:prstGeom>
            <a:noFill/>
            <a:ln>
              <a:noFill/>
            </a:ln>
          </p:spPr>
        </p:pic>
        <p:sp>
          <p:nvSpPr>
            <p:cNvPr id="2140" name="Google Shape;2140;g2770e6e974f_0_4913"/>
            <p:cNvSpPr txBox="1"/>
            <p:nvPr/>
          </p:nvSpPr>
          <p:spPr>
            <a:xfrm>
              <a:off x="1797306" y="3071375"/>
              <a:ext cx="2642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dk1"/>
                  </a:solidFill>
                  <a:latin typeface="DM Sans"/>
                  <a:ea typeface="DM Sans"/>
                  <a:cs typeface="DM Sans"/>
                  <a:sym typeface="DM Sans"/>
                </a:rPr>
                <a:t>Delta Lake</a:t>
              </a:r>
              <a:endParaRPr b="1" sz="2700">
                <a:solidFill>
                  <a:schemeClr val="dk1"/>
                </a:solidFill>
                <a:latin typeface="DM Sans"/>
                <a:ea typeface="DM Sans"/>
                <a:cs typeface="DM Sans"/>
                <a:sym typeface="DM Sans"/>
              </a:endParaRPr>
            </a:p>
          </p:txBody>
        </p:sp>
        <p:sp>
          <p:nvSpPr>
            <p:cNvPr id="2141" name="Google Shape;2141;g2770e6e974f_0_4913"/>
            <p:cNvSpPr/>
            <p:nvPr/>
          </p:nvSpPr>
          <p:spPr>
            <a:xfrm>
              <a:off x="1926600" y="4688400"/>
              <a:ext cx="23757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142" name="Google Shape;2142;g2770e6e974f_0_4913"/>
            <p:cNvPicPr preferRelativeResize="0"/>
            <p:nvPr/>
          </p:nvPicPr>
          <p:blipFill rotWithShape="1">
            <a:blip r:embed="rId4">
              <a:alphaModFix/>
            </a:blip>
            <a:srcRect b="0" l="0" r="73412" t="0"/>
            <a:stretch/>
          </p:blipFill>
          <p:spPr>
            <a:xfrm>
              <a:off x="2055288" y="4963863"/>
              <a:ext cx="493348" cy="378725"/>
            </a:xfrm>
            <a:prstGeom prst="rect">
              <a:avLst/>
            </a:prstGeom>
            <a:noFill/>
            <a:ln>
              <a:noFill/>
            </a:ln>
          </p:spPr>
        </p:pic>
        <p:sp>
          <p:nvSpPr>
            <p:cNvPr id="2143" name="Google Shape;2143;g2770e6e974f_0_4913"/>
            <p:cNvSpPr/>
            <p:nvPr/>
          </p:nvSpPr>
          <p:spPr>
            <a:xfrm>
              <a:off x="1919174" y="4017633"/>
              <a:ext cx="2375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144" name="Google Shape;2144;g2770e6e974f_0_4913"/>
            <p:cNvPicPr preferRelativeResize="0"/>
            <p:nvPr/>
          </p:nvPicPr>
          <p:blipFill rotWithShape="1">
            <a:blip r:embed="rId3">
              <a:alphaModFix/>
            </a:blip>
            <a:srcRect b="18400" l="0" r="3474" t="0"/>
            <a:stretch/>
          </p:blipFill>
          <p:spPr>
            <a:xfrm>
              <a:off x="2093753" y="4180617"/>
              <a:ext cx="416425" cy="274325"/>
            </a:xfrm>
            <a:prstGeom prst="rect">
              <a:avLst/>
            </a:prstGeom>
            <a:noFill/>
            <a:ln>
              <a:noFill/>
            </a:ln>
          </p:spPr>
        </p:pic>
      </p:grpSp>
      <p:grpSp>
        <p:nvGrpSpPr>
          <p:cNvPr id="2145" name="Google Shape;2145;g2770e6e974f_0_4913"/>
          <p:cNvGrpSpPr/>
          <p:nvPr/>
        </p:nvGrpSpPr>
        <p:grpSpPr>
          <a:xfrm>
            <a:off x="8549989" y="851339"/>
            <a:ext cx="3173752" cy="4101811"/>
            <a:chOff x="4994127" y="1516289"/>
            <a:chExt cx="3172800" cy="4101811"/>
          </a:xfrm>
        </p:grpSpPr>
        <p:pic>
          <p:nvPicPr>
            <p:cNvPr id="2146" name="Google Shape;2146;g2770e6e974f_0_4913"/>
            <p:cNvPicPr preferRelativeResize="0"/>
            <p:nvPr/>
          </p:nvPicPr>
          <p:blipFill>
            <a:blip r:embed="rId5">
              <a:alphaModFix/>
            </a:blip>
            <a:stretch>
              <a:fillRect/>
            </a:stretch>
          </p:blipFill>
          <p:spPr>
            <a:xfrm>
              <a:off x="5790607" y="1516289"/>
              <a:ext cx="1486891" cy="1486904"/>
            </a:xfrm>
            <a:prstGeom prst="rect">
              <a:avLst/>
            </a:prstGeom>
            <a:noFill/>
            <a:ln>
              <a:noFill/>
            </a:ln>
          </p:spPr>
        </p:pic>
        <p:sp>
          <p:nvSpPr>
            <p:cNvPr id="2147" name="Google Shape;2147;g2770e6e974f_0_4913"/>
            <p:cNvSpPr txBox="1"/>
            <p:nvPr/>
          </p:nvSpPr>
          <p:spPr>
            <a:xfrm>
              <a:off x="4994127" y="3071375"/>
              <a:ext cx="3172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rgbClr val="3A3838"/>
                  </a:solidFill>
                  <a:latin typeface="DM Sans"/>
                  <a:ea typeface="DM Sans"/>
                  <a:cs typeface="DM Sans"/>
                  <a:sym typeface="DM Sans"/>
                </a:rPr>
                <a:t>Apache Iceberg</a:t>
              </a:r>
              <a:endParaRPr b="1" sz="2700">
                <a:solidFill>
                  <a:srgbClr val="3A3838"/>
                </a:solidFill>
                <a:latin typeface="DM Sans"/>
                <a:ea typeface="DM Sans"/>
                <a:cs typeface="DM Sans"/>
                <a:sym typeface="DM Sans"/>
              </a:endParaRPr>
            </a:p>
          </p:txBody>
        </p:sp>
        <p:sp>
          <p:nvSpPr>
            <p:cNvPr id="2148" name="Google Shape;2148;g2770e6e974f_0_4913"/>
            <p:cNvSpPr/>
            <p:nvPr/>
          </p:nvSpPr>
          <p:spPr>
            <a:xfrm>
              <a:off x="5355600" y="4688400"/>
              <a:ext cx="23757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149" name="Google Shape;2149;g2770e6e974f_0_4913"/>
            <p:cNvPicPr preferRelativeResize="0"/>
            <p:nvPr/>
          </p:nvPicPr>
          <p:blipFill rotWithShape="1">
            <a:blip r:embed="rId4">
              <a:alphaModFix/>
            </a:blip>
            <a:srcRect b="0" l="0" r="73412" t="0"/>
            <a:stretch/>
          </p:blipFill>
          <p:spPr>
            <a:xfrm>
              <a:off x="5537450" y="4963888"/>
              <a:ext cx="493348" cy="378725"/>
            </a:xfrm>
            <a:prstGeom prst="rect">
              <a:avLst/>
            </a:prstGeom>
            <a:noFill/>
            <a:ln>
              <a:noFill/>
            </a:ln>
          </p:spPr>
        </p:pic>
        <p:grpSp>
          <p:nvGrpSpPr>
            <p:cNvPr id="2150" name="Google Shape;2150;g2770e6e974f_0_4913"/>
            <p:cNvGrpSpPr/>
            <p:nvPr/>
          </p:nvGrpSpPr>
          <p:grpSpPr>
            <a:xfrm>
              <a:off x="5346188" y="4017633"/>
              <a:ext cx="2375700" cy="600300"/>
              <a:chOff x="4584188" y="4017633"/>
              <a:chExt cx="2375700" cy="600300"/>
            </a:xfrm>
          </p:grpSpPr>
          <p:sp>
            <p:nvSpPr>
              <p:cNvPr id="2151" name="Google Shape;2151;g2770e6e974f_0_4913"/>
              <p:cNvSpPr/>
              <p:nvPr/>
            </p:nvSpPr>
            <p:spPr>
              <a:xfrm>
                <a:off x="4584188" y="4017633"/>
                <a:ext cx="2375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152" name="Google Shape;2152;g2770e6e974f_0_4913"/>
              <p:cNvPicPr preferRelativeResize="0"/>
              <p:nvPr/>
            </p:nvPicPr>
            <p:blipFill>
              <a:blip r:embed="rId5">
                <a:alphaModFix/>
              </a:blip>
              <a:stretch>
                <a:fillRect/>
              </a:stretch>
            </p:blipFill>
            <p:spPr>
              <a:xfrm>
                <a:off x="4811722" y="4128438"/>
                <a:ext cx="378700" cy="378700"/>
              </a:xfrm>
              <a:prstGeom prst="rect">
                <a:avLst/>
              </a:prstGeom>
              <a:noFill/>
              <a:ln>
                <a:noFill/>
              </a:ln>
            </p:spPr>
          </p:pic>
        </p:grpSp>
      </p:grpSp>
      <p:grpSp>
        <p:nvGrpSpPr>
          <p:cNvPr id="2153" name="Google Shape;2153;g2770e6e974f_0_4913"/>
          <p:cNvGrpSpPr/>
          <p:nvPr/>
        </p:nvGrpSpPr>
        <p:grpSpPr>
          <a:xfrm>
            <a:off x="2310515" y="851363"/>
            <a:ext cx="2898869" cy="4101787"/>
            <a:chOff x="9213703" y="1516313"/>
            <a:chExt cx="2898000" cy="4101787"/>
          </a:xfrm>
        </p:grpSpPr>
        <p:pic>
          <p:nvPicPr>
            <p:cNvPr id="2154" name="Google Shape;2154;g2770e6e974f_0_4913"/>
            <p:cNvPicPr preferRelativeResize="0"/>
            <p:nvPr/>
          </p:nvPicPr>
          <p:blipFill>
            <a:blip r:embed="rId6">
              <a:alphaModFix/>
            </a:blip>
            <a:stretch>
              <a:fillRect/>
            </a:stretch>
          </p:blipFill>
          <p:spPr>
            <a:xfrm>
              <a:off x="9731031" y="1516313"/>
              <a:ext cx="2173820" cy="1486907"/>
            </a:xfrm>
            <a:prstGeom prst="rect">
              <a:avLst/>
            </a:prstGeom>
            <a:noFill/>
            <a:ln>
              <a:noFill/>
            </a:ln>
          </p:spPr>
        </p:pic>
        <p:sp>
          <p:nvSpPr>
            <p:cNvPr id="2155" name="Google Shape;2155;g2770e6e974f_0_4913"/>
            <p:cNvSpPr txBox="1"/>
            <p:nvPr/>
          </p:nvSpPr>
          <p:spPr>
            <a:xfrm>
              <a:off x="9213703" y="3071400"/>
              <a:ext cx="289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dk1"/>
                  </a:solidFill>
                  <a:latin typeface="DM Sans"/>
                  <a:ea typeface="DM Sans"/>
                  <a:cs typeface="DM Sans"/>
                  <a:sym typeface="DM Sans"/>
                </a:rPr>
                <a:t>Apache Hudi</a:t>
              </a:r>
              <a:endParaRPr b="1" sz="2700">
                <a:solidFill>
                  <a:schemeClr val="dk1"/>
                </a:solidFill>
                <a:latin typeface="DM Sans"/>
                <a:ea typeface="DM Sans"/>
                <a:cs typeface="DM Sans"/>
                <a:sym typeface="DM Sans"/>
              </a:endParaRPr>
            </a:p>
          </p:txBody>
        </p:sp>
        <p:sp>
          <p:nvSpPr>
            <p:cNvPr id="2156" name="Google Shape;2156;g2770e6e974f_0_4913"/>
            <p:cNvSpPr/>
            <p:nvPr/>
          </p:nvSpPr>
          <p:spPr>
            <a:xfrm>
              <a:off x="9420024" y="4688400"/>
              <a:ext cx="23757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157" name="Google Shape;2157;g2770e6e974f_0_4913"/>
            <p:cNvPicPr preferRelativeResize="0"/>
            <p:nvPr/>
          </p:nvPicPr>
          <p:blipFill rotWithShape="1">
            <a:blip r:embed="rId4">
              <a:alphaModFix/>
            </a:blip>
            <a:srcRect b="0" l="0" r="73412" t="0"/>
            <a:stretch/>
          </p:blipFill>
          <p:spPr>
            <a:xfrm>
              <a:off x="9601874" y="4963888"/>
              <a:ext cx="493348" cy="378725"/>
            </a:xfrm>
            <a:prstGeom prst="rect">
              <a:avLst/>
            </a:prstGeom>
            <a:noFill/>
            <a:ln>
              <a:noFill/>
            </a:ln>
          </p:spPr>
        </p:pic>
        <p:grpSp>
          <p:nvGrpSpPr>
            <p:cNvPr id="2158" name="Google Shape;2158;g2770e6e974f_0_4913"/>
            <p:cNvGrpSpPr/>
            <p:nvPr/>
          </p:nvGrpSpPr>
          <p:grpSpPr>
            <a:xfrm>
              <a:off x="9420013" y="4017646"/>
              <a:ext cx="2375700" cy="600300"/>
              <a:chOff x="8658013" y="4017646"/>
              <a:chExt cx="2375700" cy="600300"/>
            </a:xfrm>
          </p:grpSpPr>
          <p:sp>
            <p:nvSpPr>
              <p:cNvPr id="2159" name="Google Shape;2159;g2770e6e974f_0_4913"/>
              <p:cNvSpPr/>
              <p:nvPr/>
            </p:nvSpPr>
            <p:spPr>
              <a:xfrm>
                <a:off x="8658013" y="4017646"/>
                <a:ext cx="2375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160" name="Google Shape;2160;g2770e6e974f_0_4913"/>
              <p:cNvPicPr preferRelativeResize="0"/>
              <p:nvPr/>
            </p:nvPicPr>
            <p:blipFill>
              <a:blip r:embed="rId6">
                <a:alphaModFix/>
              </a:blip>
              <a:stretch>
                <a:fillRect/>
              </a:stretch>
            </p:blipFill>
            <p:spPr>
              <a:xfrm>
                <a:off x="8878342" y="4175365"/>
                <a:ext cx="416425" cy="284836"/>
              </a:xfrm>
              <a:prstGeom prst="rect">
                <a:avLst/>
              </a:prstGeom>
              <a:noFill/>
              <a:ln>
                <a:noFill/>
              </a:ln>
            </p:spPr>
          </p:pic>
        </p:grpSp>
      </p:grpSp>
      <p:sp>
        <p:nvSpPr>
          <p:cNvPr id="2161" name="Google Shape;2161;g2770e6e974f_0_4913"/>
          <p:cNvSpPr txBox="1"/>
          <p:nvPr/>
        </p:nvSpPr>
        <p:spPr>
          <a:xfrm>
            <a:off x="294699" y="3206800"/>
            <a:ext cx="15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Metadata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Used for transactional source of truth, concurrency control, etc.</a:t>
            </a:r>
            <a:endParaRPr sz="900">
              <a:solidFill>
                <a:schemeClr val="dk1"/>
              </a:solidFill>
              <a:latin typeface="DM Sans"/>
              <a:ea typeface="DM Sans"/>
              <a:cs typeface="DM Sans"/>
              <a:sym typeface="DM Sans"/>
            </a:endParaRPr>
          </a:p>
        </p:txBody>
      </p:sp>
      <p:sp>
        <p:nvSpPr>
          <p:cNvPr id="2162" name="Google Shape;2162;g2770e6e974f_0_4913"/>
          <p:cNvSpPr txBox="1"/>
          <p:nvPr/>
        </p:nvSpPr>
        <p:spPr>
          <a:xfrm>
            <a:off x="294699" y="5338050"/>
            <a:ext cx="179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Connector Ecosystem</a:t>
            </a:r>
            <a:endParaRPr b="1" sz="1500">
              <a:solidFill>
                <a:schemeClr val="dk1"/>
              </a:solidFill>
              <a:latin typeface="DM Sans"/>
              <a:ea typeface="DM Sans"/>
              <a:cs typeface="DM Sans"/>
              <a:sym typeface="DM Sans"/>
            </a:endParaRPr>
          </a:p>
        </p:txBody>
      </p:sp>
      <p:sp>
        <p:nvSpPr>
          <p:cNvPr id="2163" name="Google Shape;2163;g2770e6e974f_0_4913"/>
          <p:cNvSpPr/>
          <p:nvPr/>
        </p:nvSpPr>
        <p:spPr>
          <a:xfrm>
            <a:off x="5640560" y="5179568"/>
            <a:ext cx="2472000" cy="929700"/>
          </a:xfrm>
          <a:prstGeom prst="rect">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164" name="Google Shape;2164;g2770e6e974f_0_4913"/>
          <p:cNvPicPr preferRelativeResize="0"/>
          <p:nvPr/>
        </p:nvPicPr>
        <p:blipFill>
          <a:blip r:embed="rId7">
            <a:alphaModFix/>
          </a:blip>
          <a:stretch>
            <a:fillRect/>
          </a:stretch>
        </p:blipFill>
        <p:spPr>
          <a:xfrm>
            <a:off x="5951475" y="5748064"/>
            <a:ext cx="574589" cy="259823"/>
          </a:xfrm>
          <a:prstGeom prst="rect">
            <a:avLst/>
          </a:prstGeom>
          <a:noFill/>
          <a:ln>
            <a:noFill/>
          </a:ln>
        </p:spPr>
      </p:pic>
      <p:pic>
        <p:nvPicPr>
          <p:cNvPr id="2165" name="Google Shape;2165;g2770e6e974f_0_4913"/>
          <p:cNvPicPr preferRelativeResize="0"/>
          <p:nvPr/>
        </p:nvPicPr>
        <p:blipFill>
          <a:blip r:embed="rId8">
            <a:alphaModFix/>
          </a:blip>
          <a:stretch>
            <a:fillRect/>
          </a:stretch>
        </p:blipFill>
        <p:spPr>
          <a:xfrm>
            <a:off x="5851788" y="5347868"/>
            <a:ext cx="257521" cy="257521"/>
          </a:xfrm>
          <a:prstGeom prst="rect">
            <a:avLst/>
          </a:prstGeom>
          <a:noFill/>
          <a:ln>
            <a:noFill/>
          </a:ln>
        </p:spPr>
      </p:pic>
      <p:sp>
        <p:nvSpPr>
          <p:cNvPr id="2166" name="Google Shape;2166;g2770e6e974f_0_4913"/>
          <p:cNvSpPr txBox="1"/>
          <p:nvPr/>
        </p:nvSpPr>
        <p:spPr>
          <a:xfrm>
            <a:off x="6109490" y="5276593"/>
            <a:ext cx="20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latin typeface="DM Sans"/>
                <a:ea typeface="DM Sans"/>
                <a:cs typeface="DM Sans"/>
                <a:sym typeface="DM Sans"/>
              </a:rPr>
              <a:t>Microsoft </a:t>
            </a:r>
            <a:endParaRPr b="1" sz="700">
              <a:latin typeface="DM Sans"/>
              <a:ea typeface="DM Sans"/>
              <a:cs typeface="DM Sans"/>
              <a:sym typeface="DM Sans"/>
            </a:endParaRPr>
          </a:p>
          <a:p>
            <a:pPr indent="0" lvl="0" marL="0" rtl="0" algn="l">
              <a:spcBef>
                <a:spcPts val="0"/>
              </a:spcBef>
              <a:spcAft>
                <a:spcPts val="0"/>
              </a:spcAft>
              <a:buNone/>
            </a:pPr>
            <a:r>
              <a:rPr b="1" lang="en-US" sz="700">
                <a:latin typeface="DM Sans"/>
                <a:ea typeface="DM Sans"/>
                <a:cs typeface="DM Sans"/>
                <a:sym typeface="DM Sans"/>
              </a:rPr>
              <a:t>Fabric</a:t>
            </a:r>
            <a:endParaRPr b="1" sz="700">
              <a:latin typeface="DM Sans"/>
              <a:ea typeface="DM Sans"/>
              <a:cs typeface="DM Sans"/>
              <a:sym typeface="DM Sans"/>
            </a:endParaRPr>
          </a:p>
        </p:txBody>
      </p:sp>
      <p:pic>
        <p:nvPicPr>
          <p:cNvPr id="2167" name="Google Shape;2167;g2770e6e974f_0_4913"/>
          <p:cNvPicPr preferRelativeResize="0"/>
          <p:nvPr/>
        </p:nvPicPr>
        <p:blipFill>
          <a:blip r:embed="rId9">
            <a:alphaModFix/>
          </a:blip>
          <a:stretch>
            <a:fillRect/>
          </a:stretch>
        </p:blipFill>
        <p:spPr>
          <a:xfrm>
            <a:off x="7498937" y="5396293"/>
            <a:ext cx="400000" cy="496009"/>
          </a:xfrm>
          <a:prstGeom prst="rect">
            <a:avLst/>
          </a:prstGeom>
          <a:noFill/>
          <a:ln>
            <a:noFill/>
          </a:ln>
        </p:spPr>
      </p:pic>
      <p:pic>
        <p:nvPicPr>
          <p:cNvPr id="2168" name="Google Shape;2168;g2770e6e974f_0_4913"/>
          <p:cNvPicPr preferRelativeResize="0"/>
          <p:nvPr/>
        </p:nvPicPr>
        <p:blipFill>
          <a:blip r:embed="rId10">
            <a:alphaModFix/>
          </a:blip>
          <a:stretch>
            <a:fillRect/>
          </a:stretch>
        </p:blipFill>
        <p:spPr>
          <a:xfrm>
            <a:off x="6864266" y="5767093"/>
            <a:ext cx="493103" cy="221773"/>
          </a:xfrm>
          <a:prstGeom prst="rect">
            <a:avLst/>
          </a:prstGeom>
          <a:noFill/>
          <a:ln>
            <a:noFill/>
          </a:ln>
        </p:spPr>
      </p:pic>
      <p:sp>
        <p:nvSpPr>
          <p:cNvPr id="2169" name="Google Shape;2169;g2770e6e974f_0_4913"/>
          <p:cNvSpPr/>
          <p:nvPr/>
        </p:nvSpPr>
        <p:spPr>
          <a:xfrm>
            <a:off x="2468239" y="5179568"/>
            <a:ext cx="2472000" cy="929700"/>
          </a:xfrm>
          <a:prstGeom prst="rect">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170" name="Google Shape;2170;g2770e6e974f_0_4913"/>
          <p:cNvPicPr preferRelativeResize="0"/>
          <p:nvPr/>
        </p:nvPicPr>
        <p:blipFill>
          <a:blip r:embed="rId11">
            <a:alphaModFix/>
          </a:blip>
          <a:stretch>
            <a:fillRect/>
          </a:stretch>
        </p:blipFill>
        <p:spPr>
          <a:xfrm>
            <a:off x="2595168" y="5660369"/>
            <a:ext cx="400000" cy="400000"/>
          </a:xfrm>
          <a:prstGeom prst="rect">
            <a:avLst/>
          </a:prstGeom>
          <a:noFill/>
          <a:ln>
            <a:noFill/>
          </a:ln>
        </p:spPr>
      </p:pic>
      <p:pic>
        <p:nvPicPr>
          <p:cNvPr id="2171" name="Google Shape;2171;g2770e6e974f_0_4913"/>
          <p:cNvPicPr preferRelativeResize="0"/>
          <p:nvPr/>
        </p:nvPicPr>
        <p:blipFill>
          <a:blip r:embed="rId12">
            <a:alphaModFix/>
          </a:blip>
          <a:stretch>
            <a:fillRect/>
          </a:stretch>
        </p:blipFill>
        <p:spPr>
          <a:xfrm>
            <a:off x="3810600" y="5760365"/>
            <a:ext cx="1014068" cy="262735"/>
          </a:xfrm>
          <a:prstGeom prst="rect">
            <a:avLst/>
          </a:prstGeom>
          <a:noFill/>
          <a:ln>
            <a:noFill/>
          </a:ln>
        </p:spPr>
      </p:pic>
      <p:pic>
        <p:nvPicPr>
          <p:cNvPr id="2172" name="Google Shape;2172;g2770e6e974f_0_4913"/>
          <p:cNvPicPr preferRelativeResize="0"/>
          <p:nvPr/>
        </p:nvPicPr>
        <p:blipFill>
          <a:blip r:embed="rId13">
            <a:alphaModFix/>
          </a:blip>
          <a:stretch>
            <a:fillRect/>
          </a:stretch>
        </p:blipFill>
        <p:spPr>
          <a:xfrm>
            <a:off x="3590095" y="5346878"/>
            <a:ext cx="1014068" cy="259513"/>
          </a:xfrm>
          <a:prstGeom prst="rect">
            <a:avLst/>
          </a:prstGeom>
          <a:noFill/>
          <a:ln>
            <a:noFill/>
          </a:ln>
        </p:spPr>
      </p:pic>
      <p:sp>
        <p:nvSpPr>
          <p:cNvPr id="2173" name="Google Shape;2173;g2770e6e974f_0_4913"/>
          <p:cNvSpPr/>
          <p:nvPr/>
        </p:nvSpPr>
        <p:spPr>
          <a:xfrm>
            <a:off x="8871694" y="5179568"/>
            <a:ext cx="2429700" cy="929700"/>
          </a:xfrm>
          <a:prstGeom prst="rect">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174" name="Google Shape;2174;g2770e6e974f_0_4913"/>
          <p:cNvPicPr preferRelativeResize="0"/>
          <p:nvPr/>
        </p:nvPicPr>
        <p:blipFill>
          <a:blip r:embed="rId14">
            <a:alphaModFix/>
          </a:blip>
          <a:stretch>
            <a:fillRect/>
          </a:stretch>
        </p:blipFill>
        <p:spPr>
          <a:xfrm>
            <a:off x="9757740" y="5284830"/>
            <a:ext cx="722980" cy="406676"/>
          </a:xfrm>
          <a:prstGeom prst="rect">
            <a:avLst/>
          </a:prstGeom>
          <a:noFill/>
          <a:ln>
            <a:noFill/>
          </a:ln>
        </p:spPr>
      </p:pic>
      <p:pic>
        <p:nvPicPr>
          <p:cNvPr id="2175" name="Google Shape;2175;g2770e6e974f_0_4913"/>
          <p:cNvPicPr preferRelativeResize="0"/>
          <p:nvPr/>
        </p:nvPicPr>
        <p:blipFill>
          <a:blip r:embed="rId15">
            <a:alphaModFix/>
          </a:blip>
          <a:stretch>
            <a:fillRect/>
          </a:stretch>
        </p:blipFill>
        <p:spPr>
          <a:xfrm>
            <a:off x="9119169" y="5288168"/>
            <a:ext cx="400000" cy="400000"/>
          </a:xfrm>
          <a:prstGeom prst="rect">
            <a:avLst/>
          </a:prstGeom>
          <a:noFill/>
          <a:ln>
            <a:noFill/>
          </a:ln>
        </p:spPr>
      </p:pic>
      <p:pic>
        <p:nvPicPr>
          <p:cNvPr id="2176" name="Google Shape;2176;g2770e6e974f_0_4913"/>
          <p:cNvPicPr preferRelativeResize="0"/>
          <p:nvPr/>
        </p:nvPicPr>
        <p:blipFill>
          <a:blip r:embed="rId16">
            <a:alphaModFix/>
          </a:blip>
          <a:stretch>
            <a:fillRect/>
          </a:stretch>
        </p:blipFill>
        <p:spPr>
          <a:xfrm>
            <a:off x="10051541" y="5762976"/>
            <a:ext cx="815567" cy="257522"/>
          </a:xfrm>
          <a:prstGeom prst="rect">
            <a:avLst/>
          </a:prstGeom>
          <a:noFill/>
          <a:ln>
            <a:noFill/>
          </a:ln>
        </p:spPr>
      </p:pic>
      <p:pic>
        <p:nvPicPr>
          <p:cNvPr id="2177" name="Google Shape;2177;g2770e6e974f_0_4913"/>
          <p:cNvPicPr preferRelativeResize="0"/>
          <p:nvPr/>
        </p:nvPicPr>
        <p:blipFill>
          <a:blip r:embed="rId17">
            <a:alphaModFix/>
          </a:blip>
          <a:stretch>
            <a:fillRect/>
          </a:stretch>
        </p:blipFill>
        <p:spPr>
          <a:xfrm>
            <a:off x="9146898" y="5780854"/>
            <a:ext cx="645975" cy="221764"/>
          </a:xfrm>
          <a:prstGeom prst="rect">
            <a:avLst/>
          </a:prstGeom>
          <a:noFill/>
          <a:ln>
            <a:noFill/>
          </a:ln>
        </p:spPr>
      </p:pic>
      <p:pic>
        <p:nvPicPr>
          <p:cNvPr id="2178" name="Google Shape;2178;g2770e6e974f_0_4913"/>
          <p:cNvPicPr preferRelativeResize="0"/>
          <p:nvPr/>
        </p:nvPicPr>
        <p:blipFill>
          <a:blip r:embed="rId18">
            <a:alphaModFix/>
          </a:blip>
          <a:stretch>
            <a:fillRect/>
          </a:stretch>
        </p:blipFill>
        <p:spPr>
          <a:xfrm>
            <a:off x="10598051" y="5440393"/>
            <a:ext cx="574587" cy="253657"/>
          </a:xfrm>
          <a:prstGeom prst="rect">
            <a:avLst/>
          </a:prstGeom>
          <a:noFill/>
          <a:ln>
            <a:noFill/>
          </a:ln>
        </p:spPr>
      </p:pic>
      <p:pic>
        <p:nvPicPr>
          <p:cNvPr id="2179" name="Google Shape;2179;g2770e6e974f_0_4913"/>
          <p:cNvPicPr preferRelativeResize="0"/>
          <p:nvPr/>
        </p:nvPicPr>
        <p:blipFill>
          <a:blip r:embed="rId19">
            <a:alphaModFix/>
          </a:blip>
          <a:stretch>
            <a:fillRect/>
          </a:stretch>
        </p:blipFill>
        <p:spPr>
          <a:xfrm>
            <a:off x="2823129" y="5331290"/>
            <a:ext cx="645974" cy="290681"/>
          </a:xfrm>
          <a:prstGeom prst="rect">
            <a:avLst/>
          </a:prstGeom>
          <a:noFill/>
          <a:ln>
            <a:noFill/>
          </a:ln>
        </p:spPr>
      </p:pic>
      <p:pic>
        <p:nvPicPr>
          <p:cNvPr id="2180" name="Google Shape;2180;g2770e6e974f_0_4913"/>
          <p:cNvPicPr preferRelativeResize="0"/>
          <p:nvPr/>
        </p:nvPicPr>
        <p:blipFill>
          <a:blip r:embed="rId20">
            <a:alphaModFix/>
          </a:blip>
          <a:stretch>
            <a:fillRect/>
          </a:stretch>
        </p:blipFill>
        <p:spPr>
          <a:xfrm>
            <a:off x="6750927" y="5315113"/>
            <a:ext cx="645977" cy="323003"/>
          </a:xfrm>
          <a:prstGeom prst="rect">
            <a:avLst/>
          </a:prstGeom>
          <a:noFill/>
          <a:ln>
            <a:noFill/>
          </a:ln>
        </p:spPr>
      </p:pic>
      <p:pic>
        <p:nvPicPr>
          <p:cNvPr id="2181" name="Google Shape;2181;g2770e6e974f_0_4913"/>
          <p:cNvPicPr preferRelativeResize="0"/>
          <p:nvPr/>
        </p:nvPicPr>
        <p:blipFill>
          <a:blip r:embed="rId21">
            <a:alphaModFix/>
          </a:blip>
          <a:stretch>
            <a:fillRect/>
          </a:stretch>
        </p:blipFill>
        <p:spPr>
          <a:xfrm>
            <a:off x="2995472" y="5694177"/>
            <a:ext cx="815566" cy="1725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770e6e974f_0_95"/>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Example of a </a:t>
            </a:r>
            <a:r>
              <a:rPr lang="en-US">
                <a:solidFill>
                  <a:schemeClr val="dk2"/>
                </a:solidFill>
              </a:rPr>
              <a:t>context-aware</a:t>
            </a:r>
            <a:r>
              <a:rPr lang="en-US"/>
              <a:t> AI assistant</a:t>
            </a:r>
            <a:endParaRPr/>
          </a:p>
        </p:txBody>
      </p:sp>
      <p:sp>
        <p:nvSpPr>
          <p:cNvPr id="668" name="Google Shape;668;g2770e6e974f_0_95"/>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69" name="Google Shape;669;g2770e6e974f_0_95"/>
          <p:cNvPicPr preferRelativeResize="0"/>
          <p:nvPr/>
        </p:nvPicPr>
        <p:blipFill>
          <a:blip r:embed="rId3">
            <a:alphaModFix/>
          </a:blip>
          <a:stretch>
            <a:fillRect/>
          </a:stretch>
        </p:blipFill>
        <p:spPr>
          <a:xfrm>
            <a:off x="989923" y="1404325"/>
            <a:ext cx="3297559" cy="4783276"/>
          </a:xfrm>
          <a:prstGeom prst="rect">
            <a:avLst/>
          </a:prstGeom>
          <a:noFill/>
          <a:ln>
            <a:noFill/>
          </a:ln>
          <a:effectLst>
            <a:outerShdw blurRad="57150" rotWithShape="0" algn="bl" dir="5400000" dist="19050">
              <a:srgbClr val="000000">
                <a:alpha val="50000"/>
              </a:srgbClr>
            </a:outerShdw>
          </a:effectLst>
        </p:spPr>
      </p:pic>
      <p:pic>
        <p:nvPicPr>
          <p:cNvPr id="670" name="Google Shape;670;g2770e6e974f_0_95"/>
          <p:cNvPicPr preferRelativeResize="0"/>
          <p:nvPr/>
        </p:nvPicPr>
        <p:blipFill>
          <a:blip r:embed="rId4">
            <a:alphaModFix/>
          </a:blip>
          <a:stretch>
            <a:fillRect/>
          </a:stretch>
        </p:blipFill>
        <p:spPr>
          <a:xfrm>
            <a:off x="6282413" y="1404325"/>
            <a:ext cx="3297559" cy="4783276"/>
          </a:xfrm>
          <a:prstGeom prst="rect">
            <a:avLst/>
          </a:prstGeom>
          <a:noFill/>
          <a:ln>
            <a:noFill/>
          </a:ln>
          <a:effectLst>
            <a:outerShdw blurRad="57150" rotWithShape="0" algn="bl" dir="5400000" dist="19050">
              <a:srgbClr val="000000">
                <a:alpha val="50000"/>
              </a:srgbClr>
            </a:outerShdw>
          </a:effectLst>
        </p:spPr>
      </p:pic>
      <p:sp>
        <p:nvSpPr>
          <p:cNvPr id="671" name="Google Shape;671;g2770e6e974f_0_95"/>
          <p:cNvSpPr/>
          <p:nvPr/>
        </p:nvSpPr>
        <p:spPr>
          <a:xfrm>
            <a:off x="9831259" y="3004525"/>
            <a:ext cx="1656300" cy="1919700"/>
          </a:xfrm>
          <a:prstGeom prst="wedgeRoundRectCallout">
            <a:avLst>
              <a:gd fmla="val -83391" name="adj1"/>
              <a:gd fmla="val -33315"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AI knows how to create the right SQL relevant to the business question asked</a:t>
            </a:r>
            <a:endParaRPr>
              <a:solidFill>
                <a:srgbClr val="FFFFFF"/>
              </a:solidFill>
              <a:latin typeface="DM Sans"/>
              <a:ea typeface="DM Sans"/>
              <a:cs typeface="DM Sans"/>
              <a:sym typeface="DM Sans"/>
            </a:endParaRPr>
          </a:p>
        </p:txBody>
      </p:sp>
      <p:sp>
        <p:nvSpPr>
          <p:cNvPr id="672" name="Google Shape;672;g2770e6e974f_0_95"/>
          <p:cNvSpPr/>
          <p:nvPr/>
        </p:nvSpPr>
        <p:spPr>
          <a:xfrm>
            <a:off x="4457153" y="3004513"/>
            <a:ext cx="1656300" cy="1919700"/>
          </a:xfrm>
          <a:prstGeom prst="wedgeRoundRectCallout">
            <a:avLst>
              <a:gd fmla="val -74477" name="adj1"/>
              <a:gd fmla="val -32633"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AI knows where to find the right data and only displays the tables I am allowed to see</a:t>
            </a:r>
            <a:endParaRPr>
              <a:solidFill>
                <a:srgbClr val="FFFFFF"/>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5" name="Shape 2185"/>
        <p:cNvGrpSpPr/>
        <p:nvPr/>
      </p:nvGrpSpPr>
      <p:grpSpPr>
        <a:xfrm>
          <a:off x="0" y="0"/>
          <a:ext cx="0" cy="0"/>
          <a:chOff x="0" y="0"/>
          <a:chExt cx="0" cy="0"/>
        </a:xfrm>
      </p:grpSpPr>
      <p:sp>
        <p:nvSpPr>
          <p:cNvPr id="2186" name="Google Shape;2186;g2770e6e974f_0_4960"/>
          <p:cNvSpPr/>
          <p:nvPr/>
        </p:nvSpPr>
        <p:spPr>
          <a:xfrm>
            <a:off x="2468242" y="5179575"/>
            <a:ext cx="8961600" cy="929700"/>
          </a:xfrm>
          <a:prstGeom prst="rect">
            <a:avLst/>
          </a:prstGeom>
          <a:solidFill>
            <a:schemeClr val="lt1"/>
          </a:solidFill>
          <a:ln cap="flat" cmpd="sng" w="76200">
            <a:solidFill>
              <a:srgbClr val="04B3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187" name="Google Shape;2187;g2770e6e974f_0_4960"/>
          <p:cNvPicPr preferRelativeResize="0"/>
          <p:nvPr/>
        </p:nvPicPr>
        <p:blipFill rotWithShape="1">
          <a:blip r:embed="rId3">
            <a:alphaModFix/>
          </a:blip>
          <a:srcRect b="18400" l="0" r="3474" t="0"/>
          <a:stretch/>
        </p:blipFill>
        <p:spPr>
          <a:xfrm>
            <a:off x="5838336" y="759589"/>
            <a:ext cx="1842685" cy="1213575"/>
          </a:xfrm>
          <a:prstGeom prst="rect">
            <a:avLst/>
          </a:prstGeom>
          <a:noFill/>
          <a:ln>
            <a:noFill/>
          </a:ln>
        </p:spPr>
      </p:pic>
      <p:sp>
        <p:nvSpPr>
          <p:cNvPr id="2188" name="Google Shape;2188;g2770e6e974f_0_4960"/>
          <p:cNvSpPr txBox="1"/>
          <p:nvPr/>
        </p:nvSpPr>
        <p:spPr>
          <a:xfrm>
            <a:off x="5541818" y="2177825"/>
            <a:ext cx="26433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dk1"/>
                </a:solidFill>
                <a:latin typeface="DM Sans"/>
                <a:ea typeface="DM Sans"/>
                <a:cs typeface="DM Sans"/>
                <a:sym typeface="DM Sans"/>
              </a:rPr>
              <a:t>Delta Lake</a:t>
            </a:r>
            <a:endParaRPr b="1" sz="2700">
              <a:solidFill>
                <a:schemeClr val="dk1"/>
              </a:solidFill>
              <a:latin typeface="DM Sans"/>
              <a:ea typeface="DM Sans"/>
              <a:cs typeface="DM Sans"/>
              <a:sym typeface="DM Sans"/>
            </a:endParaRPr>
          </a:p>
          <a:p>
            <a:pPr indent="0" lvl="0" marL="0" rtl="0" algn="ctr">
              <a:spcBef>
                <a:spcPts val="0"/>
              </a:spcBef>
              <a:spcAft>
                <a:spcPts val="0"/>
              </a:spcAft>
              <a:buNone/>
            </a:pPr>
            <a:r>
              <a:rPr b="1" lang="en-US" sz="2700">
                <a:solidFill>
                  <a:schemeClr val="dk1"/>
                </a:solidFill>
                <a:latin typeface="DM Sans"/>
                <a:ea typeface="DM Sans"/>
                <a:cs typeface="DM Sans"/>
                <a:sym typeface="DM Sans"/>
              </a:rPr>
              <a:t>With</a:t>
            </a:r>
            <a:r>
              <a:rPr b="1" lang="en-US" sz="2700">
                <a:solidFill>
                  <a:srgbClr val="FFFFFF"/>
                </a:solidFill>
                <a:latin typeface="DM Sans"/>
                <a:ea typeface="DM Sans"/>
                <a:cs typeface="DM Sans"/>
                <a:sym typeface="DM Sans"/>
              </a:rPr>
              <a:t> </a:t>
            </a:r>
            <a:r>
              <a:rPr b="1" lang="en-US" sz="2700">
                <a:solidFill>
                  <a:srgbClr val="04B379"/>
                </a:solidFill>
                <a:latin typeface="DM Sans"/>
                <a:ea typeface="DM Sans"/>
                <a:cs typeface="DM Sans"/>
                <a:sym typeface="DM Sans"/>
              </a:rPr>
              <a:t>UniForm</a:t>
            </a:r>
            <a:r>
              <a:rPr b="1" lang="en-US" sz="2700">
                <a:solidFill>
                  <a:srgbClr val="FFFFFF"/>
                </a:solidFill>
                <a:latin typeface="DM Sans"/>
                <a:ea typeface="DM Sans"/>
                <a:cs typeface="DM Sans"/>
                <a:sym typeface="DM Sans"/>
              </a:rPr>
              <a:t> </a:t>
            </a:r>
            <a:endParaRPr b="1" sz="2700">
              <a:solidFill>
                <a:srgbClr val="FFFFFF"/>
              </a:solidFill>
              <a:latin typeface="DM Sans"/>
              <a:ea typeface="DM Sans"/>
              <a:cs typeface="DM Sans"/>
              <a:sym typeface="DM Sans"/>
            </a:endParaRPr>
          </a:p>
          <a:p>
            <a:pPr indent="0" lvl="0" marL="0" rtl="0" algn="ctr">
              <a:spcBef>
                <a:spcPts val="0"/>
              </a:spcBef>
              <a:spcAft>
                <a:spcPts val="0"/>
              </a:spcAft>
              <a:buNone/>
            </a:pPr>
            <a:r>
              <a:t/>
            </a:r>
            <a:endParaRPr b="1" sz="2700">
              <a:solidFill>
                <a:srgbClr val="FFFFFF"/>
              </a:solidFill>
              <a:latin typeface="DM Sans"/>
              <a:ea typeface="DM Sans"/>
              <a:cs typeface="DM Sans"/>
              <a:sym typeface="DM Sans"/>
            </a:endParaRPr>
          </a:p>
        </p:txBody>
      </p:sp>
      <p:sp>
        <p:nvSpPr>
          <p:cNvPr id="2189" name="Google Shape;2189;g2770e6e974f_0_4960"/>
          <p:cNvSpPr/>
          <p:nvPr/>
        </p:nvSpPr>
        <p:spPr>
          <a:xfrm>
            <a:off x="5671144" y="4023450"/>
            <a:ext cx="23763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190" name="Google Shape;2190;g2770e6e974f_0_4960"/>
          <p:cNvPicPr preferRelativeResize="0"/>
          <p:nvPr/>
        </p:nvPicPr>
        <p:blipFill rotWithShape="1">
          <a:blip r:embed="rId4">
            <a:alphaModFix/>
          </a:blip>
          <a:srcRect b="0" l="0" r="73412" t="0"/>
          <a:stretch/>
        </p:blipFill>
        <p:spPr>
          <a:xfrm>
            <a:off x="5799863" y="4298913"/>
            <a:ext cx="493471" cy="378725"/>
          </a:xfrm>
          <a:prstGeom prst="rect">
            <a:avLst/>
          </a:prstGeom>
          <a:noFill/>
          <a:ln>
            <a:noFill/>
          </a:ln>
        </p:spPr>
      </p:pic>
      <p:sp>
        <p:nvSpPr>
          <p:cNvPr id="2191" name="Google Shape;2191;g2770e6e974f_0_4960"/>
          <p:cNvSpPr/>
          <p:nvPr/>
        </p:nvSpPr>
        <p:spPr>
          <a:xfrm>
            <a:off x="5049113" y="3352675"/>
            <a:ext cx="3587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192" name="Google Shape;2192;g2770e6e974f_0_4960"/>
          <p:cNvPicPr preferRelativeResize="0"/>
          <p:nvPr/>
        </p:nvPicPr>
        <p:blipFill rotWithShape="1">
          <a:blip r:embed="rId3">
            <a:alphaModFix/>
          </a:blip>
          <a:srcRect b="18400" l="0" r="3474" t="0"/>
          <a:stretch/>
        </p:blipFill>
        <p:spPr>
          <a:xfrm>
            <a:off x="5224035" y="3523367"/>
            <a:ext cx="416529" cy="274325"/>
          </a:xfrm>
          <a:prstGeom prst="rect">
            <a:avLst/>
          </a:prstGeom>
          <a:noFill/>
          <a:ln>
            <a:noFill/>
          </a:ln>
        </p:spPr>
      </p:pic>
      <p:sp>
        <p:nvSpPr>
          <p:cNvPr id="2193" name="Google Shape;2193;g2770e6e974f_0_4960"/>
          <p:cNvSpPr txBox="1"/>
          <p:nvPr/>
        </p:nvSpPr>
        <p:spPr>
          <a:xfrm>
            <a:off x="294699" y="3206800"/>
            <a:ext cx="15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Metadata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Used for transactional source of truth, concurrency control, etc.</a:t>
            </a:r>
            <a:endParaRPr sz="900">
              <a:solidFill>
                <a:schemeClr val="dk1"/>
              </a:solidFill>
              <a:latin typeface="DM Sans"/>
              <a:ea typeface="DM Sans"/>
              <a:cs typeface="DM Sans"/>
              <a:sym typeface="DM Sans"/>
            </a:endParaRPr>
          </a:p>
        </p:txBody>
      </p:sp>
      <p:sp>
        <p:nvSpPr>
          <p:cNvPr id="2194" name="Google Shape;2194;g2770e6e974f_0_4960"/>
          <p:cNvSpPr txBox="1"/>
          <p:nvPr/>
        </p:nvSpPr>
        <p:spPr>
          <a:xfrm>
            <a:off x="294699" y="4375017"/>
            <a:ext cx="1790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All formats use Parquet!</a:t>
            </a:r>
            <a:endParaRPr sz="900">
              <a:solidFill>
                <a:schemeClr val="dk1"/>
              </a:solidFill>
              <a:latin typeface="DM Sans"/>
              <a:ea typeface="DM Sans"/>
              <a:cs typeface="DM Sans"/>
              <a:sym typeface="DM Sans"/>
            </a:endParaRPr>
          </a:p>
          <a:p>
            <a:pPr indent="0" lvl="0" marL="0" rtl="0" algn="l">
              <a:spcBef>
                <a:spcPts val="0"/>
              </a:spcBef>
              <a:spcAft>
                <a:spcPts val="0"/>
              </a:spcAft>
              <a:buNone/>
            </a:pPr>
            <a:r>
              <a:t/>
            </a:r>
            <a:endParaRPr b="1" sz="1500">
              <a:solidFill>
                <a:schemeClr val="dk1"/>
              </a:solidFill>
              <a:latin typeface="DM Sans"/>
              <a:ea typeface="DM Sans"/>
              <a:cs typeface="DM Sans"/>
              <a:sym typeface="DM Sans"/>
            </a:endParaRPr>
          </a:p>
        </p:txBody>
      </p:sp>
      <p:sp>
        <p:nvSpPr>
          <p:cNvPr id="2195" name="Google Shape;2195;g2770e6e974f_0_4960"/>
          <p:cNvSpPr txBox="1"/>
          <p:nvPr/>
        </p:nvSpPr>
        <p:spPr>
          <a:xfrm>
            <a:off x="294699" y="5338050"/>
            <a:ext cx="179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Connector Ecosystem</a:t>
            </a:r>
            <a:endParaRPr b="1" sz="1500">
              <a:solidFill>
                <a:schemeClr val="dk1"/>
              </a:solidFill>
              <a:latin typeface="DM Sans"/>
              <a:ea typeface="DM Sans"/>
              <a:cs typeface="DM Sans"/>
              <a:sym typeface="DM Sans"/>
            </a:endParaRPr>
          </a:p>
        </p:txBody>
      </p:sp>
      <p:pic>
        <p:nvPicPr>
          <p:cNvPr id="2196" name="Google Shape;2196;g2770e6e974f_0_4960"/>
          <p:cNvPicPr preferRelativeResize="0"/>
          <p:nvPr/>
        </p:nvPicPr>
        <p:blipFill>
          <a:blip r:embed="rId5">
            <a:alphaModFix/>
          </a:blip>
          <a:stretch>
            <a:fillRect/>
          </a:stretch>
        </p:blipFill>
        <p:spPr>
          <a:xfrm>
            <a:off x="5756839" y="5761802"/>
            <a:ext cx="574732" cy="259888"/>
          </a:xfrm>
          <a:prstGeom prst="rect">
            <a:avLst/>
          </a:prstGeom>
          <a:noFill/>
          <a:ln>
            <a:noFill/>
          </a:ln>
        </p:spPr>
      </p:pic>
      <p:pic>
        <p:nvPicPr>
          <p:cNvPr id="2197" name="Google Shape;2197;g2770e6e974f_0_4960"/>
          <p:cNvPicPr preferRelativeResize="0"/>
          <p:nvPr/>
        </p:nvPicPr>
        <p:blipFill>
          <a:blip r:embed="rId6">
            <a:alphaModFix/>
          </a:blip>
          <a:stretch>
            <a:fillRect/>
          </a:stretch>
        </p:blipFill>
        <p:spPr>
          <a:xfrm>
            <a:off x="5473506" y="5347868"/>
            <a:ext cx="257586" cy="257586"/>
          </a:xfrm>
          <a:prstGeom prst="rect">
            <a:avLst/>
          </a:prstGeom>
          <a:noFill/>
          <a:ln>
            <a:noFill/>
          </a:ln>
        </p:spPr>
      </p:pic>
      <p:sp>
        <p:nvSpPr>
          <p:cNvPr id="2198" name="Google Shape;2198;g2770e6e974f_0_4960"/>
          <p:cNvSpPr txBox="1"/>
          <p:nvPr/>
        </p:nvSpPr>
        <p:spPr>
          <a:xfrm>
            <a:off x="5778740" y="5332560"/>
            <a:ext cx="20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latin typeface="DM Sans"/>
                <a:ea typeface="DM Sans"/>
                <a:cs typeface="DM Sans"/>
                <a:sym typeface="DM Sans"/>
              </a:rPr>
              <a:t>Microsoft </a:t>
            </a:r>
            <a:endParaRPr b="1" sz="700">
              <a:latin typeface="DM Sans"/>
              <a:ea typeface="DM Sans"/>
              <a:cs typeface="DM Sans"/>
              <a:sym typeface="DM Sans"/>
            </a:endParaRPr>
          </a:p>
          <a:p>
            <a:pPr indent="0" lvl="0" marL="0" rtl="0" algn="l">
              <a:spcBef>
                <a:spcPts val="0"/>
              </a:spcBef>
              <a:spcAft>
                <a:spcPts val="0"/>
              </a:spcAft>
              <a:buNone/>
            </a:pPr>
            <a:r>
              <a:rPr b="1" lang="en-US" sz="700">
                <a:latin typeface="DM Sans"/>
                <a:ea typeface="DM Sans"/>
                <a:cs typeface="DM Sans"/>
                <a:sym typeface="DM Sans"/>
              </a:rPr>
              <a:t>Fabric</a:t>
            </a:r>
            <a:endParaRPr b="1" sz="700">
              <a:latin typeface="DM Sans"/>
              <a:ea typeface="DM Sans"/>
              <a:cs typeface="DM Sans"/>
              <a:sym typeface="DM Sans"/>
            </a:endParaRPr>
          </a:p>
        </p:txBody>
      </p:sp>
      <p:pic>
        <p:nvPicPr>
          <p:cNvPr id="2199" name="Google Shape;2199;g2770e6e974f_0_4960"/>
          <p:cNvPicPr preferRelativeResize="0"/>
          <p:nvPr/>
        </p:nvPicPr>
        <p:blipFill>
          <a:blip r:embed="rId7">
            <a:alphaModFix/>
          </a:blip>
          <a:stretch>
            <a:fillRect/>
          </a:stretch>
        </p:blipFill>
        <p:spPr>
          <a:xfrm>
            <a:off x="7691235" y="5382768"/>
            <a:ext cx="400100" cy="496133"/>
          </a:xfrm>
          <a:prstGeom prst="rect">
            <a:avLst/>
          </a:prstGeom>
          <a:noFill/>
          <a:ln>
            <a:noFill/>
          </a:ln>
        </p:spPr>
      </p:pic>
      <p:pic>
        <p:nvPicPr>
          <p:cNvPr id="2200" name="Google Shape;2200;g2770e6e974f_0_4960"/>
          <p:cNvPicPr preferRelativeResize="0"/>
          <p:nvPr/>
        </p:nvPicPr>
        <p:blipFill>
          <a:blip r:embed="rId8">
            <a:alphaModFix/>
          </a:blip>
          <a:stretch>
            <a:fillRect/>
          </a:stretch>
        </p:blipFill>
        <p:spPr>
          <a:xfrm>
            <a:off x="6864266" y="5767093"/>
            <a:ext cx="493226" cy="221828"/>
          </a:xfrm>
          <a:prstGeom prst="rect">
            <a:avLst/>
          </a:prstGeom>
          <a:noFill/>
          <a:ln>
            <a:noFill/>
          </a:ln>
        </p:spPr>
      </p:pic>
      <p:pic>
        <p:nvPicPr>
          <p:cNvPr id="2201" name="Google Shape;2201;g2770e6e974f_0_4960"/>
          <p:cNvPicPr preferRelativeResize="0"/>
          <p:nvPr/>
        </p:nvPicPr>
        <p:blipFill>
          <a:blip r:embed="rId9">
            <a:alphaModFix/>
          </a:blip>
          <a:stretch>
            <a:fillRect/>
          </a:stretch>
        </p:blipFill>
        <p:spPr>
          <a:xfrm>
            <a:off x="2595168" y="5660369"/>
            <a:ext cx="400100" cy="400100"/>
          </a:xfrm>
          <a:prstGeom prst="rect">
            <a:avLst/>
          </a:prstGeom>
          <a:noFill/>
          <a:ln>
            <a:noFill/>
          </a:ln>
        </p:spPr>
      </p:pic>
      <p:pic>
        <p:nvPicPr>
          <p:cNvPr id="2202" name="Google Shape;2202;g2770e6e974f_0_4960"/>
          <p:cNvPicPr preferRelativeResize="0"/>
          <p:nvPr/>
        </p:nvPicPr>
        <p:blipFill>
          <a:blip r:embed="rId10">
            <a:alphaModFix/>
          </a:blip>
          <a:stretch>
            <a:fillRect/>
          </a:stretch>
        </p:blipFill>
        <p:spPr>
          <a:xfrm>
            <a:off x="4209574" y="5746615"/>
            <a:ext cx="1014322" cy="262801"/>
          </a:xfrm>
          <a:prstGeom prst="rect">
            <a:avLst/>
          </a:prstGeom>
          <a:noFill/>
          <a:ln>
            <a:noFill/>
          </a:ln>
        </p:spPr>
      </p:pic>
      <p:pic>
        <p:nvPicPr>
          <p:cNvPr id="2203" name="Google Shape;2203;g2770e6e974f_0_4960"/>
          <p:cNvPicPr preferRelativeResize="0"/>
          <p:nvPr/>
        </p:nvPicPr>
        <p:blipFill>
          <a:blip r:embed="rId11">
            <a:alphaModFix/>
          </a:blip>
          <a:stretch>
            <a:fillRect/>
          </a:stretch>
        </p:blipFill>
        <p:spPr>
          <a:xfrm>
            <a:off x="3702160" y="5346878"/>
            <a:ext cx="1014321" cy="259579"/>
          </a:xfrm>
          <a:prstGeom prst="rect">
            <a:avLst/>
          </a:prstGeom>
          <a:noFill/>
          <a:ln>
            <a:noFill/>
          </a:ln>
        </p:spPr>
      </p:pic>
      <p:pic>
        <p:nvPicPr>
          <p:cNvPr id="2204" name="Google Shape;2204;g2770e6e974f_0_4960"/>
          <p:cNvPicPr preferRelativeResize="0"/>
          <p:nvPr/>
        </p:nvPicPr>
        <p:blipFill>
          <a:blip r:embed="rId12">
            <a:alphaModFix/>
          </a:blip>
          <a:stretch>
            <a:fillRect/>
          </a:stretch>
        </p:blipFill>
        <p:spPr>
          <a:xfrm>
            <a:off x="9561441" y="5284842"/>
            <a:ext cx="723164" cy="406780"/>
          </a:xfrm>
          <a:prstGeom prst="rect">
            <a:avLst/>
          </a:prstGeom>
          <a:noFill/>
          <a:ln>
            <a:noFill/>
          </a:ln>
        </p:spPr>
      </p:pic>
      <p:pic>
        <p:nvPicPr>
          <p:cNvPr id="2205" name="Google Shape;2205;g2770e6e974f_0_4960"/>
          <p:cNvPicPr preferRelativeResize="0"/>
          <p:nvPr/>
        </p:nvPicPr>
        <p:blipFill>
          <a:blip r:embed="rId13">
            <a:alphaModFix/>
          </a:blip>
          <a:stretch>
            <a:fillRect/>
          </a:stretch>
        </p:blipFill>
        <p:spPr>
          <a:xfrm>
            <a:off x="8636798" y="5288168"/>
            <a:ext cx="400100" cy="400100"/>
          </a:xfrm>
          <a:prstGeom prst="rect">
            <a:avLst/>
          </a:prstGeom>
          <a:noFill/>
          <a:ln>
            <a:noFill/>
          </a:ln>
        </p:spPr>
      </p:pic>
      <p:pic>
        <p:nvPicPr>
          <p:cNvPr id="2206" name="Google Shape;2206;g2770e6e974f_0_4960"/>
          <p:cNvPicPr preferRelativeResize="0"/>
          <p:nvPr/>
        </p:nvPicPr>
        <p:blipFill>
          <a:blip r:embed="rId14">
            <a:alphaModFix/>
          </a:blip>
          <a:stretch>
            <a:fillRect/>
          </a:stretch>
        </p:blipFill>
        <p:spPr>
          <a:xfrm>
            <a:off x="9828560" y="5762989"/>
            <a:ext cx="815770" cy="257586"/>
          </a:xfrm>
          <a:prstGeom prst="rect">
            <a:avLst/>
          </a:prstGeom>
          <a:noFill/>
          <a:ln>
            <a:noFill/>
          </a:ln>
        </p:spPr>
      </p:pic>
      <p:pic>
        <p:nvPicPr>
          <p:cNvPr id="2207" name="Google Shape;2207;g2770e6e974f_0_4960"/>
          <p:cNvPicPr preferRelativeResize="0"/>
          <p:nvPr/>
        </p:nvPicPr>
        <p:blipFill>
          <a:blip r:embed="rId15">
            <a:alphaModFix/>
          </a:blip>
          <a:stretch>
            <a:fillRect/>
          </a:stretch>
        </p:blipFill>
        <p:spPr>
          <a:xfrm>
            <a:off x="8636821" y="5780866"/>
            <a:ext cx="646137" cy="221820"/>
          </a:xfrm>
          <a:prstGeom prst="rect">
            <a:avLst/>
          </a:prstGeom>
          <a:noFill/>
          <a:ln>
            <a:noFill/>
          </a:ln>
        </p:spPr>
      </p:pic>
      <p:pic>
        <p:nvPicPr>
          <p:cNvPr id="2208" name="Google Shape;2208;g2770e6e974f_0_4960"/>
          <p:cNvPicPr preferRelativeResize="0"/>
          <p:nvPr/>
        </p:nvPicPr>
        <p:blipFill>
          <a:blip r:embed="rId16">
            <a:alphaModFix/>
          </a:blip>
          <a:stretch>
            <a:fillRect/>
          </a:stretch>
        </p:blipFill>
        <p:spPr>
          <a:xfrm>
            <a:off x="10565318" y="5361393"/>
            <a:ext cx="574733" cy="253721"/>
          </a:xfrm>
          <a:prstGeom prst="rect">
            <a:avLst/>
          </a:prstGeom>
          <a:noFill/>
          <a:ln>
            <a:noFill/>
          </a:ln>
        </p:spPr>
      </p:pic>
      <p:pic>
        <p:nvPicPr>
          <p:cNvPr id="2209" name="Google Shape;2209;g2770e6e974f_0_4960"/>
          <p:cNvPicPr preferRelativeResize="0"/>
          <p:nvPr/>
        </p:nvPicPr>
        <p:blipFill>
          <a:blip r:embed="rId17">
            <a:alphaModFix/>
          </a:blip>
          <a:stretch>
            <a:fillRect/>
          </a:stretch>
        </p:blipFill>
        <p:spPr>
          <a:xfrm>
            <a:off x="2823129" y="5331290"/>
            <a:ext cx="646136" cy="290754"/>
          </a:xfrm>
          <a:prstGeom prst="rect">
            <a:avLst/>
          </a:prstGeom>
          <a:noFill/>
          <a:ln>
            <a:noFill/>
          </a:ln>
        </p:spPr>
      </p:pic>
      <p:pic>
        <p:nvPicPr>
          <p:cNvPr id="2210" name="Google Shape;2210;g2770e6e974f_0_4960"/>
          <p:cNvPicPr preferRelativeResize="0"/>
          <p:nvPr/>
        </p:nvPicPr>
        <p:blipFill>
          <a:blip r:embed="rId18">
            <a:alphaModFix/>
          </a:blip>
          <a:stretch>
            <a:fillRect/>
          </a:stretch>
        </p:blipFill>
        <p:spPr>
          <a:xfrm>
            <a:off x="6750927" y="5315113"/>
            <a:ext cx="646139" cy="323083"/>
          </a:xfrm>
          <a:prstGeom prst="rect">
            <a:avLst/>
          </a:prstGeom>
          <a:noFill/>
          <a:ln>
            <a:noFill/>
          </a:ln>
        </p:spPr>
      </p:pic>
      <p:pic>
        <p:nvPicPr>
          <p:cNvPr id="2211" name="Google Shape;2211;g2770e6e974f_0_4960"/>
          <p:cNvPicPr preferRelativeResize="0"/>
          <p:nvPr/>
        </p:nvPicPr>
        <p:blipFill>
          <a:blip r:embed="rId19">
            <a:alphaModFix/>
          </a:blip>
          <a:stretch>
            <a:fillRect/>
          </a:stretch>
        </p:blipFill>
        <p:spPr>
          <a:xfrm>
            <a:off x="2995472" y="5694177"/>
            <a:ext cx="815770" cy="172627"/>
          </a:xfrm>
          <a:prstGeom prst="rect">
            <a:avLst/>
          </a:prstGeom>
          <a:noFill/>
          <a:ln>
            <a:noFill/>
          </a:ln>
        </p:spPr>
      </p:pic>
      <p:pic>
        <p:nvPicPr>
          <p:cNvPr id="2212" name="Google Shape;2212;g2770e6e974f_0_4960"/>
          <p:cNvPicPr preferRelativeResize="0"/>
          <p:nvPr/>
        </p:nvPicPr>
        <p:blipFill>
          <a:blip r:embed="rId20">
            <a:alphaModFix/>
          </a:blip>
          <a:stretch>
            <a:fillRect/>
          </a:stretch>
        </p:blipFill>
        <p:spPr>
          <a:xfrm>
            <a:off x="5671145" y="3518123"/>
            <a:ext cx="416321" cy="284753"/>
          </a:xfrm>
          <a:prstGeom prst="rect">
            <a:avLst/>
          </a:prstGeom>
          <a:noFill/>
          <a:ln>
            <a:noFill/>
          </a:ln>
        </p:spPr>
      </p:pic>
      <p:pic>
        <p:nvPicPr>
          <p:cNvPr id="2213" name="Google Shape;2213;g2770e6e974f_0_4960"/>
          <p:cNvPicPr preferRelativeResize="0"/>
          <p:nvPr/>
        </p:nvPicPr>
        <p:blipFill>
          <a:blip r:embed="rId21">
            <a:alphaModFix/>
          </a:blip>
          <a:stretch>
            <a:fillRect/>
          </a:stretch>
        </p:blipFill>
        <p:spPr>
          <a:xfrm>
            <a:off x="6165867" y="3498961"/>
            <a:ext cx="323068" cy="323068"/>
          </a:xfrm>
          <a:prstGeom prst="rect">
            <a:avLst/>
          </a:prstGeom>
          <a:noFill/>
          <a:ln>
            <a:noFill/>
          </a:ln>
        </p:spPr>
      </p:pic>
      <p:sp>
        <p:nvSpPr>
          <p:cNvPr id="2214" name="Google Shape;2214;g2770e6e974f_0_4960"/>
          <p:cNvSpPr txBox="1"/>
          <p:nvPr/>
        </p:nvSpPr>
        <p:spPr>
          <a:xfrm>
            <a:off x="612518" y="515872"/>
            <a:ext cx="79983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rgbClr val="10121E"/>
                </a:solidFill>
                <a:latin typeface="DM Sans Medium"/>
                <a:ea typeface="DM Sans Medium"/>
                <a:cs typeface="DM Sans Medium"/>
                <a:sym typeface="DM Sans Medium"/>
              </a:rPr>
              <a:t>Delta </a:t>
            </a:r>
            <a:r>
              <a:rPr lang="en-US" sz="4000">
                <a:solidFill>
                  <a:srgbClr val="04B379"/>
                </a:solidFill>
                <a:latin typeface="DM Sans Medium"/>
                <a:ea typeface="DM Sans Medium"/>
                <a:cs typeface="DM Sans Medium"/>
                <a:sym typeface="DM Sans Medium"/>
              </a:rPr>
              <a:t>Uni</a:t>
            </a:r>
            <a:r>
              <a:rPr lang="en-US" sz="4000">
                <a:solidFill>
                  <a:srgbClr val="10121E"/>
                </a:solidFill>
                <a:latin typeface="DM Sans Medium"/>
                <a:ea typeface="DM Sans Medium"/>
                <a:cs typeface="DM Sans Medium"/>
                <a:sym typeface="DM Sans Medium"/>
              </a:rPr>
              <a:t>versal </a:t>
            </a:r>
            <a:r>
              <a:rPr lang="en-US" sz="4000">
                <a:solidFill>
                  <a:srgbClr val="04B379"/>
                </a:solidFill>
                <a:latin typeface="DM Sans Medium"/>
                <a:ea typeface="DM Sans Medium"/>
                <a:cs typeface="DM Sans Medium"/>
                <a:sym typeface="DM Sans Medium"/>
              </a:rPr>
              <a:t>Form</a:t>
            </a:r>
            <a:r>
              <a:rPr lang="en-US" sz="4000">
                <a:solidFill>
                  <a:srgbClr val="10121E"/>
                </a:solidFill>
                <a:latin typeface="DM Sans Medium"/>
                <a:ea typeface="DM Sans Medium"/>
                <a:cs typeface="DM Sans Medium"/>
                <a:sym typeface="DM Sans Medium"/>
              </a:rPr>
              <a:t>at</a:t>
            </a:r>
            <a:endParaRPr sz="4000">
              <a:solidFill>
                <a:srgbClr val="10121E"/>
              </a:solidFill>
              <a:latin typeface="DM Sans Medium"/>
              <a:ea typeface="DM Sans Medium"/>
              <a:cs typeface="DM Sans Medium"/>
              <a:sym typeface="DM Sans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8" name="Shape 2218"/>
        <p:cNvGrpSpPr/>
        <p:nvPr/>
      </p:nvGrpSpPr>
      <p:grpSpPr>
        <a:xfrm>
          <a:off x="0" y="0"/>
          <a:ext cx="0" cy="0"/>
          <a:chOff x="0" y="0"/>
          <a:chExt cx="0" cy="0"/>
        </a:xfrm>
      </p:grpSpPr>
      <p:sp>
        <p:nvSpPr>
          <p:cNvPr id="2219" name="Google Shape;2219;g2770e6e974f_0_4992"/>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How </a:t>
            </a:r>
            <a:r>
              <a:rPr lang="en-US">
                <a:solidFill>
                  <a:srgbClr val="04B379"/>
                </a:solidFill>
              </a:rPr>
              <a:t>UniForm</a:t>
            </a:r>
            <a:r>
              <a:rPr lang="en-US">
                <a:solidFill>
                  <a:schemeClr val="dk1"/>
                </a:solidFill>
              </a:rPr>
              <a:t> works</a:t>
            </a:r>
            <a:endParaRPr>
              <a:solidFill>
                <a:schemeClr val="dk1"/>
              </a:solidFill>
            </a:endParaRPr>
          </a:p>
        </p:txBody>
      </p:sp>
      <p:sp>
        <p:nvSpPr>
          <p:cNvPr id="2220" name="Google Shape;2220;g2770e6e974f_0_4992"/>
          <p:cNvSpPr txBox="1"/>
          <p:nvPr>
            <p:ph type="title"/>
          </p:nvPr>
        </p:nvSpPr>
        <p:spPr>
          <a:xfrm>
            <a:off x="5428131" y="2014417"/>
            <a:ext cx="6387300" cy="3420300"/>
          </a:xfrm>
          <a:prstGeom prst="rect">
            <a:avLst/>
          </a:prstGeom>
        </p:spPr>
        <p:txBody>
          <a:bodyPr anchorCtr="0" anchor="ctr" bIns="0" lIns="0" spcFirstLastPara="1" rIns="0" wrap="square" tIns="0">
            <a:noAutofit/>
          </a:bodyPr>
          <a:lstStyle/>
          <a:p>
            <a:pPr indent="-457200" lvl="0" marL="609600" rtl="0" algn="l">
              <a:lnSpc>
                <a:spcPct val="150000"/>
              </a:lnSpc>
              <a:spcBef>
                <a:spcPts val="110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Metadata automatically generated to make Delta accessible as Iceberg/Hudi</a:t>
            </a:r>
            <a:endParaRPr sz="2400">
              <a:solidFill>
                <a:schemeClr val="dk1"/>
              </a:solidFill>
              <a:latin typeface="DM Sans"/>
              <a:ea typeface="DM Sans"/>
              <a:cs typeface="DM Sans"/>
              <a:sym typeface="DM Sans"/>
            </a:endParaRPr>
          </a:p>
          <a:p>
            <a:pPr indent="-457200" lvl="0" marL="609600" rtl="0" algn="l">
              <a:lnSpc>
                <a:spcPct val="150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Parquet files remain the same</a:t>
            </a:r>
            <a:endParaRPr sz="2400">
              <a:solidFill>
                <a:schemeClr val="dk1"/>
              </a:solidFill>
              <a:latin typeface="DM Sans"/>
              <a:ea typeface="DM Sans"/>
              <a:cs typeface="DM Sans"/>
              <a:sym typeface="DM Sans"/>
            </a:endParaRPr>
          </a:p>
          <a:p>
            <a:pPr indent="-457200" lvl="0" marL="609600" rtl="0" algn="l">
              <a:lnSpc>
                <a:spcPct val="150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Metadata is co-located with data </a:t>
            </a:r>
            <a:endParaRPr sz="2400">
              <a:solidFill>
                <a:schemeClr val="dk1"/>
              </a:solidFill>
            </a:endParaRPr>
          </a:p>
        </p:txBody>
      </p:sp>
      <p:pic>
        <p:nvPicPr>
          <p:cNvPr id="2221" name="Google Shape;2221;g2770e6e974f_0_4992"/>
          <p:cNvPicPr preferRelativeResize="0"/>
          <p:nvPr/>
        </p:nvPicPr>
        <p:blipFill rotWithShape="1">
          <a:blip r:embed="rId3">
            <a:alphaModFix/>
          </a:blip>
          <a:srcRect b="18400" l="0" r="3474" t="0"/>
          <a:stretch/>
        </p:blipFill>
        <p:spPr>
          <a:xfrm>
            <a:off x="1530357" y="2769021"/>
            <a:ext cx="2456297" cy="1618100"/>
          </a:xfrm>
          <a:prstGeom prst="rect">
            <a:avLst/>
          </a:prstGeom>
          <a:noFill/>
          <a:ln>
            <a:noFill/>
          </a:ln>
        </p:spPr>
      </p:pic>
      <p:grpSp>
        <p:nvGrpSpPr>
          <p:cNvPr id="2222" name="Google Shape;2222;g2770e6e974f_0_4992"/>
          <p:cNvGrpSpPr/>
          <p:nvPr/>
        </p:nvGrpSpPr>
        <p:grpSpPr>
          <a:xfrm>
            <a:off x="1244179" y="2002547"/>
            <a:ext cx="3027599" cy="3027599"/>
            <a:chOff x="8202413" y="750000"/>
            <a:chExt cx="1741200" cy="1741200"/>
          </a:xfrm>
        </p:grpSpPr>
        <p:sp>
          <p:nvSpPr>
            <p:cNvPr id="2223" name="Google Shape;2223;g2770e6e974f_0_4992"/>
            <p:cNvSpPr/>
            <p:nvPr/>
          </p:nvSpPr>
          <p:spPr>
            <a:xfrm>
              <a:off x="8202413" y="750000"/>
              <a:ext cx="1741200" cy="1741200"/>
            </a:xfrm>
            <a:prstGeom prst="arc">
              <a:avLst>
                <a:gd fmla="val 16200000" name="adj1"/>
                <a:gd fmla="val 0" name="adj2"/>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4" name="Google Shape;2224;g2770e6e974f_0_4992"/>
            <p:cNvSpPr/>
            <p:nvPr/>
          </p:nvSpPr>
          <p:spPr>
            <a:xfrm rot="-5400000">
              <a:off x="8202413" y="750000"/>
              <a:ext cx="1741200" cy="1741200"/>
            </a:xfrm>
            <a:prstGeom prst="arc">
              <a:avLst>
                <a:gd fmla="val 16200000" name="adj1"/>
                <a:gd fmla="val 0" name="adj2"/>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25" name="Google Shape;2225;g2770e6e974f_0_4992"/>
          <p:cNvSpPr/>
          <p:nvPr/>
        </p:nvSpPr>
        <p:spPr>
          <a:xfrm>
            <a:off x="1244191" y="2292119"/>
            <a:ext cx="596400" cy="5964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6" name="Google Shape;2226;g2770e6e974f_0_4992"/>
          <p:cNvSpPr/>
          <p:nvPr/>
        </p:nvSpPr>
        <p:spPr>
          <a:xfrm>
            <a:off x="2459791" y="1731019"/>
            <a:ext cx="596400" cy="5964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7" name="Google Shape;2227;g2770e6e974f_0_4992"/>
          <p:cNvSpPr/>
          <p:nvPr/>
        </p:nvSpPr>
        <p:spPr>
          <a:xfrm>
            <a:off x="3625691" y="2327419"/>
            <a:ext cx="596400" cy="5964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228" name="Google Shape;2228;g2770e6e974f_0_4992"/>
          <p:cNvPicPr preferRelativeResize="0"/>
          <p:nvPr/>
        </p:nvPicPr>
        <p:blipFill>
          <a:blip r:embed="rId4">
            <a:alphaModFix/>
          </a:blip>
          <a:stretch>
            <a:fillRect/>
          </a:stretch>
        </p:blipFill>
        <p:spPr>
          <a:xfrm>
            <a:off x="1329924" y="2444986"/>
            <a:ext cx="424934" cy="290667"/>
          </a:xfrm>
          <a:prstGeom prst="rect">
            <a:avLst/>
          </a:prstGeom>
          <a:noFill/>
          <a:ln>
            <a:noFill/>
          </a:ln>
        </p:spPr>
      </p:pic>
      <p:pic>
        <p:nvPicPr>
          <p:cNvPr id="2229" name="Google Shape;2229;g2770e6e974f_0_4992"/>
          <p:cNvPicPr preferRelativeResize="0"/>
          <p:nvPr/>
        </p:nvPicPr>
        <p:blipFill rotWithShape="1">
          <a:blip r:embed="rId3">
            <a:alphaModFix/>
          </a:blip>
          <a:srcRect b="18400" l="0" r="3474" t="0"/>
          <a:stretch/>
        </p:blipFill>
        <p:spPr>
          <a:xfrm>
            <a:off x="2521660" y="1873519"/>
            <a:ext cx="472667" cy="311401"/>
          </a:xfrm>
          <a:prstGeom prst="rect">
            <a:avLst/>
          </a:prstGeom>
          <a:noFill/>
          <a:ln>
            <a:noFill/>
          </a:ln>
        </p:spPr>
      </p:pic>
      <p:pic>
        <p:nvPicPr>
          <p:cNvPr id="2230" name="Google Shape;2230;g2770e6e974f_0_4992"/>
          <p:cNvPicPr preferRelativeResize="0"/>
          <p:nvPr/>
        </p:nvPicPr>
        <p:blipFill>
          <a:blip r:embed="rId5">
            <a:alphaModFix/>
          </a:blip>
          <a:stretch>
            <a:fillRect/>
          </a:stretch>
        </p:blipFill>
        <p:spPr>
          <a:xfrm>
            <a:off x="3748626" y="2450320"/>
            <a:ext cx="350533" cy="350567"/>
          </a:xfrm>
          <a:prstGeom prst="rect">
            <a:avLst/>
          </a:prstGeom>
          <a:noFill/>
          <a:ln>
            <a:noFill/>
          </a:ln>
        </p:spPr>
      </p:pic>
      <p:sp>
        <p:nvSpPr>
          <p:cNvPr id="2231" name="Google Shape;2231;g2770e6e974f_0_4992"/>
          <p:cNvSpPr txBox="1"/>
          <p:nvPr/>
        </p:nvSpPr>
        <p:spPr>
          <a:xfrm>
            <a:off x="1015652" y="4442200"/>
            <a:ext cx="35736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a:solidFill>
                  <a:schemeClr val="dk1"/>
                </a:solidFill>
                <a:latin typeface="DM Sans"/>
                <a:ea typeface="DM Sans"/>
                <a:cs typeface="DM Sans"/>
                <a:sym typeface="DM Sans"/>
              </a:rPr>
              <a:t>Delta Lake with </a:t>
            </a:r>
            <a:r>
              <a:rPr b="1" lang="en-US" sz="2100">
                <a:solidFill>
                  <a:schemeClr val="accent2"/>
                </a:solidFill>
                <a:latin typeface="DM Sans"/>
                <a:ea typeface="DM Sans"/>
                <a:cs typeface="DM Sans"/>
                <a:sym typeface="DM Sans"/>
              </a:rPr>
              <a:t>UniForm</a:t>
            </a:r>
            <a:endParaRPr sz="2000">
              <a:solidFill>
                <a:schemeClr val="accent2"/>
              </a:solidFill>
            </a:endParaRPr>
          </a:p>
        </p:txBody>
      </p:sp>
      <p:sp>
        <p:nvSpPr>
          <p:cNvPr id="2232" name="Google Shape;2232;g2770e6e974f_0_4992"/>
          <p:cNvSpPr txBox="1"/>
          <p:nvPr/>
        </p:nvSpPr>
        <p:spPr>
          <a:xfrm>
            <a:off x="932455" y="5091449"/>
            <a:ext cx="39909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chemeClr val="dk1"/>
                </a:solidFill>
                <a:latin typeface="DM Sans Medium"/>
                <a:ea typeface="DM Sans Medium"/>
                <a:cs typeface="DM Sans Medium"/>
                <a:sym typeface="DM Sans Medium"/>
              </a:rPr>
              <a:t>Data stored in Delta can be read as if it were Iceberg or Hudi</a:t>
            </a:r>
            <a:endParaRPr sz="19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g2770e6e974f_0_5016"/>
          <p:cNvSpPr txBox="1"/>
          <p:nvPr>
            <p:ph idx="12" type="sldNum"/>
          </p:nvPr>
        </p:nvSpPr>
        <p:spPr>
          <a:xfrm>
            <a:off x="8153926" y="4763726"/>
            <a:ext cx="500400" cy="3936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238" name="Google Shape;2238;g2770e6e974f_0_5016"/>
          <p:cNvSpPr/>
          <p:nvPr/>
        </p:nvSpPr>
        <p:spPr>
          <a:xfrm>
            <a:off x="12210510" y="0"/>
            <a:ext cx="924000" cy="6965100"/>
          </a:xfrm>
          <a:prstGeom prst="rect">
            <a:avLst/>
          </a:prstGeom>
          <a:solidFill>
            <a:srgbClr val="F8F9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9" name="Google Shape;2239;g2770e6e974f_0_5016"/>
          <p:cNvSpPr txBox="1"/>
          <p:nvPr/>
        </p:nvSpPr>
        <p:spPr>
          <a:xfrm>
            <a:off x="567878" y="2024245"/>
            <a:ext cx="5065500" cy="90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Access Delta as Hudi or Iceberg</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From any Hudi or Iceberg reader</a:t>
            </a:r>
            <a:endParaRPr sz="2800">
              <a:solidFill>
                <a:srgbClr val="999999"/>
              </a:solidFill>
              <a:latin typeface="DM Sans Medium"/>
              <a:ea typeface="DM Sans Medium"/>
              <a:cs typeface="DM Sans Medium"/>
              <a:sym typeface="DM Sans Medium"/>
            </a:endParaRPr>
          </a:p>
        </p:txBody>
      </p:sp>
      <p:sp>
        <p:nvSpPr>
          <p:cNvPr id="2240" name="Google Shape;2240;g2770e6e974f_0_5016"/>
          <p:cNvSpPr txBox="1"/>
          <p:nvPr/>
        </p:nvSpPr>
        <p:spPr>
          <a:xfrm>
            <a:off x="6400800" y="2024245"/>
            <a:ext cx="5148000" cy="94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No additional cost</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No new SKUs or pricing</a:t>
            </a:r>
            <a:endParaRPr sz="2000"/>
          </a:p>
        </p:txBody>
      </p:sp>
      <p:sp>
        <p:nvSpPr>
          <p:cNvPr id="2241" name="Google Shape;2241;g2770e6e974f_0_5016"/>
          <p:cNvSpPr txBox="1"/>
          <p:nvPr/>
        </p:nvSpPr>
        <p:spPr>
          <a:xfrm>
            <a:off x="567878" y="3219502"/>
            <a:ext cx="52821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Single copy of data</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No need to duplicate data across formats</a:t>
            </a:r>
            <a:endParaRPr sz="1500"/>
          </a:p>
        </p:txBody>
      </p:sp>
      <p:sp>
        <p:nvSpPr>
          <p:cNvPr id="2242" name="Google Shape;2242;g2770e6e974f_0_5016"/>
          <p:cNvSpPr txBox="1"/>
          <p:nvPr/>
        </p:nvSpPr>
        <p:spPr>
          <a:xfrm>
            <a:off x="567878" y="4726924"/>
            <a:ext cx="50655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Set and forget enablement</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No manual conversions, no new clusters</a:t>
            </a:r>
            <a:endParaRPr sz="1500"/>
          </a:p>
        </p:txBody>
      </p:sp>
      <p:sp>
        <p:nvSpPr>
          <p:cNvPr id="2243" name="Google Shape;2243;g2770e6e974f_0_5016"/>
          <p:cNvSpPr txBox="1"/>
          <p:nvPr/>
        </p:nvSpPr>
        <p:spPr>
          <a:xfrm>
            <a:off x="6400800" y="3219502"/>
            <a:ext cx="48984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Open Source</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In Delta 3.0 release</a:t>
            </a:r>
            <a:endParaRPr sz="1500"/>
          </a:p>
        </p:txBody>
      </p:sp>
      <p:sp>
        <p:nvSpPr>
          <p:cNvPr id="2244" name="Google Shape;2244;g2770e6e974f_0_5016"/>
          <p:cNvSpPr txBox="1"/>
          <p:nvPr/>
        </p:nvSpPr>
        <p:spPr>
          <a:xfrm>
            <a:off x="6400800" y="4726924"/>
            <a:ext cx="50172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Unity Catalog support</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UC now exposes Iceberg REST API Catalog interface</a:t>
            </a:r>
            <a:endParaRPr sz="1500"/>
          </a:p>
        </p:txBody>
      </p:sp>
      <p:sp>
        <p:nvSpPr>
          <p:cNvPr id="2245" name="Google Shape;2245;g2770e6e974f_0_5016"/>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The </a:t>
            </a:r>
            <a:r>
              <a:rPr lang="en-US">
                <a:solidFill>
                  <a:schemeClr val="accent2"/>
                </a:solidFill>
              </a:rPr>
              <a:t>UniForm</a:t>
            </a:r>
            <a:r>
              <a:rPr lang="en-US"/>
              <a:t> experience</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1000"/>
                                        <p:tgtEl>
                                          <p:spTgt spid="2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1000"/>
                                        <p:tgtEl>
                                          <p:spTgt spid="2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1000"/>
                                        <p:tgtEl>
                                          <p:spTgt spid="2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1000"/>
                                        <p:tgtEl>
                                          <p:spTgt spid="2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g2770e6e974f_0_5028"/>
          <p:cNvSpPr/>
          <p:nvPr/>
        </p:nvSpPr>
        <p:spPr>
          <a:xfrm>
            <a:off x="12210510" y="0"/>
            <a:ext cx="924000" cy="6965100"/>
          </a:xfrm>
          <a:prstGeom prst="rect">
            <a:avLst/>
          </a:prstGeom>
          <a:solidFill>
            <a:srgbClr val="F8F9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1" name="Google Shape;2251;g2770e6e974f_0_5028"/>
          <p:cNvSpPr txBox="1"/>
          <p:nvPr/>
        </p:nvSpPr>
        <p:spPr>
          <a:xfrm>
            <a:off x="700224" y="5631600"/>
            <a:ext cx="2289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r>
              <a:rPr b="1" lang="en-US" sz="1900">
                <a:solidFill>
                  <a:schemeClr val="lt1"/>
                </a:solidFill>
                <a:latin typeface="DM Sans"/>
                <a:ea typeface="DM Sans"/>
                <a:cs typeface="DM Sans"/>
                <a:sym typeface="DM Sans"/>
              </a:rPr>
              <a:t> </a:t>
            </a:r>
            <a:r>
              <a:rPr b="1" lang="en-US" sz="1900">
                <a:solidFill>
                  <a:srgbClr val="FF0000"/>
                </a:solidFill>
                <a:latin typeface="DM Sans"/>
                <a:ea typeface="DM Sans"/>
                <a:cs typeface="DM Sans"/>
                <a:sym typeface="DM Sans"/>
              </a:rPr>
              <a:t>OFF</a:t>
            </a:r>
            <a:endParaRPr sz="1200">
              <a:solidFill>
                <a:srgbClr val="FF0000"/>
              </a:solidFill>
              <a:latin typeface="DM Sans"/>
              <a:ea typeface="DM Sans"/>
              <a:cs typeface="DM Sans"/>
              <a:sym typeface="DM Sans"/>
            </a:endParaRPr>
          </a:p>
        </p:txBody>
      </p:sp>
      <p:sp>
        <p:nvSpPr>
          <p:cNvPr id="2252" name="Google Shape;2252;g2770e6e974f_0_5028"/>
          <p:cNvSpPr/>
          <p:nvPr/>
        </p:nvSpPr>
        <p:spPr>
          <a:xfrm>
            <a:off x="1265542" y="3873925"/>
            <a:ext cx="1053900" cy="1677600"/>
          </a:xfrm>
          <a:prstGeom prst="round2SameRect">
            <a:avLst>
              <a:gd fmla="val 0" name="adj1"/>
              <a:gd fmla="val 0" name="adj2"/>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endParaRPr>
          </a:p>
        </p:txBody>
      </p:sp>
      <p:sp>
        <p:nvSpPr>
          <p:cNvPr id="2253" name="Google Shape;2253;g2770e6e974f_0_5028"/>
          <p:cNvSpPr/>
          <p:nvPr/>
        </p:nvSpPr>
        <p:spPr>
          <a:xfrm>
            <a:off x="3643111" y="3801500"/>
            <a:ext cx="1129500" cy="1762800"/>
          </a:xfrm>
          <a:prstGeom prst="round2SameRect">
            <a:avLst>
              <a:gd fmla="val 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accent2"/>
              </a:solidFill>
            </a:endParaRPr>
          </a:p>
        </p:txBody>
      </p:sp>
      <p:cxnSp>
        <p:nvCxnSpPr>
          <p:cNvPr id="2254" name="Google Shape;2254;g2770e6e974f_0_5028"/>
          <p:cNvCxnSpPr/>
          <p:nvPr/>
        </p:nvCxnSpPr>
        <p:spPr>
          <a:xfrm>
            <a:off x="648037" y="5547400"/>
            <a:ext cx="4678500" cy="0"/>
          </a:xfrm>
          <a:prstGeom prst="straightConnector1">
            <a:avLst/>
          </a:prstGeom>
          <a:noFill/>
          <a:ln cap="flat" cmpd="sng" w="28575">
            <a:solidFill>
              <a:schemeClr val="dk1"/>
            </a:solidFill>
            <a:prstDash val="solid"/>
            <a:round/>
            <a:headEnd len="med" w="med" type="none"/>
            <a:tailEnd len="med" w="med" type="none"/>
          </a:ln>
        </p:spPr>
      </p:cxnSp>
      <p:sp>
        <p:nvSpPr>
          <p:cNvPr id="2255" name="Google Shape;2255;g2770e6e974f_0_5028"/>
          <p:cNvSpPr txBox="1"/>
          <p:nvPr/>
        </p:nvSpPr>
        <p:spPr>
          <a:xfrm>
            <a:off x="2989498" y="5647396"/>
            <a:ext cx="2542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r>
              <a:rPr b="1" lang="en-US" sz="1900">
                <a:solidFill>
                  <a:schemeClr val="lt1"/>
                </a:solidFill>
                <a:latin typeface="DM Sans"/>
                <a:ea typeface="DM Sans"/>
                <a:cs typeface="DM Sans"/>
                <a:sym typeface="DM Sans"/>
              </a:rPr>
              <a:t> </a:t>
            </a:r>
            <a:r>
              <a:rPr b="1" lang="en-US" sz="1900">
                <a:solidFill>
                  <a:schemeClr val="accent2"/>
                </a:solidFill>
                <a:latin typeface="DM Sans"/>
                <a:ea typeface="DM Sans"/>
                <a:cs typeface="DM Sans"/>
                <a:sym typeface="DM Sans"/>
              </a:rPr>
              <a:t>ON</a:t>
            </a:r>
            <a:endParaRPr sz="1900">
              <a:solidFill>
                <a:schemeClr val="accent2"/>
              </a:solidFill>
              <a:latin typeface="DM Sans"/>
              <a:ea typeface="DM Sans"/>
              <a:cs typeface="DM Sans"/>
              <a:sym typeface="DM Sans"/>
            </a:endParaRPr>
          </a:p>
        </p:txBody>
      </p:sp>
      <p:grpSp>
        <p:nvGrpSpPr>
          <p:cNvPr id="2256" name="Google Shape;2256;g2770e6e974f_0_5028"/>
          <p:cNvGrpSpPr/>
          <p:nvPr/>
        </p:nvGrpSpPr>
        <p:grpSpPr>
          <a:xfrm>
            <a:off x="2098837" y="3989511"/>
            <a:ext cx="1809826" cy="1067465"/>
            <a:chOff x="3256364" y="2011187"/>
            <a:chExt cx="1589100" cy="1118467"/>
          </a:xfrm>
        </p:grpSpPr>
        <p:cxnSp>
          <p:nvCxnSpPr>
            <p:cNvPr id="2257" name="Google Shape;2257;g2770e6e974f_0_5028"/>
            <p:cNvCxnSpPr/>
            <p:nvPr/>
          </p:nvCxnSpPr>
          <p:spPr>
            <a:xfrm flipH="1" rot="10800000">
              <a:off x="3256364" y="2679813"/>
              <a:ext cx="1589100" cy="24900"/>
            </a:xfrm>
            <a:prstGeom prst="straightConnector1">
              <a:avLst/>
            </a:prstGeom>
            <a:noFill/>
            <a:ln cap="flat" cmpd="sng" w="19050">
              <a:solidFill>
                <a:schemeClr val="dk1"/>
              </a:solidFill>
              <a:prstDash val="solid"/>
              <a:round/>
              <a:headEnd len="med" w="med" type="none"/>
              <a:tailEnd len="med" w="med" type="triangle"/>
            </a:ln>
          </p:spPr>
        </p:cxnSp>
        <p:sp>
          <p:nvSpPr>
            <p:cNvPr id="2258" name="Google Shape;2258;g2770e6e974f_0_5028"/>
            <p:cNvSpPr/>
            <p:nvPr/>
          </p:nvSpPr>
          <p:spPr>
            <a:xfrm rot="5400000">
              <a:off x="3585760" y="2301655"/>
              <a:ext cx="874800" cy="781200"/>
            </a:xfrm>
            <a:prstGeom prst="hexagon">
              <a:avLst>
                <a:gd fmla="val 25000" name="adj"/>
                <a:gd fmla="val 115470" name="vf"/>
              </a:avLst>
            </a:prstGeom>
            <a:solidFill>
              <a:schemeClr val="accent1"/>
            </a:solidFill>
            <a:ln cap="flat" cmpd="sng" w="38100">
              <a:solidFill>
                <a:schemeClr val="dk1"/>
              </a:solidFill>
              <a:prstDash val="solid"/>
              <a:round/>
              <a:headEnd len="sm" w="sm" type="none"/>
              <a:tailEnd len="sm" w="sm" type="none"/>
            </a:ln>
            <a:effectLst>
              <a:outerShdw blurRad="171450"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g2770e6e974f_0_5028"/>
            <p:cNvSpPr txBox="1"/>
            <p:nvPr/>
          </p:nvSpPr>
          <p:spPr>
            <a:xfrm>
              <a:off x="3676667" y="2011187"/>
              <a:ext cx="748500" cy="99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solidFill>
                    <a:srgbClr val="FFFFFF"/>
                  </a:solidFill>
                  <a:latin typeface="DM Sans"/>
                  <a:ea typeface="DM Sans"/>
                  <a:cs typeface="DM Sans"/>
                  <a:sym typeface="DM Sans"/>
                </a:rPr>
                <a:t>  </a:t>
              </a:r>
              <a:r>
                <a:rPr b="1" lang="en-US" sz="2300">
                  <a:solidFill>
                    <a:srgbClr val="FFFFFF"/>
                  </a:solidFill>
                  <a:latin typeface="DM Sans"/>
                  <a:ea typeface="DM Sans"/>
                  <a:cs typeface="DM Sans"/>
                  <a:sym typeface="DM Sans"/>
                </a:rPr>
                <a:t>&lt;5%</a:t>
              </a:r>
              <a:endParaRPr b="1" sz="2300">
                <a:solidFill>
                  <a:srgbClr val="FFFFFF"/>
                </a:solidFill>
                <a:latin typeface="DM Sans"/>
                <a:ea typeface="DM Sans"/>
                <a:cs typeface="DM Sans"/>
                <a:sym typeface="DM Sans"/>
              </a:endParaRPr>
            </a:p>
          </p:txBody>
        </p:sp>
      </p:grpSp>
      <p:sp>
        <p:nvSpPr>
          <p:cNvPr id="2260" name="Google Shape;2260;g2770e6e974f_0_5028"/>
          <p:cNvSpPr txBox="1"/>
          <p:nvPr/>
        </p:nvSpPr>
        <p:spPr>
          <a:xfrm>
            <a:off x="1539867" y="1487867"/>
            <a:ext cx="437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DM Sans"/>
                <a:ea typeface="DM Sans"/>
                <a:cs typeface="DM Sans"/>
                <a:sym typeface="DM Sans"/>
              </a:rPr>
              <a:t>Delta write performance</a:t>
            </a:r>
            <a:endParaRPr b="1" sz="2100">
              <a:solidFill>
                <a:schemeClr val="dk1"/>
              </a:solidFill>
              <a:latin typeface="DM Sans"/>
              <a:ea typeface="DM Sans"/>
              <a:cs typeface="DM Sans"/>
              <a:sym typeface="DM Sans"/>
            </a:endParaRPr>
          </a:p>
          <a:p>
            <a:pPr indent="0" lvl="0" marL="0" rtl="0" algn="l">
              <a:spcBef>
                <a:spcPts val="0"/>
              </a:spcBef>
              <a:spcAft>
                <a:spcPts val="0"/>
              </a:spcAft>
              <a:buNone/>
            </a:pPr>
            <a:r>
              <a:rPr lang="en-US" sz="1900">
                <a:solidFill>
                  <a:schemeClr val="dk1"/>
                </a:solidFill>
                <a:latin typeface="DM Sans"/>
                <a:ea typeface="DM Sans"/>
                <a:cs typeface="DM Sans"/>
                <a:sym typeface="DM Sans"/>
              </a:rPr>
              <a:t>Lower is better</a:t>
            </a:r>
            <a:endParaRPr sz="1900">
              <a:solidFill>
                <a:schemeClr val="dk1"/>
              </a:solidFill>
              <a:latin typeface="DM Sans"/>
              <a:ea typeface="DM Sans"/>
              <a:cs typeface="DM Sans"/>
              <a:sym typeface="DM Sans"/>
            </a:endParaRPr>
          </a:p>
        </p:txBody>
      </p:sp>
      <p:pic>
        <p:nvPicPr>
          <p:cNvPr id="2261" name="Google Shape;2261;g2770e6e974f_0_5028"/>
          <p:cNvPicPr preferRelativeResize="0"/>
          <p:nvPr/>
        </p:nvPicPr>
        <p:blipFill rotWithShape="1">
          <a:blip r:embed="rId3">
            <a:alphaModFix/>
          </a:blip>
          <a:srcRect b="18400" l="0" r="3474" t="0"/>
          <a:stretch/>
        </p:blipFill>
        <p:spPr>
          <a:xfrm>
            <a:off x="685222" y="1595419"/>
            <a:ext cx="865416" cy="569950"/>
          </a:xfrm>
          <a:prstGeom prst="rect">
            <a:avLst/>
          </a:prstGeom>
          <a:noFill/>
          <a:ln>
            <a:noFill/>
          </a:ln>
        </p:spPr>
      </p:pic>
      <p:sp>
        <p:nvSpPr>
          <p:cNvPr id="2262" name="Google Shape;2262;g2770e6e974f_0_5028"/>
          <p:cNvSpPr txBox="1"/>
          <p:nvPr/>
        </p:nvSpPr>
        <p:spPr>
          <a:xfrm>
            <a:off x="612531" y="515875"/>
            <a:ext cx="102360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Is </a:t>
            </a:r>
            <a:r>
              <a:rPr lang="en-US" sz="4000">
                <a:solidFill>
                  <a:schemeClr val="accent2"/>
                </a:solidFill>
                <a:latin typeface="DM Sans Medium"/>
                <a:ea typeface="DM Sans Medium"/>
                <a:cs typeface="DM Sans Medium"/>
                <a:sym typeface="DM Sans Medium"/>
              </a:rPr>
              <a:t>UniForm</a:t>
            </a:r>
            <a:r>
              <a:rPr lang="en-US" sz="4000">
                <a:solidFill>
                  <a:schemeClr val="dk1"/>
                </a:solidFill>
                <a:latin typeface="DM Sans Medium"/>
                <a:ea typeface="DM Sans Medium"/>
                <a:cs typeface="DM Sans Medium"/>
                <a:sym typeface="DM Sans Medium"/>
              </a:rPr>
              <a:t> fast?</a:t>
            </a:r>
            <a:endParaRPr sz="4000">
              <a:solidFill>
                <a:schemeClr val="accent1"/>
              </a:solidFill>
              <a:latin typeface="DM Sans Medium"/>
              <a:ea typeface="DM Sans Medium"/>
              <a:cs typeface="DM Sans Medium"/>
              <a:sym typeface="DM Sans Medium"/>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g2770e6e974f_0_5044"/>
          <p:cNvSpPr txBox="1"/>
          <p:nvPr/>
        </p:nvSpPr>
        <p:spPr>
          <a:xfrm>
            <a:off x="700224" y="5631600"/>
            <a:ext cx="2289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r>
              <a:rPr b="1" lang="en-US" sz="1900">
                <a:solidFill>
                  <a:schemeClr val="lt1"/>
                </a:solidFill>
                <a:latin typeface="DM Sans"/>
                <a:ea typeface="DM Sans"/>
                <a:cs typeface="DM Sans"/>
                <a:sym typeface="DM Sans"/>
              </a:rPr>
              <a:t> </a:t>
            </a:r>
            <a:r>
              <a:rPr b="1" lang="en-US" sz="1900">
                <a:solidFill>
                  <a:srgbClr val="FF0000"/>
                </a:solidFill>
                <a:latin typeface="DM Sans"/>
                <a:ea typeface="DM Sans"/>
                <a:cs typeface="DM Sans"/>
                <a:sym typeface="DM Sans"/>
              </a:rPr>
              <a:t>OFF</a:t>
            </a:r>
            <a:endParaRPr sz="1200">
              <a:solidFill>
                <a:srgbClr val="FF0000"/>
              </a:solidFill>
              <a:latin typeface="DM Sans"/>
              <a:ea typeface="DM Sans"/>
              <a:cs typeface="DM Sans"/>
              <a:sym typeface="DM Sans"/>
            </a:endParaRPr>
          </a:p>
        </p:txBody>
      </p:sp>
      <p:sp>
        <p:nvSpPr>
          <p:cNvPr id="2268" name="Google Shape;2268;g2770e6e974f_0_5044"/>
          <p:cNvSpPr/>
          <p:nvPr/>
        </p:nvSpPr>
        <p:spPr>
          <a:xfrm>
            <a:off x="1265542" y="3873925"/>
            <a:ext cx="1053900" cy="1677600"/>
          </a:xfrm>
          <a:prstGeom prst="round2SameRect">
            <a:avLst>
              <a:gd fmla="val 0" name="adj1"/>
              <a:gd fmla="val 0" name="adj2"/>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endParaRPr>
          </a:p>
        </p:txBody>
      </p:sp>
      <p:sp>
        <p:nvSpPr>
          <p:cNvPr id="2269" name="Google Shape;2269;g2770e6e974f_0_5044"/>
          <p:cNvSpPr/>
          <p:nvPr/>
        </p:nvSpPr>
        <p:spPr>
          <a:xfrm>
            <a:off x="3643111" y="3801500"/>
            <a:ext cx="1129500" cy="1762800"/>
          </a:xfrm>
          <a:prstGeom prst="round2SameRect">
            <a:avLst>
              <a:gd fmla="val 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accent2"/>
              </a:solidFill>
            </a:endParaRPr>
          </a:p>
        </p:txBody>
      </p:sp>
      <p:cxnSp>
        <p:nvCxnSpPr>
          <p:cNvPr id="2270" name="Google Shape;2270;g2770e6e974f_0_5044"/>
          <p:cNvCxnSpPr/>
          <p:nvPr/>
        </p:nvCxnSpPr>
        <p:spPr>
          <a:xfrm>
            <a:off x="648037" y="5547400"/>
            <a:ext cx="4678500" cy="0"/>
          </a:xfrm>
          <a:prstGeom prst="straightConnector1">
            <a:avLst/>
          </a:prstGeom>
          <a:noFill/>
          <a:ln cap="flat" cmpd="sng" w="28575">
            <a:solidFill>
              <a:schemeClr val="dk1"/>
            </a:solidFill>
            <a:prstDash val="solid"/>
            <a:round/>
            <a:headEnd len="med" w="med" type="none"/>
            <a:tailEnd len="med" w="med" type="none"/>
          </a:ln>
        </p:spPr>
      </p:cxnSp>
      <p:sp>
        <p:nvSpPr>
          <p:cNvPr id="2271" name="Google Shape;2271;g2770e6e974f_0_5044"/>
          <p:cNvSpPr txBox="1"/>
          <p:nvPr/>
        </p:nvSpPr>
        <p:spPr>
          <a:xfrm>
            <a:off x="2989498" y="5647396"/>
            <a:ext cx="2542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r>
              <a:rPr b="1" lang="en-US" sz="1900">
                <a:solidFill>
                  <a:schemeClr val="lt1"/>
                </a:solidFill>
                <a:latin typeface="DM Sans"/>
                <a:ea typeface="DM Sans"/>
                <a:cs typeface="DM Sans"/>
                <a:sym typeface="DM Sans"/>
              </a:rPr>
              <a:t> </a:t>
            </a:r>
            <a:r>
              <a:rPr b="1" lang="en-US" sz="1900">
                <a:solidFill>
                  <a:schemeClr val="accent2"/>
                </a:solidFill>
                <a:latin typeface="DM Sans"/>
                <a:ea typeface="DM Sans"/>
                <a:cs typeface="DM Sans"/>
                <a:sym typeface="DM Sans"/>
              </a:rPr>
              <a:t>ON</a:t>
            </a:r>
            <a:endParaRPr sz="1900">
              <a:solidFill>
                <a:schemeClr val="accent2"/>
              </a:solidFill>
              <a:latin typeface="DM Sans"/>
              <a:ea typeface="DM Sans"/>
              <a:cs typeface="DM Sans"/>
              <a:sym typeface="DM Sans"/>
            </a:endParaRPr>
          </a:p>
        </p:txBody>
      </p:sp>
      <p:grpSp>
        <p:nvGrpSpPr>
          <p:cNvPr id="2272" name="Google Shape;2272;g2770e6e974f_0_5044"/>
          <p:cNvGrpSpPr/>
          <p:nvPr/>
        </p:nvGrpSpPr>
        <p:grpSpPr>
          <a:xfrm>
            <a:off x="2098837" y="3989511"/>
            <a:ext cx="1809826" cy="1067465"/>
            <a:chOff x="3256364" y="2011187"/>
            <a:chExt cx="1589100" cy="1118467"/>
          </a:xfrm>
        </p:grpSpPr>
        <p:cxnSp>
          <p:nvCxnSpPr>
            <p:cNvPr id="2273" name="Google Shape;2273;g2770e6e974f_0_5044"/>
            <p:cNvCxnSpPr/>
            <p:nvPr/>
          </p:nvCxnSpPr>
          <p:spPr>
            <a:xfrm flipH="1" rot="10800000">
              <a:off x="3256364" y="2679813"/>
              <a:ext cx="1589100" cy="24900"/>
            </a:xfrm>
            <a:prstGeom prst="straightConnector1">
              <a:avLst/>
            </a:prstGeom>
            <a:noFill/>
            <a:ln cap="flat" cmpd="sng" w="19050">
              <a:solidFill>
                <a:schemeClr val="dk1"/>
              </a:solidFill>
              <a:prstDash val="solid"/>
              <a:round/>
              <a:headEnd len="med" w="med" type="none"/>
              <a:tailEnd len="med" w="med" type="triangle"/>
            </a:ln>
          </p:spPr>
        </p:cxnSp>
        <p:sp>
          <p:nvSpPr>
            <p:cNvPr id="2274" name="Google Shape;2274;g2770e6e974f_0_5044"/>
            <p:cNvSpPr/>
            <p:nvPr/>
          </p:nvSpPr>
          <p:spPr>
            <a:xfrm rot="5400000">
              <a:off x="3585760" y="2301655"/>
              <a:ext cx="874800" cy="781200"/>
            </a:xfrm>
            <a:prstGeom prst="hexagon">
              <a:avLst>
                <a:gd fmla="val 25000" name="adj"/>
                <a:gd fmla="val 115470" name="vf"/>
              </a:avLst>
            </a:prstGeom>
            <a:solidFill>
              <a:schemeClr val="accent1"/>
            </a:solidFill>
            <a:ln cap="flat" cmpd="sng" w="38100">
              <a:solidFill>
                <a:schemeClr val="dk1"/>
              </a:solidFill>
              <a:prstDash val="solid"/>
              <a:round/>
              <a:headEnd len="sm" w="sm" type="none"/>
              <a:tailEnd len="sm" w="sm" type="none"/>
            </a:ln>
            <a:effectLst>
              <a:outerShdw blurRad="171450"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g2770e6e974f_0_5044"/>
            <p:cNvSpPr txBox="1"/>
            <p:nvPr/>
          </p:nvSpPr>
          <p:spPr>
            <a:xfrm>
              <a:off x="3676667" y="2011187"/>
              <a:ext cx="748500" cy="99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solidFill>
                    <a:srgbClr val="FFFFFF"/>
                  </a:solidFill>
                  <a:latin typeface="DM Sans"/>
                  <a:ea typeface="DM Sans"/>
                  <a:cs typeface="DM Sans"/>
                  <a:sym typeface="DM Sans"/>
                </a:rPr>
                <a:t>  </a:t>
              </a:r>
              <a:r>
                <a:rPr b="1" lang="en-US" sz="2300">
                  <a:solidFill>
                    <a:srgbClr val="FFFFFF"/>
                  </a:solidFill>
                  <a:latin typeface="DM Sans"/>
                  <a:ea typeface="DM Sans"/>
                  <a:cs typeface="DM Sans"/>
                  <a:sym typeface="DM Sans"/>
                </a:rPr>
                <a:t>&lt;5%</a:t>
              </a:r>
              <a:endParaRPr b="1" sz="2300">
                <a:solidFill>
                  <a:srgbClr val="FFFFFF"/>
                </a:solidFill>
                <a:latin typeface="DM Sans"/>
                <a:ea typeface="DM Sans"/>
                <a:cs typeface="DM Sans"/>
                <a:sym typeface="DM Sans"/>
              </a:endParaRPr>
            </a:p>
          </p:txBody>
        </p:sp>
      </p:grpSp>
      <p:sp>
        <p:nvSpPr>
          <p:cNvPr id="2276" name="Google Shape;2276;g2770e6e974f_0_5044"/>
          <p:cNvSpPr txBox="1"/>
          <p:nvPr/>
        </p:nvSpPr>
        <p:spPr>
          <a:xfrm>
            <a:off x="8286023" y="5600850"/>
            <a:ext cx="3000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br>
              <a:rPr b="1" lang="en-US" sz="1900">
                <a:solidFill>
                  <a:schemeClr val="dk1"/>
                </a:solidFill>
                <a:latin typeface="DM Sans"/>
                <a:ea typeface="DM Sans"/>
                <a:cs typeface="DM Sans"/>
                <a:sym typeface="DM Sans"/>
              </a:rPr>
            </a:br>
            <a:r>
              <a:rPr lang="en-US" sz="1500">
                <a:solidFill>
                  <a:schemeClr val="accent1"/>
                </a:solidFill>
                <a:latin typeface="DM Mono"/>
                <a:ea typeface="DM Mono"/>
                <a:cs typeface="DM Mono"/>
                <a:sym typeface="DM Mono"/>
              </a:rPr>
              <a:t>DATABRICKS</a:t>
            </a:r>
            <a:endParaRPr sz="1500">
              <a:solidFill>
                <a:schemeClr val="accent1"/>
              </a:solidFill>
              <a:latin typeface="DM Mono"/>
              <a:ea typeface="DM Mono"/>
              <a:cs typeface="DM Mono"/>
              <a:sym typeface="DM Mono"/>
            </a:endParaRPr>
          </a:p>
        </p:txBody>
      </p:sp>
      <p:sp>
        <p:nvSpPr>
          <p:cNvPr id="2277" name="Google Shape;2277;g2770e6e974f_0_5044"/>
          <p:cNvSpPr/>
          <p:nvPr/>
        </p:nvSpPr>
        <p:spPr>
          <a:xfrm>
            <a:off x="6796575" y="2892000"/>
            <a:ext cx="1129500" cy="2634900"/>
          </a:xfrm>
          <a:prstGeom prst="round2SameRect">
            <a:avLst>
              <a:gd fmla="val 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endParaRPr>
          </a:p>
        </p:txBody>
      </p:sp>
      <p:sp>
        <p:nvSpPr>
          <p:cNvPr id="2278" name="Google Shape;2278;g2770e6e974f_0_5044"/>
          <p:cNvSpPr txBox="1"/>
          <p:nvPr/>
        </p:nvSpPr>
        <p:spPr>
          <a:xfrm>
            <a:off x="8700677" y="4348400"/>
            <a:ext cx="73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latin typeface="DM Sans"/>
              <a:ea typeface="DM Sans"/>
              <a:cs typeface="DM Sans"/>
              <a:sym typeface="DM Sans"/>
            </a:endParaRPr>
          </a:p>
        </p:txBody>
      </p:sp>
      <p:sp>
        <p:nvSpPr>
          <p:cNvPr id="2279" name="Google Shape;2279;g2770e6e974f_0_5044"/>
          <p:cNvSpPr/>
          <p:nvPr/>
        </p:nvSpPr>
        <p:spPr>
          <a:xfrm>
            <a:off x="9139100" y="2898300"/>
            <a:ext cx="1129500" cy="2634900"/>
          </a:xfrm>
          <a:prstGeom prst="round2SameRect">
            <a:avLst>
              <a:gd fmla="val 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accent2"/>
              </a:solidFill>
            </a:endParaRPr>
          </a:p>
        </p:txBody>
      </p:sp>
      <p:cxnSp>
        <p:nvCxnSpPr>
          <p:cNvPr id="2280" name="Google Shape;2280;g2770e6e974f_0_5044"/>
          <p:cNvCxnSpPr/>
          <p:nvPr/>
        </p:nvCxnSpPr>
        <p:spPr>
          <a:xfrm>
            <a:off x="6154590" y="5533000"/>
            <a:ext cx="4749600" cy="0"/>
          </a:xfrm>
          <a:prstGeom prst="straightConnector1">
            <a:avLst/>
          </a:prstGeom>
          <a:noFill/>
          <a:ln cap="flat" cmpd="sng" w="28575">
            <a:solidFill>
              <a:schemeClr val="dk1"/>
            </a:solidFill>
            <a:prstDash val="solid"/>
            <a:round/>
            <a:headEnd len="med" w="med" type="none"/>
            <a:tailEnd len="med" w="med" type="none"/>
          </a:ln>
        </p:spPr>
      </p:cxnSp>
      <p:grpSp>
        <p:nvGrpSpPr>
          <p:cNvPr id="2281" name="Google Shape;2281;g2770e6e974f_0_5044"/>
          <p:cNvGrpSpPr/>
          <p:nvPr/>
        </p:nvGrpSpPr>
        <p:grpSpPr>
          <a:xfrm>
            <a:off x="7825753" y="2896116"/>
            <a:ext cx="1396405" cy="834909"/>
            <a:chOff x="3399419" y="1294405"/>
            <a:chExt cx="1226100" cy="874800"/>
          </a:xfrm>
        </p:grpSpPr>
        <p:cxnSp>
          <p:nvCxnSpPr>
            <p:cNvPr id="2282" name="Google Shape;2282;g2770e6e974f_0_5044"/>
            <p:cNvCxnSpPr/>
            <p:nvPr/>
          </p:nvCxnSpPr>
          <p:spPr>
            <a:xfrm>
              <a:off x="3399419" y="1728057"/>
              <a:ext cx="1226100" cy="14700"/>
            </a:xfrm>
            <a:prstGeom prst="straightConnector1">
              <a:avLst/>
            </a:prstGeom>
            <a:noFill/>
            <a:ln cap="flat" cmpd="sng" w="19050">
              <a:solidFill>
                <a:schemeClr val="dk1"/>
              </a:solidFill>
              <a:prstDash val="solid"/>
              <a:round/>
              <a:headEnd len="med" w="med" type="none"/>
              <a:tailEnd len="med" w="med" type="triangle"/>
            </a:ln>
          </p:spPr>
        </p:cxnSp>
        <p:sp>
          <p:nvSpPr>
            <p:cNvPr id="2283" name="Google Shape;2283;g2770e6e974f_0_5044"/>
            <p:cNvSpPr/>
            <p:nvPr/>
          </p:nvSpPr>
          <p:spPr>
            <a:xfrm rot="5400000">
              <a:off x="3561480" y="1341205"/>
              <a:ext cx="874800" cy="781200"/>
            </a:xfrm>
            <a:prstGeom prst="hexagon">
              <a:avLst>
                <a:gd fmla="val 25000" name="adj"/>
                <a:gd fmla="val 115470" name="vf"/>
              </a:avLst>
            </a:prstGeom>
            <a:solidFill>
              <a:schemeClr val="accent1"/>
            </a:solidFill>
            <a:ln cap="flat" cmpd="sng" w="38100">
              <a:solidFill>
                <a:schemeClr val="dk1"/>
              </a:solidFill>
              <a:prstDash val="solid"/>
              <a:round/>
              <a:headEnd len="sm" w="sm" type="none"/>
              <a:tailEnd len="sm" w="sm" type="none"/>
            </a:ln>
            <a:effectLst>
              <a:outerShdw blurRad="171450"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g2770e6e974f_0_5044"/>
            <p:cNvSpPr txBox="1"/>
            <p:nvPr/>
          </p:nvSpPr>
          <p:spPr>
            <a:xfrm>
              <a:off x="3666134" y="1463744"/>
              <a:ext cx="748500" cy="5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FFFFFF"/>
                  </a:solidFill>
                  <a:latin typeface="DM Sans"/>
                  <a:ea typeface="DM Sans"/>
                  <a:cs typeface="DM Sans"/>
                  <a:sym typeface="DM Sans"/>
                </a:rPr>
                <a:t>±10%</a:t>
              </a:r>
              <a:endParaRPr b="1" sz="1600">
                <a:solidFill>
                  <a:srgbClr val="FFFFFF"/>
                </a:solidFill>
                <a:latin typeface="DM Sans"/>
                <a:ea typeface="DM Sans"/>
                <a:cs typeface="DM Sans"/>
                <a:sym typeface="DM Sans"/>
              </a:endParaRPr>
            </a:p>
          </p:txBody>
        </p:sp>
      </p:grpSp>
      <p:sp>
        <p:nvSpPr>
          <p:cNvPr id="2285" name="Google Shape;2285;g2770e6e974f_0_5044"/>
          <p:cNvSpPr txBox="1"/>
          <p:nvPr/>
        </p:nvSpPr>
        <p:spPr>
          <a:xfrm>
            <a:off x="6792848" y="1454425"/>
            <a:ext cx="5239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DM Sans"/>
                <a:ea typeface="DM Sans"/>
                <a:cs typeface="DM Sans"/>
                <a:sym typeface="DM Sans"/>
              </a:rPr>
              <a:t>Read performance in Snowflake (OOB)</a:t>
            </a:r>
            <a:endParaRPr b="1" sz="2100">
              <a:solidFill>
                <a:schemeClr val="dk1"/>
              </a:solidFill>
              <a:latin typeface="DM Sans"/>
              <a:ea typeface="DM Sans"/>
              <a:cs typeface="DM Sans"/>
              <a:sym typeface="DM Sans"/>
            </a:endParaRPr>
          </a:p>
          <a:p>
            <a:pPr indent="0" lvl="0" marL="0" rtl="0" algn="l">
              <a:spcBef>
                <a:spcPts val="0"/>
              </a:spcBef>
              <a:spcAft>
                <a:spcPts val="0"/>
              </a:spcAft>
              <a:buNone/>
            </a:pPr>
            <a:r>
              <a:rPr lang="en-US" sz="1900">
                <a:solidFill>
                  <a:schemeClr val="dk1"/>
                </a:solidFill>
                <a:latin typeface="DM Sans"/>
                <a:ea typeface="DM Sans"/>
                <a:cs typeface="DM Sans"/>
                <a:sym typeface="DM Sans"/>
              </a:rPr>
              <a:t>Lower is better </a:t>
            </a:r>
            <a:endParaRPr sz="1900">
              <a:solidFill>
                <a:schemeClr val="dk1"/>
              </a:solidFill>
              <a:latin typeface="DM Sans"/>
              <a:ea typeface="DM Sans"/>
              <a:cs typeface="DM Sans"/>
              <a:sym typeface="DM Sans"/>
            </a:endParaRPr>
          </a:p>
        </p:txBody>
      </p:sp>
      <p:sp>
        <p:nvSpPr>
          <p:cNvPr id="2286" name="Google Shape;2286;g2770e6e974f_0_5044"/>
          <p:cNvSpPr txBox="1"/>
          <p:nvPr/>
        </p:nvSpPr>
        <p:spPr>
          <a:xfrm>
            <a:off x="1539867" y="1487867"/>
            <a:ext cx="437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DM Sans"/>
                <a:ea typeface="DM Sans"/>
                <a:cs typeface="DM Sans"/>
                <a:sym typeface="DM Sans"/>
              </a:rPr>
              <a:t>Delta write performance</a:t>
            </a:r>
            <a:endParaRPr b="1" sz="2100">
              <a:solidFill>
                <a:schemeClr val="dk1"/>
              </a:solidFill>
              <a:latin typeface="DM Sans"/>
              <a:ea typeface="DM Sans"/>
              <a:cs typeface="DM Sans"/>
              <a:sym typeface="DM Sans"/>
            </a:endParaRPr>
          </a:p>
          <a:p>
            <a:pPr indent="0" lvl="0" marL="0" rtl="0" algn="l">
              <a:spcBef>
                <a:spcPts val="0"/>
              </a:spcBef>
              <a:spcAft>
                <a:spcPts val="0"/>
              </a:spcAft>
              <a:buNone/>
            </a:pPr>
            <a:r>
              <a:rPr lang="en-US" sz="1900">
                <a:solidFill>
                  <a:schemeClr val="dk1"/>
                </a:solidFill>
                <a:latin typeface="DM Sans"/>
                <a:ea typeface="DM Sans"/>
                <a:cs typeface="DM Sans"/>
                <a:sym typeface="DM Sans"/>
              </a:rPr>
              <a:t>Lower is better</a:t>
            </a:r>
            <a:endParaRPr sz="1900">
              <a:solidFill>
                <a:schemeClr val="dk1"/>
              </a:solidFill>
              <a:latin typeface="DM Sans"/>
              <a:ea typeface="DM Sans"/>
              <a:cs typeface="DM Sans"/>
              <a:sym typeface="DM Sans"/>
            </a:endParaRPr>
          </a:p>
        </p:txBody>
      </p:sp>
      <p:pic>
        <p:nvPicPr>
          <p:cNvPr id="2287" name="Google Shape;2287;g2770e6e974f_0_5044"/>
          <p:cNvPicPr preferRelativeResize="0"/>
          <p:nvPr/>
        </p:nvPicPr>
        <p:blipFill rotWithShape="1">
          <a:blip r:embed="rId3">
            <a:alphaModFix/>
          </a:blip>
          <a:srcRect b="18400" l="0" r="3474" t="0"/>
          <a:stretch/>
        </p:blipFill>
        <p:spPr>
          <a:xfrm>
            <a:off x="685222" y="1595419"/>
            <a:ext cx="865416" cy="569950"/>
          </a:xfrm>
          <a:prstGeom prst="rect">
            <a:avLst/>
          </a:prstGeom>
          <a:noFill/>
          <a:ln>
            <a:noFill/>
          </a:ln>
        </p:spPr>
      </p:pic>
      <p:sp>
        <p:nvSpPr>
          <p:cNvPr id="2288" name="Google Shape;2288;g2770e6e974f_0_5044"/>
          <p:cNvSpPr txBox="1"/>
          <p:nvPr/>
        </p:nvSpPr>
        <p:spPr>
          <a:xfrm>
            <a:off x="612531" y="515875"/>
            <a:ext cx="102360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Is </a:t>
            </a:r>
            <a:r>
              <a:rPr lang="en-US" sz="4000">
                <a:solidFill>
                  <a:schemeClr val="accent2"/>
                </a:solidFill>
                <a:latin typeface="DM Sans Medium"/>
                <a:ea typeface="DM Sans Medium"/>
                <a:cs typeface="DM Sans Medium"/>
                <a:sym typeface="DM Sans Medium"/>
              </a:rPr>
              <a:t>UniForm</a:t>
            </a:r>
            <a:r>
              <a:rPr lang="en-US" sz="4000">
                <a:solidFill>
                  <a:schemeClr val="dk1"/>
                </a:solidFill>
                <a:latin typeface="DM Sans Medium"/>
                <a:ea typeface="DM Sans Medium"/>
                <a:cs typeface="DM Sans Medium"/>
                <a:sym typeface="DM Sans Medium"/>
              </a:rPr>
              <a:t> fast?</a:t>
            </a:r>
            <a:endParaRPr sz="4000">
              <a:solidFill>
                <a:schemeClr val="accent1"/>
              </a:solidFill>
              <a:latin typeface="DM Sans Medium"/>
              <a:ea typeface="DM Sans Medium"/>
              <a:cs typeface="DM Sans Medium"/>
              <a:sym typeface="DM Sans Medium"/>
            </a:endParaRPr>
          </a:p>
        </p:txBody>
      </p:sp>
      <p:pic>
        <p:nvPicPr>
          <p:cNvPr id="2289" name="Google Shape;2289;g2770e6e974f_0_5044"/>
          <p:cNvPicPr preferRelativeResize="0"/>
          <p:nvPr/>
        </p:nvPicPr>
        <p:blipFill>
          <a:blip r:embed="rId4">
            <a:alphaModFix/>
          </a:blip>
          <a:stretch>
            <a:fillRect/>
          </a:stretch>
        </p:blipFill>
        <p:spPr>
          <a:xfrm>
            <a:off x="6185397" y="1613492"/>
            <a:ext cx="477000" cy="477000"/>
          </a:xfrm>
          <a:prstGeom prst="rect">
            <a:avLst/>
          </a:prstGeom>
          <a:noFill/>
          <a:ln>
            <a:noFill/>
          </a:ln>
        </p:spPr>
      </p:pic>
      <p:sp>
        <p:nvSpPr>
          <p:cNvPr id="2290" name="Google Shape;2290;g2770e6e974f_0_5044"/>
          <p:cNvSpPr txBox="1"/>
          <p:nvPr/>
        </p:nvSpPr>
        <p:spPr>
          <a:xfrm>
            <a:off x="6019780" y="5600850"/>
            <a:ext cx="2600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Iceberg</a:t>
            </a:r>
            <a:endParaRPr b="1" sz="1900">
              <a:solidFill>
                <a:schemeClr val="dk1"/>
              </a:solidFill>
              <a:latin typeface="DM Sans"/>
              <a:ea typeface="DM Sans"/>
              <a:cs typeface="DM Sans"/>
              <a:sym typeface="DM Sans"/>
            </a:endParaRPr>
          </a:p>
          <a:p>
            <a:pPr indent="0" lvl="0" marL="0" rtl="0" algn="ctr">
              <a:spcBef>
                <a:spcPts val="0"/>
              </a:spcBef>
              <a:spcAft>
                <a:spcPts val="0"/>
              </a:spcAft>
              <a:buNone/>
            </a:pPr>
            <a:r>
              <a:rPr lang="en-US" sz="1500">
                <a:solidFill>
                  <a:schemeClr val="dk2"/>
                </a:solidFill>
                <a:latin typeface="DM Mono"/>
                <a:ea typeface="DM Mono"/>
                <a:cs typeface="DM Mono"/>
                <a:sym typeface="DM Mono"/>
              </a:rPr>
              <a:t>SNOWFLAKE</a:t>
            </a:r>
            <a:endParaRPr b="1" sz="1900">
              <a:solidFill>
                <a:schemeClr val="dk2"/>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pic>
        <p:nvPicPr>
          <p:cNvPr id="2295" name="Google Shape;2295;g2770e6e974f_0_5071"/>
          <p:cNvPicPr preferRelativeResize="0"/>
          <p:nvPr/>
        </p:nvPicPr>
        <p:blipFill>
          <a:blip r:embed="rId3">
            <a:alphaModFix/>
          </a:blip>
          <a:stretch>
            <a:fillRect/>
          </a:stretch>
        </p:blipFill>
        <p:spPr>
          <a:xfrm>
            <a:off x="2951152" y="653421"/>
            <a:ext cx="8434816" cy="5798950"/>
          </a:xfrm>
          <a:prstGeom prst="rect">
            <a:avLst/>
          </a:prstGeom>
          <a:noFill/>
          <a:ln>
            <a:noFill/>
          </a:ln>
        </p:spPr>
      </p:pic>
      <p:sp>
        <p:nvSpPr>
          <p:cNvPr id="2296" name="Google Shape;2296;g2770e6e974f_0_5071"/>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97" name="Google Shape;2297;g2770e6e974f_0_5071"/>
          <p:cNvSpPr txBox="1"/>
          <p:nvPr/>
        </p:nvSpPr>
        <p:spPr>
          <a:xfrm>
            <a:off x="612531" y="515875"/>
            <a:ext cx="100551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Delta Lake supports all ecosystems</a:t>
            </a:r>
            <a:endParaRPr sz="4000">
              <a:solidFill>
                <a:schemeClr val="dk1"/>
              </a:solidFill>
              <a:latin typeface="DM Sans Medium"/>
              <a:ea typeface="DM Sans Medium"/>
              <a:cs typeface="DM Sans Medium"/>
              <a:sym typeface="DM Sans Medium"/>
            </a:endParaRPr>
          </a:p>
        </p:txBody>
      </p:sp>
      <p:sp>
        <p:nvSpPr>
          <p:cNvPr id="2298" name="Google Shape;2298;g2770e6e974f_0_5071"/>
          <p:cNvSpPr txBox="1"/>
          <p:nvPr/>
        </p:nvSpPr>
        <p:spPr>
          <a:xfrm>
            <a:off x="581911" y="2552600"/>
            <a:ext cx="3000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DM Sans"/>
                <a:ea typeface="DM Sans"/>
                <a:cs typeface="DM Sans"/>
                <a:sym typeface="DM Sans"/>
              </a:rPr>
              <a:t>Support for any architecture you choose </a:t>
            </a:r>
            <a:r>
              <a:rPr b="1" lang="en-US" sz="2400">
                <a:solidFill>
                  <a:schemeClr val="accent1"/>
                </a:solidFill>
                <a:latin typeface="DM Sans"/>
                <a:ea typeface="DM Sans"/>
                <a:cs typeface="DM Sans"/>
                <a:sym typeface="DM Sans"/>
              </a:rPr>
              <a:t>today</a:t>
            </a:r>
            <a:r>
              <a:rPr b="1" lang="en-US" sz="2400">
                <a:solidFill>
                  <a:schemeClr val="dk2"/>
                </a:solidFill>
                <a:latin typeface="DM Sans"/>
                <a:ea typeface="DM Sans"/>
                <a:cs typeface="DM Sans"/>
                <a:sym typeface="DM Sans"/>
              </a:rPr>
              <a:t> </a:t>
            </a:r>
            <a:r>
              <a:rPr lang="en-US" sz="2400">
                <a:solidFill>
                  <a:schemeClr val="dk1"/>
                </a:solidFill>
                <a:latin typeface="DM Sans"/>
                <a:ea typeface="DM Sans"/>
                <a:cs typeface="DM Sans"/>
                <a:sym typeface="DM Sans"/>
              </a:rPr>
              <a:t>or </a:t>
            </a:r>
            <a:r>
              <a:rPr b="1" lang="en-US" sz="2400">
                <a:solidFill>
                  <a:schemeClr val="accent1"/>
                </a:solidFill>
                <a:latin typeface="DM Sans"/>
                <a:ea typeface="DM Sans"/>
                <a:cs typeface="DM Sans"/>
                <a:sym typeface="DM Sans"/>
              </a:rPr>
              <a:t>in the future</a:t>
            </a:r>
            <a:endParaRPr b="1" sz="1600">
              <a:solidFill>
                <a:schemeClr val="accent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g2770e6e974f_0_6340"/>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Delta Format</a:t>
            </a:r>
            <a:r>
              <a:rPr lang="en-US"/>
              <a:t> Best Practices</a:t>
            </a:r>
            <a:endParaRPr>
              <a:solidFill>
                <a:schemeClr val="accent4"/>
              </a:solidFill>
            </a:endParaRPr>
          </a:p>
        </p:txBody>
      </p:sp>
      <p:sp>
        <p:nvSpPr>
          <p:cNvPr id="2304" name="Google Shape;2304;g2770e6e974f_0_6340"/>
          <p:cNvSpPr txBox="1"/>
          <p:nvPr/>
        </p:nvSpPr>
        <p:spPr>
          <a:xfrm>
            <a:off x="107550" y="1466600"/>
            <a:ext cx="11976900" cy="4587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Differences between Delta Lake and Parquet on Apache Spark</a:t>
            </a:r>
            <a:r>
              <a:rPr lang="en-US" sz="1300">
                <a:solidFill>
                  <a:schemeClr val="accent6"/>
                </a:solidFill>
              </a:rPr>
              <a:t>: Do not manually modify, add, or delete Parquet data files in a Delta table, as this can lead to lost data or table corruption. Instead, use a WHERE clause for data skipping, such as spark.read.table("&lt;table-name&gt;").where("date = '2017-01-01'").</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Improve performance for Delta Lake merge</a:t>
            </a:r>
            <a:r>
              <a:rPr lang="en-US" sz="1300">
                <a:solidFill>
                  <a:schemeClr val="accent6"/>
                </a:solidFill>
              </a:rPr>
              <a:t>: You can reduce the number of files by enabling optimized writes. Databricks can automatically detect if a Delta table has frequent merge operations that rewrite files and may choose to reduce the size of rewritten files in anticipation of further file rewrites in the future.</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Enhanced checkpoints for low-latency queries</a:t>
            </a:r>
            <a:r>
              <a:rPr lang="en-US" sz="1300">
                <a:solidFill>
                  <a:schemeClr val="accent6"/>
                </a:solidFill>
              </a:rPr>
              <a:t>: Delta Lake writes checkpoints as an aggregate state of a Delta table at an optimized frequency. These checkpoints serve as the starting point to compute the latest state of the table. Without checkpoints, Delta Lake would have to read a large collection of JSON files (“delta” files) representing commits to the transaction log to compute the state of a table.</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Manage column-level statistics in checkpoints</a:t>
            </a:r>
            <a:r>
              <a:rPr lang="en-US" sz="1300">
                <a:solidFill>
                  <a:schemeClr val="accent6"/>
                </a:solidFill>
              </a:rPr>
              <a:t>: Delta Lake doesn’t perform expensive JSON parsing to obtain column-level statistics. Parquet column pruning capabilities significantly reduce the I/O required to read the statistics for a column.</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data skipping</a:t>
            </a:r>
            <a:r>
              <a:rPr lang="en-US" sz="1300">
                <a:solidFill>
                  <a:schemeClr val="accent6"/>
                </a:solidFill>
              </a:rPr>
              <a:t>: To achieve this, data skipping information is automatically collected when you write data to a Delta table. Delta Lake on Databricks uses this information (minimum and maximum values) at query time to provide faster queries.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Z-ordering or Liquid Clustering</a:t>
            </a:r>
            <a:r>
              <a:rPr lang="en-US" sz="1300">
                <a:solidFill>
                  <a:schemeClr val="accent6"/>
                </a:solidFill>
              </a:rPr>
              <a:t>: These techniques collocate related information in the same set of files. This co-locality is automatically used on Databricks by Delta Lake data-skipping algorithms, significantly reducing the amount of data Delta Lake must read.</a:t>
            </a:r>
            <a:br>
              <a:rPr lang="en-US" sz="1300">
                <a:solidFill>
                  <a:schemeClr val="accent6"/>
                </a:solidFill>
              </a:rPr>
            </a:br>
            <a:endParaRPr sz="1300" u="sng">
              <a:solidFill>
                <a:schemeClr val="hlink"/>
              </a:solidFill>
            </a:endParaRPr>
          </a:p>
          <a:p>
            <a:pPr indent="0" lvl="0" marL="914400" rtl="0" algn="l">
              <a:spcBef>
                <a:spcPts val="0"/>
              </a:spcBef>
              <a:spcAft>
                <a:spcPts val="0"/>
              </a:spcAft>
              <a:buNone/>
            </a:pPr>
            <a:r>
              <a:t/>
            </a:r>
            <a:endParaRPr b="1" sz="1300">
              <a:solidFill>
                <a:schemeClr val="accent6"/>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g2770e6e974f_0_6334"/>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Delta Format</a:t>
            </a:r>
            <a:r>
              <a:rPr lang="en-US"/>
              <a:t> Best Practices Contd..</a:t>
            </a:r>
            <a:endParaRPr>
              <a:solidFill>
                <a:schemeClr val="accent4"/>
              </a:solidFill>
            </a:endParaRPr>
          </a:p>
        </p:txBody>
      </p:sp>
      <p:sp>
        <p:nvSpPr>
          <p:cNvPr id="2310" name="Google Shape;2310;g2770e6e974f_0_6334"/>
          <p:cNvSpPr txBox="1"/>
          <p:nvPr/>
        </p:nvSpPr>
        <p:spPr>
          <a:xfrm>
            <a:off x="107550" y="1466600"/>
            <a:ext cx="119769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Design for failure</a:t>
            </a:r>
            <a:r>
              <a:rPr lang="en-US" sz="1300">
                <a:solidFill>
                  <a:schemeClr val="accent6"/>
                </a:solidFill>
              </a:rPr>
              <a:t>: Use a data format that supports ACID transactions. ACID transactions are a critical feature for maintaining data integrity and consistency. Delta Lake is an open-source storage framework that provides ACID transactions as well as schema enforcement, scalable metadata handling, and unifies streaming and batch data processing.</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Optimize performance of Delta tables using dbt post hooks</a:t>
            </a:r>
            <a:r>
              <a:rPr lang="en-US" sz="1300">
                <a:solidFill>
                  <a:schemeClr val="accent6"/>
                </a:solidFill>
              </a:rPr>
              <a:t>: ZORDER - Colocate column information in the same set of files so that Delta Lake data-skipping algorithms reduce the amount of data that needs to be read for queries.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Avoid cloud versioning</a:t>
            </a:r>
            <a:r>
              <a:rPr lang="en-US" sz="1300">
                <a:solidFill>
                  <a:schemeClr val="accent6"/>
                </a:solidFill>
              </a:rPr>
              <a:t>: Since Delta Lake maintains version history, you should avoid using cloud version control mechanisms, like S3 versioning on AWS. Using cloud version controls in addition to Delta Lake can result in additional storage costs and performance degradation.</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the OPTIMIZE statement</a:t>
            </a:r>
            <a:r>
              <a:rPr lang="en-US" sz="1300">
                <a:solidFill>
                  <a:schemeClr val="accent6"/>
                </a:solidFill>
              </a:rPr>
              <a:t>: This optimizes the layout of the Delta Lake data files. Optionally you can Z-ORDER the data to colocate the related data in the same set of files.</a:t>
            </a:r>
            <a:br>
              <a:rPr lang="en-US" sz="1300">
                <a:solidFill>
                  <a:schemeClr val="accent6"/>
                </a:solidFill>
              </a:rPr>
            </a:br>
            <a:endParaRPr sz="1300" u="sng">
              <a:solidFill>
                <a:schemeClr val="hlink"/>
              </a:solidFill>
            </a:endParaRPr>
          </a:p>
          <a:p>
            <a:pPr indent="0" lvl="0" marL="0" rtl="0" algn="l">
              <a:spcBef>
                <a:spcPts val="0"/>
              </a:spcBef>
              <a:spcAft>
                <a:spcPts val="0"/>
              </a:spcAft>
              <a:buNone/>
            </a:pPr>
            <a:r>
              <a:t/>
            </a:r>
            <a:endParaRPr b="1" sz="1300">
              <a:solidFill>
                <a:schemeClr val="accent6"/>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7"/>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Unity Catalog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g2770e6e974f_0_1387"/>
          <p:cNvSpPr txBox="1"/>
          <p:nvPr/>
        </p:nvSpPr>
        <p:spPr>
          <a:xfrm>
            <a:off x="749808" y="535597"/>
            <a:ext cx="10667400" cy="583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Databricks Lakehouse unifies </a:t>
            </a:r>
            <a:br>
              <a:rPr lang="en-US" sz="4000">
                <a:solidFill>
                  <a:schemeClr val="dk1"/>
                </a:solidFill>
                <a:latin typeface="DM Sans Medium"/>
                <a:ea typeface="DM Sans Medium"/>
                <a:cs typeface="DM Sans Medium"/>
                <a:sym typeface="DM Sans Medium"/>
              </a:rPr>
            </a:br>
            <a:r>
              <a:rPr lang="en-US" sz="4000">
                <a:solidFill>
                  <a:schemeClr val="dk1"/>
                </a:solidFill>
                <a:latin typeface="DM Sans Medium"/>
                <a:ea typeface="DM Sans Medium"/>
                <a:cs typeface="DM Sans Medium"/>
                <a:sym typeface="DM Sans Medium"/>
              </a:rPr>
              <a:t>data and AI governance</a:t>
            </a:r>
            <a:endParaRPr sz="4000">
              <a:solidFill>
                <a:srgbClr val="1B3139"/>
              </a:solidFill>
              <a:latin typeface="DM Sans Medium"/>
              <a:ea typeface="DM Sans Medium"/>
              <a:cs typeface="DM Sans Medium"/>
              <a:sym typeface="DM Sans Medium"/>
            </a:endParaRPr>
          </a:p>
        </p:txBody>
      </p:sp>
      <p:grpSp>
        <p:nvGrpSpPr>
          <p:cNvPr id="2321" name="Google Shape;2321;g2770e6e974f_0_1387"/>
          <p:cNvGrpSpPr/>
          <p:nvPr/>
        </p:nvGrpSpPr>
        <p:grpSpPr>
          <a:xfrm>
            <a:off x="7914543" y="1889863"/>
            <a:ext cx="3100208" cy="1110913"/>
            <a:chOff x="7302450" y="1705238"/>
            <a:chExt cx="3099278" cy="1110913"/>
          </a:xfrm>
        </p:grpSpPr>
        <p:sp>
          <p:nvSpPr>
            <p:cNvPr id="2322" name="Google Shape;2322;g2770e6e974f_0_1387"/>
            <p:cNvSpPr/>
            <p:nvPr/>
          </p:nvSpPr>
          <p:spPr>
            <a:xfrm>
              <a:off x="7302450" y="1737575"/>
              <a:ext cx="3099278" cy="1056339"/>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410"/>
                </a:srgbClr>
              </a:outerShdw>
            </a:effectLst>
          </p:spPr>
          <p:txBody>
            <a:bodyPr anchorCtr="0" anchor="ctr" bIns="121875" lIns="609500" spcFirstLastPara="1" rIns="304750" wrap="square" tIns="121875">
              <a:noAutofit/>
            </a:bodyPr>
            <a:lstStyle/>
            <a:p>
              <a:pPr indent="0" lvl="0" marL="0" marR="0" rtl="0" algn="l">
                <a:lnSpc>
                  <a:spcPct val="100000"/>
                </a:lnSpc>
                <a:spcBef>
                  <a:spcPts val="0"/>
                </a:spcBef>
                <a:spcAft>
                  <a:spcPts val="0"/>
                </a:spcAft>
                <a:buClr>
                  <a:srgbClr val="000000"/>
                </a:buClr>
                <a:buSzPts val="1600"/>
                <a:buFont typeface="Arial"/>
                <a:buNone/>
              </a:pPr>
              <a:r>
                <a:t/>
              </a:r>
              <a:endParaRPr b="1" sz="1200">
                <a:solidFill>
                  <a:srgbClr val="1A5162"/>
                </a:solidFill>
                <a:latin typeface="DM Sans"/>
                <a:ea typeface="DM Sans"/>
                <a:cs typeface="DM Sans"/>
                <a:sym typeface="DM Sans"/>
              </a:endParaRPr>
            </a:p>
          </p:txBody>
        </p:sp>
        <p:sp>
          <p:nvSpPr>
            <p:cNvPr id="2323" name="Google Shape;2323;g2770e6e974f_0_1387"/>
            <p:cNvSpPr txBox="1"/>
            <p:nvPr/>
          </p:nvSpPr>
          <p:spPr>
            <a:xfrm>
              <a:off x="7717938" y="1705238"/>
              <a:ext cx="2268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1A5162"/>
                  </a:solidFill>
                  <a:latin typeface="DM Sans"/>
                  <a:ea typeface="DM Sans"/>
                  <a:cs typeface="DM Sans"/>
                  <a:sym typeface="DM Sans"/>
                </a:rPr>
                <a:t>External Compute Platforms</a:t>
              </a:r>
              <a:r>
                <a:rPr lang="en-US">
                  <a:latin typeface="DM Sans"/>
                  <a:ea typeface="DM Sans"/>
                  <a:cs typeface="DM Sans"/>
                  <a:sym typeface="DM Sans"/>
                </a:rPr>
                <a:t> </a:t>
              </a:r>
              <a:endParaRPr>
                <a:latin typeface="DM Sans"/>
                <a:ea typeface="DM Sans"/>
                <a:cs typeface="DM Sans"/>
                <a:sym typeface="DM Sans"/>
              </a:endParaRPr>
            </a:p>
          </p:txBody>
        </p:sp>
        <p:pic>
          <p:nvPicPr>
            <p:cNvPr id="2324" name="Google Shape;2324;g2770e6e974f_0_1387"/>
            <p:cNvPicPr preferRelativeResize="0"/>
            <p:nvPr/>
          </p:nvPicPr>
          <p:blipFill>
            <a:blip r:embed="rId3">
              <a:alphaModFix/>
            </a:blip>
            <a:stretch>
              <a:fillRect/>
            </a:stretch>
          </p:blipFill>
          <p:spPr>
            <a:xfrm>
              <a:off x="7543450" y="2490914"/>
              <a:ext cx="725400" cy="229148"/>
            </a:xfrm>
            <a:prstGeom prst="rect">
              <a:avLst/>
            </a:prstGeom>
            <a:noFill/>
            <a:ln>
              <a:noFill/>
            </a:ln>
          </p:spPr>
        </p:pic>
        <p:pic>
          <p:nvPicPr>
            <p:cNvPr id="2325" name="Google Shape;2325;g2770e6e974f_0_1387"/>
            <p:cNvPicPr preferRelativeResize="0"/>
            <p:nvPr/>
          </p:nvPicPr>
          <p:blipFill>
            <a:blip r:embed="rId4">
              <a:alphaModFix/>
            </a:blip>
            <a:stretch>
              <a:fillRect/>
            </a:stretch>
          </p:blipFill>
          <p:spPr>
            <a:xfrm>
              <a:off x="9265548" y="2445527"/>
              <a:ext cx="616263" cy="319925"/>
            </a:xfrm>
            <a:prstGeom prst="rect">
              <a:avLst/>
            </a:prstGeom>
            <a:noFill/>
            <a:ln>
              <a:noFill/>
            </a:ln>
          </p:spPr>
        </p:pic>
        <p:pic>
          <p:nvPicPr>
            <p:cNvPr id="2326" name="Google Shape;2326;g2770e6e974f_0_1387"/>
            <p:cNvPicPr preferRelativeResize="0"/>
            <p:nvPr/>
          </p:nvPicPr>
          <p:blipFill>
            <a:blip r:embed="rId5">
              <a:alphaModFix/>
            </a:blip>
            <a:stretch>
              <a:fillRect/>
            </a:stretch>
          </p:blipFill>
          <p:spPr>
            <a:xfrm>
              <a:off x="7461271" y="2125374"/>
              <a:ext cx="754404" cy="319925"/>
            </a:xfrm>
            <a:prstGeom prst="rect">
              <a:avLst/>
            </a:prstGeom>
            <a:noFill/>
            <a:ln>
              <a:noFill/>
            </a:ln>
          </p:spPr>
        </p:pic>
        <p:pic>
          <p:nvPicPr>
            <p:cNvPr id="2327" name="Google Shape;2327;g2770e6e974f_0_1387"/>
            <p:cNvPicPr preferRelativeResize="0"/>
            <p:nvPr/>
          </p:nvPicPr>
          <p:blipFill>
            <a:blip r:embed="rId6">
              <a:alphaModFix/>
            </a:blip>
            <a:stretch>
              <a:fillRect/>
            </a:stretch>
          </p:blipFill>
          <p:spPr>
            <a:xfrm>
              <a:off x="9318725" y="2108674"/>
              <a:ext cx="665200" cy="313953"/>
            </a:xfrm>
            <a:prstGeom prst="rect">
              <a:avLst/>
            </a:prstGeom>
            <a:noFill/>
            <a:ln>
              <a:noFill/>
            </a:ln>
          </p:spPr>
        </p:pic>
        <p:pic>
          <p:nvPicPr>
            <p:cNvPr id="2328" name="Google Shape;2328;g2770e6e974f_0_1387"/>
            <p:cNvPicPr preferRelativeResize="0"/>
            <p:nvPr/>
          </p:nvPicPr>
          <p:blipFill>
            <a:blip r:embed="rId7">
              <a:alphaModFix/>
            </a:blip>
            <a:stretch>
              <a:fillRect/>
            </a:stretch>
          </p:blipFill>
          <p:spPr>
            <a:xfrm>
              <a:off x="8434600" y="2150900"/>
              <a:ext cx="665200" cy="665251"/>
            </a:xfrm>
            <a:prstGeom prst="rect">
              <a:avLst/>
            </a:prstGeom>
            <a:noFill/>
            <a:ln>
              <a:noFill/>
            </a:ln>
          </p:spPr>
        </p:pic>
      </p:grpSp>
      <p:grpSp>
        <p:nvGrpSpPr>
          <p:cNvPr id="2329" name="Google Shape;2329;g2770e6e974f_0_1387"/>
          <p:cNvGrpSpPr/>
          <p:nvPr/>
        </p:nvGrpSpPr>
        <p:grpSpPr>
          <a:xfrm>
            <a:off x="1200243" y="1889875"/>
            <a:ext cx="5182705" cy="1056339"/>
            <a:chOff x="1352275" y="1737475"/>
            <a:chExt cx="5181151" cy="1056339"/>
          </a:xfrm>
        </p:grpSpPr>
        <p:sp>
          <p:nvSpPr>
            <p:cNvPr id="2330" name="Google Shape;2330;g2770e6e974f_0_1387"/>
            <p:cNvSpPr/>
            <p:nvPr/>
          </p:nvSpPr>
          <p:spPr>
            <a:xfrm>
              <a:off x="1352275" y="1737475"/>
              <a:ext cx="5005952" cy="1056339"/>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41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DM Sans"/>
                <a:ea typeface="DM Sans"/>
                <a:cs typeface="DM Sans"/>
                <a:sym typeface="DM Sans"/>
              </a:endParaRPr>
            </a:p>
          </p:txBody>
        </p:sp>
        <p:grpSp>
          <p:nvGrpSpPr>
            <p:cNvPr id="2331" name="Google Shape;2331;g2770e6e974f_0_1387"/>
            <p:cNvGrpSpPr/>
            <p:nvPr/>
          </p:nvGrpSpPr>
          <p:grpSpPr>
            <a:xfrm>
              <a:off x="2177280" y="1856223"/>
              <a:ext cx="428229" cy="400206"/>
              <a:chOff x="3918306" y="1624442"/>
              <a:chExt cx="279852" cy="275491"/>
            </a:xfrm>
          </p:grpSpPr>
          <p:sp>
            <p:nvSpPr>
              <p:cNvPr id="2332" name="Google Shape;2332;g2770e6e974f_0_1387"/>
              <p:cNvSpPr/>
              <p:nvPr/>
            </p:nvSpPr>
            <p:spPr>
              <a:xfrm>
                <a:off x="3918306" y="1624442"/>
                <a:ext cx="223484" cy="275491"/>
              </a:xfrm>
              <a:custGeom>
                <a:rect b="b" l="l" r="r" t="t"/>
                <a:pathLst>
                  <a:path extrusionOk="0" h="9846" w="7993">
                    <a:moveTo>
                      <a:pt x="727" y="1"/>
                    </a:moveTo>
                    <a:cubicBezTo>
                      <a:pt x="327" y="1"/>
                      <a:pt x="0" y="310"/>
                      <a:pt x="0" y="709"/>
                    </a:cubicBezTo>
                    <a:lnTo>
                      <a:pt x="0" y="9137"/>
                    </a:lnTo>
                    <a:cubicBezTo>
                      <a:pt x="0" y="9537"/>
                      <a:pt x="327" y="9846"/>
                      <a:pt x="727" y="9846"/>
                    </a:cubicBezTo>
                    <a:lnTo>
                      <a:pt x="7266" y="9846"/>
                    </a:lnTo>
                    <a:cubicBezTo>
                      <a:pt x="7665" y="9846"/>
                      <a:pt x="7992" y="9519"/>
                      <a:pt x="7992" y="9119"/>
                    </a:cubicBezTo>
                    <a:lnTo>
                      <a:pt x="7992" y="8647"/>
                    </a:lnTo>
                    <a:lnTo>
                      <a:pt x="7720" y="8647"/>
                    </a:lnTo>
                    <a:lnTo>
                      <a:pt x="7720" y="9119"/>
                    </a:lnTo>
                    <a:cubicBezTo>
                      <a:pt x="7720" y="9373"/>
                      <a:pt x="7520" y="9573"/>
                      <a:pt x="7266" y="9573"/>
                    </a:cubicBezTo>
                    <a:lnTo>
                      <a:pt x="727" y="9573"/>
                    </a:lnTo>
                    <a:cubicBezTo>
                      <a:pt x="491" y="9573"/>
                      <a:pt x="291" y="9373"/>
                      <a:pt x="291" y="9137"/>
                    </a:cubicBezTo>
                    <a:lnTo>
                      <a:pt x="291" y="727"/>
                    </a:lnTo>
                    <a:cubicBezTo>
                      <a:pt x="291" y="473"/>
                      <a:pt x="491" y="273"/>
                      <a:pt x="727" y="273"/>
                    </a:cubicBezTo>
                    <a:lnTo>
                      <a:pt x="4795" y="273"/>
                    </a:lnTo>
                    <a:lnTo>
                      <a:pt x="4795" y="1"/>
                    </a:lnTo>
                    <a:close/>
                  </a:path>
                </a:pathLst>
              </a:custGeom>
              <a:solidFill>
                <a:srgbClr val="1B31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200" u="none" cap="none" strike="noStrike">
                  <a:solidFill>
                    <a:srgbClr val="000000"/>
                  </a:solidFill>
                  <a:latin typeface="Arial"/>
                  <a:ea typeface="Arial"/>
                  <a:cs typeface="Arial"/>
                  <a:sym typeface="Arial"/>
                </a:endParaRPr>
              </a:p>
            </p:txBody>
          </p:sp>
          <p:sp>
            <p:nvSpPr>
              <p:cNvPr id="2333" name="Google Shape;2333;g2770e6e974f_0_1387"/>
              <p:cNvSpPr/>
              <p:nvPr/>
            </p:nvSpPr>
            <p:spPr>
              <a:xfrm>
                <a:off x="3951830" y="1624442"/>
                <a:ext cx="246328" cy="229240"/>
              </a:xfrm>
              <a:custGeom>
                <a:rect b="b" l="l" r="r" t="t"/>
                <a:pathLst>
                  <a:path extrusionOk="0" h="8193" w="8810">
                    <a:moveTo>
                      <a:pt x="6793" y="4142"/>
                    </a:moveTo>
                    <a:cubicBezTo>
                      <a:pt x="7211" y="4179"/>
                      <a:pt x="7592" y="4342"/>
                      <a:pt x="7883" y="4596"/>
                    </a:cubicBezTo>
                    <a:lnTo>
                      <a:pt x="6793" y="5686"/>
                    </a:lnTo>
                    <a:lnTo>
                      <a:pt x="6793" y="4142"/>
                    </a:lnTo>
                    <a:close/>
                    <a:moveTo>
                      <a:pt x="8065" y="4796"/>
                    </a:moveTo>
                    <a:cubicBezTo>
                      <a:pt x="8337" y="5087"/>
                      <a:pt x="8501" y="5468"/>
                      <a:pt x="8519" y="5886"/>
                    </a:cubicBezTo>
                    <a:lnTo>
                      <a:pt x="6975" y="5886"/>
                    </a:lnTo>
                    <a:lnTo>
                      <a:pt x="8065" y="4796"/>
                    </a:lnTo>
                    <a:close/>
                    <a:moveTo>
                      <a:pt x="8537" y="6158"/>
                    </a:moveTo>
                    <a:cubicBezTo>
                      <a:pt x="8464" y="7085"/>
                      <a:pt x="7720" y="7829"/>
                      <a:pt x="6793" y="7902"/>
                    </a:cubicBezTo>
                    <a:lnTo>
                      <a:pt x="6793" y="6158"/>
                    </a:lnTo>
                    <a:close/>
                    <a:moveTo>
                      <a:pt x="4123" y="1"/>
                    </a:moveTo>
                    <a:lnTo>
                      <a:pt x="4123" y="2181"/>
                    </a:lnTo>
                    <a:cubicBezTo>
                      <a:pt x="4123" y="2580"/>
                      <a:pt x="4432" y="2907"/>
                      <a:pt x="4832" y="2907"/>
                    </a:cubicBezTo>
                    <a:lnTo>
                      <a:pt x="5958" y="2907"/>
                    </a:lnTo>
                    <a:lnTo>
                      <a:pt x="5958" y="2635"/>
                    </a:lnTo>
                    <a:lnTo>
                      <a:pt x="4850" y="2635"/>
                    </a:lnTo>
                    <a:cubicBezTo>
                      <a:pt x="4595" y="2635"/>
                      <a:pt x="4396" y="2435"/>
                      <a:pt x="4396" y="2181"/>
                    </a:cubicBezTo>
                    <a:lnTo>
                      <a:pt x="4396" y="364"/>
                    </a:lnTo>
                    <a:lnTo>
                      <a:pt x="6521" y="2471"/>
                    </a:lnTo>
                    <a:lnTo>
                      <a:pt x="6521" y="3870"/>
                    </a:lnTo>
                    <a:cubicBezTo>
                      <a:pt x="5395" y="3942"/>
                      <a:pt x="4505" y="4887"/>
                      <a:pt x="4505" y="6031"/>
                    </a:cubicBezTo>
                    <a:cubicBezTo>
                      <a:pt x="4505" y="6740"/>
                      <a:pt x="4868" y="7393"/>
                      <a:pt x="5431" y="7793"/>
                    </a:cubicBezTo>
                    <a:lnTo>
                      <a:pt x="291" y="7793"/>
                    </a:lnTo>
                    <a:lnTo>
                      <a:pt x="291" y="6031"/>
                    </a:lnTo>
                    <a:lnTo>
                      <a:pt x="1217" y="5105"/>
                    </a:lnTo>
                    <a:lnTo>
                      <a:pt x="2289" y="6177"/>
                    </a:lnTo>
                    <a:lnTo>
                      <a:pt x="4468" y="3997"/>
                    </a:lnTo>
                    <a:lnTo>
                      <a:pt x="4269" y="3815"/>
                    </a:lnTo>
                    <a:lnTo>
                      <a:pt x="2289" y="5795"/>
                    </a:lnTo>
                    <a:lnTo>
                      <a:pt x="1217" y="4723"/>
                    </a:lnTo>
                    <a:lnTo>
                      <a:pt x="273" y="5650"/>
                    </a:lnTo>
                    <a:lnTo>
                      <a:pt x="273" y="2653"/>
                    </a:lnTo>
                    <a:lnTo>
                      <a:pt x="0" y="2653"/>
                    </a:lnTo>
                    <a:lnTo>
                      <a:pt x="0" y="8066"/>
                    </a:lnTo>
                    <a:lnTo>
                      <a:pt x="5994" y="8066"/>
                    </a:lnTo>
                    <a:lnTo>
                      <a:pt x="5994" y="7938"/>
                    </a:lnTo>
                    <a:lnTo>
                      <a:pt x="6030" y="7811"/>
                    </a:lnTo>
                    <a:cubicBezTo>
                      <a:pt x="5286" y="7539"/>
                      <a:pt x="4777" y="6830"/>
                      <a:pt x="4777" y="6031"/>
                    </a:cubicBezTo>
                    <a:cubicBezTo>
                      <a:pt x="4777" y="5050"/>
                      <a:pt x="5540" y="4233"/>
                      <a:pt x="6521" y="4160"/>
                    </a:cubicBezTo>
                    <a:lnTo>
                      <a:pt x="6521" y="8193"/>
                    </a:lnTo>
                    <a:lnTo>
                      <a:pt x="6648" y="8193"/>
                    </a:lnTo>
                    <a:cubicBezTo>
                      <a:pt x="7847" y="8193"/>
                      <a:pt x="8809" y="7230"/>
                      <a:pt x="8809" y="6031"/>
                    </a:cubicBezTo>
                    <a:cubicBezTo>
                      <a:pt x="8809" y="4851"/>
                      <a:pt x="7919" y="3942"/>
                      <a:pt x="6793" y="3870"/>
                    </a:cubicBezTo>
                    <a:lnTo>
                      <a:pt x="6793" y="2362"/>
                    </a:lnTo>
                    <a:lnTo>
                      <a:pt x="4414" y="1"/>
                    </a:lnTo>
                    <a:close/>
                  </a:path>
                </a:pathLst>
              </a:custGeom>
              <a:solidFill>
                <a:srgbClr val="1B31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200" u="none" cap="none" strike="noStrike">
                  <a:solidFill>
                    <a:srgbClr val="000000"/>
                  </a:solidFill>
                  <a:latin typeface="Arial"/>
                  <a:ea typeface="Arial"/>
                  <a:cs typeface="Arial"/>
                  <a:sym typeface="Arial"/>
                </a:endParaRPr>
              </a:p>
            </p:txBody>
          </p:sp>
        </p:grpSp>
        <p:pic>
          <p:nvPicPr>
            <p:cNvPr id="2334" name="Google Shape;2334;g2770e6e974f_0_1387"/>
            <p:cNvPicPr preferRelativeResize="0"/>
            <p:nvPr/>
          </p:nvPicPr>
          <p:blipFill rotWithShape="1">
            <a:blip r:embed="rId8">
              <a:alphaModFix/>
            </a:blip>
            <a:srcRect b="0" l="0" r="0" t="0"/>
            <a:stretch/>
          </p:blipFill>
          <p:spPr>
            <a:xfrm>
              <a:off x="3336762" y="1764575"/>
              <a:ext cx="583530" cy="583500"/>
            </a:xfrm>
            <a:prstGeom prst="rect">
              <a:avLst/>
            </a:prstGeom>
            <a:noFill/>
            <a:ln>
              <a:noFill/>
            </a:ln>
          </p:spPr>
        </p:pic>
        <p:sp>
          <p:nvSpPr>
            <p:cNvPr id="2335" name="Google Shape;2335;g2770e6e974f_0_1387"/>
            <p:cNvSpPr txBox="1"/>
            <p:nvPr/>
          </p:nvSpPr>
          <p:spPr>
            <a:xfrm>
              <a:off x="1634432" y="2278246"/>
              <a:ext cx="1463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200" u="none" cap="none" strike="noStrike">
                  <a:solidFill>
                    <a:srgbClr val="1A5162"/>
                  </a:solidFill>
                  <a:latin typeface="DM Sans"/>
                  <a:ea typeface="DM Sans"/>
                  <a:cs typeface="DM Sans"/>
                  <a:sym typeface="DM Sans"/>
                </a:rPr>
                <a:t>BI &amp; Data</a:t>
              </a:r>
              <a:br>
                <a:rPr b="1" i="0" lang="en-US" sz="1200" u="none" cap="none" strike="noStrike">
                  <a:solidFill>
                    <a:srgbClr val="1A5162"/>
                  </a:solidFill>
                  <a:latin typeface="DM Sans"/>
                  <a:ea typeface="DM Sans"/>
                  <a:cs typeface="DM Sans"/>
                  <a:sym typeface="DM Sans"/>
                </a:rPr>
              </a:br>
              <a:r>
                <a:rPr b="1" i="0" lang="en-US" sz="1200" u="none" cap="none" strike="noStrike">
                  <a:solidFill>
                    <a:srgbClr val="1A5162"/>
                  </a:solidFill>
                  <a:latin typeface="DM Sans"/>
                  <a:ea typeface="DM Sans"/>
                  <a:cs typeface="DM Sans"/>
                  <a:sym typeface="DM Sans"/>
                </a:rPr>
                <a:t>Warehousing</a:t>
              </a:r>
              <a:endParaRPr b="1" i="0" sz="1200" u="none" cap="none" strike="noStrike">
                <a:solidFill>
                  <a:srgbClr val="000000"/>
                </a:solidFill>
                <a:latin typeface="Arial"/>
                <a:ea typeface="Arial"/>
                <a:cs typeface="Arial"/>
                <a:sym typeface="Arial"/>
              </a:endParaRPr>
            </a:p>
          </p:txBody>
        </p:sp>
        <p:sp>
          <p:nvSpPr>
            <p:cNvPr id="2336" name="Google Shape;2336;g2770e6e974f_0_1387"/>
            <p:cNvSpPr txBox="1"/>
            <p:nvPr/>
          </p:nvSpPr>
          <p:spPr>
            <a:xfrm>
              <a:off x="3040675" y="2278250"/>
              <a:ext cx="1175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200" u="none" cap="none" strike="noStrike">
                  <a:solidFill>
                    <a:srgbClr val="1A5162"/>
                  </a:solidFill>
                  <a:latin typeface="DM Sans"/>
                  <a:ea typeface="DM Sans"/>
                  <a:cs typeface="DM Sans"/>
                  <a:sym typeface="DM Sans"/>
                </a:rPr>
                <a:t>Data Engineering</a:t>
              </a:r>
              <a:endParaRPr b="1" i="0" sz="1200" u="none" cap="none" strike="noStrike">
                <a:solidFill>
                  <a:srgbClr val="000000"/>
                </a:solidFill>
                <a:latin typeface="Arial"/>
                <a:ea typeface="Arial"/>
                <a:cs typeface="Arial"/>
                <a:sym typeface="Arial"/>
              </a:endParaRPr>
            </a:p>
          </p:txBody>
        </p:sp>
        <p:pic>
          <p:nvPicPr>
            <p:cNvPr id="2337" name="Google Shape;2337;g2770e6e974f_0_1387"/>
            <p:cNvPicPr preferRelativeResize="0"/>
            <p:nvPr/>
          </p:nvPicPr>
          <p:blipFill rotWithShape="1">
            <a:blip r:embed="rId9">
              <a:alphaModFix/>
            </a:blip>
            <a:srcRect b="0" l="0" r="0" t="0"/>
            <a:stretch/>
          </p:blipFill>
          <p:spPr>
            <a:xfrm flipH="1">
              <a:off x="4382590" y="1779716"/>
              <a:ext cx="665220" cy="665194"/>
            </a:xfrm>
            <a:prstGeom prst="rect">
              <a:avLst/>
            </a:prstGeom>
            <a:noFill/>
            <a:ln>
              <a:noFill/>
            </a:ln>
          </p:spPr>
        </p:pic>
        <p:sp>
          <p:nvSpPr>
            <p:cNvPr id="2338" name="Google Shape;2338;g2770e6e974f_0_1387"/>
            <p:cNvSpPr txBox="1"/>
            <p:nvPr/>
          </p:nvSpPr>
          <p:spPr>
            <a:xfrm>
              <a:off x="4023796" y="2278246"/>
              <a:ext cx="1463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200" u="none" cap="none" strike="noStrike">
                  <a:solidFill>
                    <a:srgbClr val="1A5162"/>
                  </a:solidFill>
                  <a:latin typeface="DM Sans"/>
                  <a:ea typeface="DM Sans"/>
                  <a:cs typeface="DM Sans"/>
                  <a:sym typeface="DM Sans"/>
                </a:rPr>
                <a:t>Data</a:t>
              </a:r>
              <a:br>
                <a:rPr b="1" i="0" lang="en-US" sz="1200" u="none" cap="none" strike="noStrike">
                  <a:solidFill>
                    <a:srgbClr val="1A5162"/>
                  </a:solidFill>
                  <a:latin typeface="DM Sans"/>
                  <a:ea typeface="DM Sans"/>
                  <a:cs typeface="DM Sans"/>
                  <a:sym typeface="DM Sans"/>
                </a:rPr>
              </a:br>
              <a:r>
                <a:rPr b="1" i="0" lang="en-US" sz="1200" u="none" cap="none" strike="noStrike">
                  <a:solidFill>
                    <a:srgbClr val="1A5162"/>
                  </a:solidFill>
                  <a:latin typeface="DM Sans"/>
                  <a:ea typeface="DM Sans"/>
                  <a:cs typeface="DM Sans"/>
                  <a:sym typeface="DM Sans"/>
                </a:rPr>
                <a:t>Streaming</a:t>
              </a:r>
              <a:endParaRPr b="1" i="0" sz="1200" u="none" cap="none" strike="noStrike">
                <a:solidFill>
                  <a:srgbClr val="000000"/>
                </a:solidFill>
                <a:latin typeface="Arial"/>
                <a:ea typeface="Arial"/>
                <a:cs typeface="Arial"/>
                <a:sym typeface="Arial"/>
              </a:endParaRPr>
            </a:p>
          </p:txBody>
        </p:sp>
        <p:pic>
          <p:nvPicPr>
            <p:cNvPr id="2339" name="Google Shape;2339;g2770e6e974f_0_1387"/>
            <p:cNvPicPr preferRelativeResize="0"/>
            <p:nvPr/>
          </p:nvPicPr>
          <p:blipFill rotWithShape="1">
            <a:blip r:embed="rId10">
              <a:alphaModFix/>
            </a:blip>
            <a:srcRect b="0" l="0" r="0" t="0"/>
            <a:stretch/>
          </p:blipFill>
          <p:spPr>
            <a:xfrm>
              <a:off x="5510100" y="1800423"/>
              <a:ext cx="560824" cy="560779"/>
            </a:xfrm>
            <a:prstGeom prst="rect">
              <a:avLst/>
            </a:prstGeom>
            <a:noFill/>
            <a:ln>
              <a:noFill/>
            </a:ln>
          </p:spPr>
        </p:pic>
        <p:sp>
          <p:nvSpPr>
            <p:cNvPr id="2340" name="Google Shape;2340;g2770e6e974f_0_1387"/>
            <p:cNvSpPr txBox="1"/>
            <p:nvPr/>
          </p:nvSpPr>
          <p:spPr>
            <a:xfrm>
              <a:off x="5070326" y="2298271"/>
              <a:ext cx="1463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200" u="none" cap="none" strike="noStrike">
                  <a:solidFill>
                    <a:srgbClr val="1A5162"/>
                  </a:solidFill>
                  <a:latin typeface="DM Sans"/>
                  <a:ea typeface="DM Sans"/>
                  <a:cs typeface="DM Sans"/>
                  <a:sym typeface="DM Sans"/>
                </a:rPr>
                <a:t>Data</a:t>
              </a:r>
              <a:br>
                <a:rPr b="1" i="0" lang="en-US" sz="1200" u="none" cap="none" strike="noStrike">
                  <a:solidFill>
                    <a:srgbClr val="1A5162"/>
                  </a:solidFill>
                  <a:latin typeface="DM Sans"/>
                  <a:ea typeface="DM Sans"/>
                  <a:cs typeface="DM Sans"/>
                  <a:sym typeface="DM Sans"/>
                </a:rPr>
              </a:br>
              <a:r>
                <a:rPr b="1" i="0" lang="en-US" sz="1200" u="none" cap="none" strike="noStrike">
                  <a:solidFill>
                    <a:srgbClr val="1A5162"/>
                  </a:solidFill>
                  <a:latin typeface="DM Sans"/>
                  <a:ea typeface="DM Sans"/>
                  <a:cs typeface="DM Sans"/>
                  <a:sym typeface="DM Sans"/>
                </a:rPr>
                <a:t>Science &amp; ML</a:t>
              </a:r>
              <a:endParaRPr b="1" i="0" sz="1200" u="none" cap="none" strike="noStrike">
                <a:solidFill>
                  <a:srgbClr val="000000"/>
                </a:solidFill>
                <a:latin typeface="Arial"/>
                <a:ea typeface="Arial"/>
                <a:cs typeface="Arial"/>
                <a:sym typeface="Arial"/>
              </a:endParaRPr>
            </a:p>
          </p:txBody>
        </p:sp>
        <p:pic>
          <p:nvPicPr>
            <p:cNvPr descr="Databricks · GitHub" id="2341" name="Google Shape;2341;g2770e6e974f_0_1387"/>
            <p:cNvPicPr preferRelativeResize="0"/>
            <p:nvPr/>
          </p:nvPicPr>
          <p:blipFill>
            <a:blip r:embed="rId11">
              <a:alphaModFix/>
            </a:blip>
            <a:stretch>
              <a:fillRect/>
            </a:stretch>
          </p:blipFill>
          <p:spPr>
            <a:xfrm>
              <a:off x="1412198" y="1813800"/>
              <a:ext cx="324300" cy="324300"/>
            </a:xfrm>
            <a:prstGeom prst="rect">
              <a:avLst/>
            </a:prstGeom>
            <a:noFill/>
            <a:ln>
              <a:noFill/>
            </a:ln>
          </p:spPr>
        </p:pic>
      </p:grpSp>
      <p:grpSp>
        <p:nvGrpSpPr>
          <p:cNvPr id="2342" name="Google Shape;2342;g2770e6e974f_0_1387"/>
          <p:cNvGrpSpPr/>
          <p:nvPr/>
        </p:nvGrpSpPr>
        <p:grpSpPr>
          <a:xfrm>
            <a:off x="3065394" y="2950763"/>
            <a:ext cx="7310968" cy="338700"/>
            <a:chOff x="3064475" y="2950763"/>
            <a:chExt cx="7308775" cy="338700"/>
          </a:xfrm>
        </p:grpSpPr>
        <p:sp>
          <p:nvSpPr>
            <p:cNvPr id="2343" name="Google Shape;2343;g2770e6e974f_0_1387"/>
            <p:cNvSpPr txBox="1"/>
            <p:nvPr/>
          </p:nvSpPr>
          <p:spPr>
            <a:xfrm>
              <a:off x="8228250" y="2950763"/>
              <a:ext cx="214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DM Sans"/>
                  <a:ea typeface="DM Sans"/>
                  <a:cs typeface="DM Sans"/>
                  <a:sym typeface="DM Sans"/>
                </a:rPr>
                <a:t>Open Interfaces</a:t>
              </a:r>
              <a:endParaRPr b="1" sz="1000">
                <a:latin typeface="DM Sans"/>
                <a:ea typeface="DM Sans"/>
                <a:cs typeface="DM Sans"/>
                <a:sym typeface="DM Sans"/>
              </a:endParaRPr>
            </a:p>
          </p:txBody>
        </p:sp>
        <p:cxnSp>
          <p:nvCxnSpPr>
            <p:cNvPr id="2344" name="Google Shape;2344;g2770e6e974f_0_1387"/>
            <p:cNvCxnSpPr/>
            <p:nvPr/>
          </p:nvCxnSpPr>
          <p:spPr>
            <a:xfrm rot="10800000">
              <a:off x="9995925" y="2976050"/>
              <a:ext cx="0" cy="257100"/>
            </a:xfrm>
            <a:prstGeom prst="straightConnector1">
              <a:avLst/>
            </a:prstGeom>
            <a:noFill/>
            <a:ln cap="flat" cmpd="sng" w="9525">
              <a:solidFill>
                <a:schemeClr val="accent1"/>
              </a:solidFill>
              <a:prstDash val="dash"/>
              <a:round/>
              <a:headEnd len="med" w="med" type="none"/>
              <a:tailEnd len="med" w="med" type="triangle"/>
            </a:ln>
          </p:spPr>
        </p:cxnSp>
        <p:cxnSp>
          <p:nvCxnSpPr>
            <p:cNvPr id="2345" name="Google Shape;2345;g2770e6e974f_0_1387"/>
            <p:cNvCxnSpPr/>
            <p:nvPr/>
          </p:nvCxnSpPr>
          <p:spPr>
            <a:xfrm>
              <a:off x="8627075" y="2985275"/>
              <a:ext cx="0" cy="220200"/>
            </a:xfrm>
            <a:prstGeom prst="straightConnector1">
              <a:avLst/>
            </a:prstGeom>
            <a:noFill/>
            <a:ln cap="flat" cmpd="sng" w="9525">
              <a:solidFill>
                <a:schemeClr val="accent1"/>
              </a:solidFill>
              <a:prstDash val="dash"/>
              <a:round/>
              <a:headEnd len="med" w="med" type="none"/>
              <a:tailEnd len="med" w="med" type="triangle"/>
            </a:ln>
          </p:spPr>
        </p:cxnSp>
        <p:cxnSp>
          <p:nvCxnSpPr>
            <p:cNvPr id="2346" name="Google Shape;2346;g2770e6e974f_0_1387"/>
            <p:cNvCxnSpPr/>
            <p:nvPr/>
          </p:nvCxnSpPr>
          <p:spPr>
            <a:xfrm rot="10800000">
              <a:off x="4433325" y="2976050"/>
              <a:ext cx="0" cy="257100"/>
            </a:xfrm>
            <a:prstGeom prst="straightConnector1">
              <a:avLst/>
            </a:prstGeom>
            <a:noFill/>
            <a:ln cap="flat" cmpd="sng" w="9525">
              <a:solidFill>
                <a:schemeClr val="accent1"/>
              </a:solidFill>
              <a:prstDash val="dash"/>
              <a:round/>
              <a:headEnd len="med" w="med" type="none"/>
              <a:tailEnd len="med" w="med" type="triangle"/>
            </a:ln>
          </p:spPr>
        </p:cxnSp>
        <p:cxnSp>
          <p:nvCxnSpPr>
            <p:cNvPr id="2347" name="Google Shape;2347;g2770e6e974f_0_1387"/>
            <p:cNvCxnSpPr/>
            <p:nvPr/>
          </p:nvCxnSpPr>
          <p:spPr>
            <a:xfrm>
              <a:off x="3064475" y="2985275"/>
              <a:ext cx="0" cy="220200"/>
            </a:xfrm>
            <a:prstGeom prst="straightConnector1">
              <a:avLst/>
            </a:prstGeom>
            <a:noFill/>
            <a:ln cap="flat" cmpd="sng" w="9525">
              <a:solidFill>
                <a:schemeClr val="accent1"/>
              </a:solidFill>
              <a:prstDash val="dash"/>
              <a:round/>
              <a:headEnd len="med" w="med" type="none"/>
              <a:tailEnd len="med" w="med" type="triangle"/>
            </a:ln>
          </p:spPr>
        </p:cxnSp>
      </p:grpSp>
      <p:grpSp>
        <p:nvGrpSpPr>
          <p:cNvPr id="2348" name="Google Shape;2348;g2770e6e974f_0_1387"/>
          <p:cNvGrpSpPr/>
          <p:nvPr/>
        </p:nvGrpSpPr>
        <p:grpSpPr>
          <a:xfrm>
            <a:off x="1190269" y="3257195"/>
            <a:ext cx="9813541" cy="932534"/>
            <a:chOff x="1189912" y="3257195"/>
            <a:chExt cx="9810597" cy="932534"/>
          </a:xfrm>
        </p:grpSpPr>
        <p:grpSp>
          <p:nvGrpSpPr>
            <p:cNvPr id="2349" name="Google Shape;2349;g2770e6e974f_0_1387"/>
            <p:cNvGrpSpPr/>
            <p:nvPr/>
          </p:nvGrpSpPr>
          <p:grpSpPr>
            <a:xfrm>
              <a:off x="1189912" y="3257195"/>
              <a:ext cx="9810597" cy="932534"/>
              <a:chOff x="1352275" y="2419726"/>
              <a:chExt cx="9052037" cy="1611986"/>
            </a:xfrm>
          </p:grpSpPr>
          <p:sp>
            <p:nvSpPr>
              <p:cNvPr id="2350" name="Google Shape;2350;g2770e6e974f_0_1387"/>
              <p:cNvSpPr/>
              <p:nvPr/>
            </p:nvSpPr>
            <p:spPr>
              <a:xfrm>
                <a:off x="1352275" y="2419726"/>
                <a:ext cx="9052037" cy="1611986"/>
              </a:xfrm>
              <a:custGeom>
                <a:rect b="b" l="l" r="r" t="t"/>
                <a:pathLst>
                  <a:path extrusionOk="0" h="76064" w="186563">
                    <a:moveTo>
                      <a:pt x="0" y="1"/>
                    </a:moveTo>
                    <a:lnTo>
                      <a:pt x="0" y="76063"/>
                    </a:lnTo>
                    <a:lnTo>
                      <a:pt x="186563" y="76063"/>
                    </a:lnTo>
                    <a:lnTo>
                      <a:pt x="186563" y="1"/>
                    </a:lnTo>
                    <a:close/>
                  </a:path>
                </a:pathLst>
              </a:custGeom>
              <a:solidFill>
                <a:schemeClr val="accent2"/>
              </a:solidFill>
              <a:ln>
                <a:noFill/>
              </a:ln>
              <a:effectLst>
                <a:outerShdw blurRad="457200" rotWithShape="0" algn="bl" dir="5400000" dist="114300">
                  <a:srgbClr val="000000">
                    <a:alpha val="941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Clr>
                    <a:srgbClr val="000000"/>
                  </a:buClr>
                  <a:buSzPts val="1600"/>
                  <a:buFont typeface="Arial"/>
                  <a:buNone/>
                </a:pPr>
                <a:r>
                  <a:t/>
                </a:r>
                <a:endParaRPr b="0" i="0" sz="1800" u="none" cap="none" strike="noStrike">
                  <a:solidFill>
                    <a:schemeClr val="dk1"/>
                  </a:solidFill>
                  <a:latin typeface="DM Sans"/>
                  <a:ea typeface="DM Sans"/>
                  <a:cs typeface="DM Sans"/>
                  <a:sym typeface="DM Sans"/>
                </a:endParaRPr>
              </a:p>
            </p:txBody>
          </p:sp>
          <p:sp>
            <p:nvSpPr>
              <p:cNvPr id="2351" name="Google Shape;2351;g2770e6e974f_0_1387"/>
              <p:cNvSpPr txBox="1"/>
              <p:nvPr/>
            </p:nvSpPr>
            <p:spPr>
              <a:xfrm>
                <a:off x="2597178" y="2671528"/>
                <a:ext cx="6562200" cy="11706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FFFFFF"/>
                    </a:solidFill>
                    <a:latin typeface="DM Sans"/>
                    <a:ea typeface="DM Sans"/>
                    <a:cs typeface="DM Sans"/>
                    <a:sym typeface="DM Sans"/>
                  </a:rPr>
                  <a:t>Databricks Unity Catalog</a:t>
                </a:r>
                <a:endParaRPr b="1" sz="1700">
                  <a:solidFill>
                    <a:srgbClr val="FFFFFF"/>
                  </a:solidFill>
                  <a:latin typeface="DM Sans"/>
                  <a:ea typeface="DM Sans"/>
                  <a:cs typeface="DM Sans"/>
                  <a:sym typeface="DM Sans"/>
                </a:endParaRPr>
              </a:p>
              <a:p>
                <a:pPr indent="0" lvl="0" marL="0" rtl="0" algn="ctr">
                  <a:spcBef>
                    <a:spcPts val="0"/>
                  </a:spcBef>
                  <a:spcAft>
                    <a:spcPts val="0"/>
                  </a:spcAft>
                  <a:buNone/>
                </a:pPr>
                <a:r>
                  <a:rPr b="1" lang="en-US" sz="1500">
                    <a:solidFill>
                      <a:srgbClr val="FFFFFF"/>
                    </a:solidFill>
                    <a:latin typeface="DM Sans"/>
                    <a:ea typeface="DM Sans"/>
                    <a:cs typeface="DM Sans"/>
                    <a:sym typeface="DM Sans"/>
                  </a:rPr>
                  <a:t>One governance model for structured and unstructured data + AI</a:t>
                </a:r>
                <a:endParaRPr b="1" sz="1500">
                  <a:solidFill>
                    <a:srgbClr val="FFFFFF"/>
                  </a:solidFill>
                  <a:latin typeface="DM Sans"/>
                  <a:ea typeface="DM Sans"/>
                  <a:cs typeface="DM Sans"/>
                  <a:sym typeface="DM Sans"/>
                </a:endParaRPr>
              </a:p>
            </p:txBody>
          </p:sp>
        </p:grpSp>
        <p:pic>
          <p:nvPicPr>
            <p:cNvPr descr="Databricks · GitHub" id="2352" name="Google Shape;2352;g2770e6e974f_0_1387"/>
            <p:cNvPicPr preferRelativeResize="0"/>
            <p:nvPr/>
          </p:nvPicPr>
          <p:blipFill>
            <a:blip r:embed="rId12">
              <a:alphaModFix/>
            </a:blip>
            <a:stretch>
              <a:fillRect/>
            </a:stretch>
          </p:blipFill>
          <p:spPr>
            <a:xfrm>
              <a:off x="4369081" y="3439700"/>
              <a:ext cx="324300" cy="324300"/>
            </a:xfrm>
            <a:prstGeom prst="rect">
              <a:avLst/>
            </a:prstGeom>
            <a:noFill/>
            <a:ln>
              <a:noFill/>
            </a:ln>
          </p:spPr>
        </p:pic>
      </p:grpSp>
      <p:grpSp>
        <p:nvGrpSpPr>
          <p:cNvPr id="2353" name="Google Shape;2353;g2770e6e974f_0_1387"/>
          <p:cNvGrpSpPr/>
          <p:nvPr/>
        </p:nvGrpSpPr>
        <p:grpSpPr>
          <a:xfrm>
            <a:off x="6852994" y="4536675"/>
            <a:ext cx="4161948" cy="1160100"/>
            <a:chOff x="6117450" y="4155700"/>
            <a:chExt cx="4160700" cy="1160100"/>
          </a:xfrm>
        </p:grpSpPr>
        <p:sp>
          <p:nvSpPr>
            <p:cNvPr id="2354" name="Google Shape;2354;g2770e6e974f_0_1387"/>
            <p:cNvSpPr/>
            <p:nvPr/>
          </p:nvSpPr>
          <p:spPr>
            <a:xfrm>
              <a:off x="6117450" y="4155700"/>
              <a:ext cx="4160700" cy="1160100"/>
            </a:xfrm>
            <a:prstGeom prst="rect">
              <a:avLst/>
            </a:prstGeom>
            <a:solidFill>
              <a:srgbClr val="FFFFFF"/>
            </a:solidFill>
            <a:ln>
              <a:noFill/>
            </a:ln>
            <a:effectLst>
              <a:outerShdw blurRad="457200" rotWithShape="0" algn="bl" dir="5400000" dist="114300">
                <a:srgbClr val="000000">
                  <a:alpha val="9410"/>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lang="en-US" sz="1200">
                  <a:solidFill>
                    <a:srgbClr val="1A5162"/>
                  </a:solidFill>
                  <a:latin typeface="DM Sans"/>
                  <a:ea typeface="DM Sans"/>
                  <a:cs typeface="DM Sans"/>
                  <a:sym typeface="DM Sans"/>
                </a:rPr>
                <a:t>External Data Sources</a:t>
              </a:r>
              <a:endParaRPr b="1" sz="900">
                <a:solidFill>
                  <a:schemeClr val="dk1"/>
                </a:solidFill>
                <a:latin typeface="DM Sans"/>
                <a:ea typeface="DM Sans"/>
                <a:cs typeface="DM Sans"/>
                <a:sym typeface="DM Sans"/>
              </a:endParaRPr>
            </a:p>
          </p:txBody>
        </p:sp>
        <p:pic>
          <p:nvPicPr>
            <p:cNvPr id="2355" name="Google Shape;2355;g2770e6e974f_0_1387"/>
            <p:cNvPicPr preferRelativeResize="0"/>
            <p:nvPr/>
          </p:nvPicPr>
          <p:blipFill rotWithShape="1">
            <a:blip r:embed="rId13">
              <a:alphaModFix/>
            </a:blip>
            <a:srcRect b="0" l="0" r="0" t="0"/>
            <a:stretch/>
          </p:blipFill>
          <p:spPr>
            <a:xfrm>
              <a:off x="7234875" y="4467350"/>
              <a:ext cx="1032925" cy="257375"/>
            </a:xfrm>
            <a:prstGeom prst="rect">
              <a:avLst/>
            </a:prstGeom>
            <a:noFill/>
            <a:ln>
              <a:noFill/>
            </a:ln>
            <a:effectLst>
              <a:outerShdw blurRad="457200" rotWithShape="0" algn="bl" dir="5400000" dist="114300">
                <a:srgbClr val="000000">
                  <a:alpha val="9410"/>
                </a:srgbClr>
              </a:outerShdw>
            </a:effectLst>
          </p:spPr>
        </p:pic>
        <p:pic>
          <p:nvPicPr>
            <p:cNvPr id="2356" name="Google Shape;2356;g2770e6e974f_0_1387"/>
            <p:cNvPicPr preferRelativeResize="0"/>
            <p:nvPr/>
          </p:nvPicPr>
          <p:blipFill rotWithShape="1">
            <a:blip r:embed="rId14">
              <a:alphaModFix/>
            </a:blip>
            <a:srcRect b="0" l="0" r="0" t="0"/>
            <a:stretch/>
          </p:blipFill>
          <p:spPr>
            <a:xfrm>
              <a:off x="6240500" y="4436203"/>
              <a:ext cx="809674" cy="319672"/>
            </a:xfrm>
            <a:prstGeom prst="rect">
              <a:avLst/>
            </a:prstGeom>
            <a:noFill/>
            <a:ln>
              <a:noFill/>
            </a:ln>
            <a:effectLst>
              <a:outerShdw blurRad="457200" rotWithShape="0" algn="bl" dir="5400000" dist="114300">
                <a:srgbClr val="000000">
                  <a:alpha val="9410"/>
                </a:srgbClr>
              </a:outerShdw>
            </a:effectLst>
          </p:spPr>
        </p:pic>
        <p:pic>
          <p:nvPicPr>
            <p:cNvPr id="2357" name="Google Shape;2357;g2770e6e974f_0_1387"/>
            <p:cNvPicPr preferRelativeResize="0"/>
            <p:nvPr/>
          </p:nvPicPr>
          <p:blipFill>
            <a:blip r:embed="rId15">
              <a:alphaModFix/>
            </a:blip>
            <a:stretch>
              <a:fillRect/>
            </a:stretch>
          </p:blipFill>
          <p:spPr>
            <a:xfrm>
              <a:off x="7844473" y="4837349"/>
              <a:ext cx="471439" cy="421225"/>
            </a:xfrm>
            <a:prstGeom prst="rect">
              <a:avLst/>
            </a:prstGeom>
            <a:noFill/>
            <a:ln>
              <a:noFill/>
            </a:ln>
            <a:effectLst>
              <a:outerShdw blurRad="457200" rotWithShape="0" algn="bl" dir="5400000" dist="114300">
                <a:srgbClr val="000000">
                  <a:alpha val="9410"/>
                </a:srgbClr>
              </a:outerShdw>
            </a:effectLst>
          </p:spPr>
        </p:pic>
        <p:pic>
          <p:nvPicPr>
            <p:cNvPr id="2358" name="Google Shape;2358;g2770e6e974f_0_1387"/>
            <p:cNvPicPr preferRelativeResize="0"/>
            <p:nvPr/>
          </p:nvPicPr>
          <p:blipFill>
            <a:blip r:embed="rId16">
              <a:alphaModFix/>
            </a:blip>
            <a:stretch>
              <a:fillRect/>
            </a:stretch>
          </p:blipFill>
          <p:spPr>
            <a:xfrm>
              <a:off x="9448114" y="4194979"/>
              <a:ext cx="652625" cy="642368"/>
            </a:xfrm>
            <a:prstGeom prst="rect">
              <a:avLst/>
            </a:prstGeom>
            <a:noFill/>
            <a:ln>
              <a:noFill/>
            </a:ln>
            <a:effectLst>
              <a:outerShdw blurRad="457200" rotWithShape="0" algn="bl" dir="5400000" dist="114300">
                <a:srgbClr val="000000">
                  <a:alpha val="9410"/>
                </a:srgbClr>
              </a:outerShdw>
            </a:effectLst>
          </p:spPr>
        </p:pic>
        <p:pic>
          <p:nvPicPr>
            <p:cNvPr id="2359" name="Google Shape;2359;g2770e6e974f_0_1387"/>
            <p:cNvPicPr preferRelativeResize="0"/>
            <p:nvPr/>
          </p:nvPicPr>
          <p:blipFill rotWithShape="1">
            <a:blip r:embed="rId17">
              <a:alphaModFix/>
            </a:blip>
            <a:srcRect b="30570" l="11058" r="10675" t="28734"/>
            <a:stretch/>
          </p:blipFill>
          <p:spPr>
            <a:xfrm>
              <a:off x="8410962" y="4429559"/>
              <a:ext cx="894025" cy="332966"/>
            </a:xfrm>
            <a:prstGeom prst="rect">
              <a:avLst/>
            </a:prstGeom>
            <a:noFill/>
            <a:ln>
              <a:noFill/>
            </a:ln>
            <a:effectLst>
              <a:outerShdw blurRad="457200" rotWithShape="0" algn="bl" dir="5400000" dist="114300">
                <a:srgbClr val="000000">
                  <a:alpha val="9410"/>
                </a:srgbClr>
              </a:outerShdw>
            </a:effectLst>
          </p:spPr>
        </p:pic>
        <p:pic>
          <p:nvPicPr>
            <p:cNvPr id="2360" name="Google Shape;2360;g2770e6e974f_0_1387"/>
            <p:cNvPicPr preferRelativeResize="0"/>
            <p:nvPr/>
          </p:nvPicPr>
          <p:blipFill>
            <a:blip r:embed="rId18">
              <a:alphaModFix/>
            </a:blip>
            <a:stretch>
              <a:fillRect/>
            </a:stretch>
          </p:blipFill>
          <p:spPr>
            <a:xfrm>
              <a:off x="8582148" y="4871098"/>
              <a:ext cx="947750" cy="353727"/>
            </a:xfrm>
            <a:prstGeom prst="rect">
              <a:avLst/>
            </a:prstGeom>
            <a:noFill/>
            <a:ln>
              <a:noFill/>
            </a:ln>
            <a:effectLst>
              <a:outerShdw blurRad="457200" rotWithShape="0" algn="bl" dir="5400000" dist="114300">
                <a:srgbClr val="000000">
                  <a:alpha val="9410"/>
                </a:srgbClr>
              </a:outerShdw>
            </a:effectLst>
          </p:spPr>
        </p:pic>
        <p:pic>
          <p:nvPicPr>
            <p:cNvPr id="2361" name="Google Shape;2361;g2770e6e974f_0_1387"/>
            <p:cNvPicPr preferRelativeResize="0"/>
            <p:nvPr/>
          </p:nvPicPr>
          <p:blipFill>
            <a:blip r:embed="rId19">
              <a:alphaModFix/>
            </a:blip>
            <a:stretch>
              <a:fillRect/>
            </a:stretch>
          </p:blipFill>
          <p:spPr>
            <a:xfrm>
              <a:off x="6697710" y="4864327"/>
              <a:ext cx="1032926" cy="367264"/>
            </a:xfrm>
            <a:prstGeom prst="rect">
              <a:avLst/>
            </a:prstGeom>
            <a:noFill/>
            <a:ln>
              <a:noFill/>
            </a:ln>
            <a:effectLst>
              <a:outerShdw blurRad="457200" rotWithShape="0" algn="bl" dir="5400000" dist="114300">
                <a:srgbClr val="000000">
                  <a:alpha val="9410"/>
                </a:srgbClr>
              </a:outerShdw>
            </a:effectLst>
          </p:spPr>
        </p:pic>
      </p:grpSp>
      <p:grpSp>
        <p:nvGrpSpPr>
          <p:cNvPr id="2362" name="Google Shape;2362;g2770e6e974f_0_1387"/>
          <p:cNvGrpSpPr/>
          <p:nvPr/>
        </p:nvGrpSpPr>
        <p:grpSpPr>
          <a:xfrm>
            <a:off x="1200243" y="4594575"/>
            <a:ext cx="3259277" cy="1110900"/>
            <a:chOff x="1352275" y="5051775"/>
            <a:chExt cx="3258300" cy="1110900"/>
          </a:xfrm>
        </p:grpSpPr>
        <p:sp>
          <p:nvSpPr>
            <p:cNvPr id="2363" name="Google Shape;2363;g2770e6e974f_0_1387"/>
            <p:cNvSpPr/>
            <p:nvPr/>
          </p:nvSpPr>
          <p:spPr>
            <a:xfrm>
              <a:off x="1352275" y="5051775"/>
              <a:ext cx="3258300" cy="1110900"/>
            </a:xfrm>
            <a:prstGeom prst="rect">
              <a:avLst/>
            </a:prstGeom>
            <a:solidFill>
              <a:srgbClr val="FFFFFF"/>
            </a:solidFill>
            <a:ln>
              <a:noFill/>
            </a:ln>
            <a:effectLst>
              <a:outerShdw blurRad="457200" rotWithShape="0" algn="bl" dir="5400000" dist="114300">
                <a:srgbClr val="000000">
                  <a:alpha val="9410"/>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lang="en-US" sz="1200">
                  <a:solidFill>
                    <a:srgbClr val="1A5162"/>
                  </a:solidFill>
                  <a:latin typeface="DM Sans"/>
                  <a:ea typeface="DM Sans"/>
                  <a:cs typeface="DM Sans"/>
                  <a:sym typeface="DM Sans"/>
                </a:rPr>
                <a:t>Cloud Data Lake</a:t>
              </a:r>
              <a:endParaRPr sz="16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DM Sans"/>
                  <a:ea typeface="DM Sans"/>
                  <a:cs typeface="DM Sans"/>
                  <a:sym typeface="DM Sans"/>
                </a:rPr>
                <a:t>All structured, semi-structured, and unstructured data</a:t>
              </a:r>
              <a:r>
                <a:rPr b="0" i="0" lang="en-US" sz="1100" u="none" cap="none" strike="noStrike">
                  <a:solidFill>
                    <a:schemeClr val="dk1"/>
                  </a:solidFill>
                  <a:latin typeface="DM Sans"/>
                  <a:ea typeface="DM Sans"/>
                  <a:cs typeface="DM Sans"/>
                  <a:sym typeface="DM Sans"/>
                </a:rPr>
                <a:t> </a:t>
              </a:r>
              <a:endParaRPr b="0" i="0" sz="1100" u="none" cap="none" strike="noStrike">
                <a:solidFill>
                  <a:schemeClr val="dk1"/>
                </a:solidFill>
                <a:latin typeface="DM Sans"/>
                <a:ea typeface="DM Sans"/>
                <a:cs typeface="DM Sans"/>
                <a:sym typeface="DM Sans"/>
              </a:endParaRPr>
            </a:p>
          </p:txBody>
        </p:sp>
        <p:pic>
          <p:nvPicPr>
            <p:cNvPr id="2364" name="Google Shape;2364;g2770e6e974f_0_1387"/>
            <p:cNvPicPr preferRelativeResize="0"/>
            <p:nvPr/>
          </p:nvPicPr>
          <p:blipFill>
            <a:blip r:embed="rId20">
              <a:alphaModFix/>
            </a:blip>
            <a:stretch>
              <a:fillRect/>
            </a:stretch>
          </p:blipFill>
          <p:spPr>
            <a:xfrm>
              <a:off x="3729450" y="5447266"/>
              <a:ext cx="742235" cy="319925"/>
            </a:xfrm>
            <a:prstGeom prst="rect">
              <a:avLst/>
            </a:prstGeom>
            <a:noFill/>
            <a:ln>
              <a:noFill/>
            </a:ln>
          </p:spPr>
        </p:pic>
        <p:pic>
          <p:nvPicPr>
            <p:cNvPr id="2365" name="Google Shape;2365;g2770e6e974f_0_1387"/>
            <p:cNvPicPr preferRelativeResize="0"/>
            <p:nvPr/>
          </p:nvPicPr>
          <p:blipFill>
            <a:blip r:embed="rId21">
              <a:alphaModFix/>
            </a:blip>
            <a:stretch>
              <a:fillRect/>
            </a:stretch>
          </p:blipFill>
          <p:spPr>
            <a:xfrm>
              <a:off x="2162125" y="5791641"/>
              <a:ext cx="1561200" cy="293058"/>
            </a:xfrm>
            <a:prstGeom prst="rect">
              <a:avLst/>
            </a:prstGeom>
            <a:noFill/>
            <a:ln>
              <a:noFill/>
            </a:ln>
          </p:spPr>
        </p:pic>
        <p:pic>
          <p:nvPicPr>
            <p:cNvPr id="2366" name="Google Shape;2366;g2770e6e974f_0_1387"/>
            <p:cNvPicPr preferRelativeResize="0"/>
            <p:nvPr/>
          </p:nvPicPr>
          <p:blipFill>
            <a:blip r:embed="rId22">
              <a:alphaModFix/>
            </a:blip>
            <a:stretch>
              <a:fillRect/>
            </a:stretch>
          </p:blipFill>
          <p:spPr>
            <a:xfrm>
              <a:off x="1459350" y="5455600"/>
              <a:ext cx="1024924" cy="257100"/>
            </a:xfrm>
            <a:prstGeom prst="rect">
              <a:avLst/>
            </a:prstGeom>
            <a:noFill/>
            <a:ln>
              <a:noFill/>
            </a:ln>
          </p:spPr>
        </p:pic>
      </p:grpSp>
      <p:sp>
        <p:nvSpPr>
          <p:cNvPr id="2367" name="Google Shape;2367;g2770e6e974f_0_1387"/>
          <p:cNvSpPr/>
          <p:nvPr/>
        </p:nvSpPr>
        <p:spPr>
          <a:xfrm>
            <a:off x="4875195" y="4556800"/>
            <a:ext cx="1561500" cy="1160100"/>
          </a:xfrm>
          <a:prstGeom prst="rect">
            <a:avLst/>
          </a:prstGeom>
          <a:solidFill>
            <a:srgbClr val="FFFFFF"/>
          </a:solidFill>
          <a:ln>
            <a:noFill/>
          </a:ln>
          <a:effectLst>
            <a:outerShdw blurRad="457200" rotWithShape="0" algn="bl" dir="5400000" dist="114300">
              <a:srgbClr val="000000">
                <a:alpha val="9410"/>
              </a:srgbClr>
            </a:outerShdw>
          </a:effectLst>
        </p:spPr>
        <p:txBody>
          <a:bodyPr anchorCtr="0" anchor="t" bIns="0" lIns="0" spcFirstLastPara="1" rIns="0" wrap="square" tIns="0">
            <a:noAutofit/>
          </a:bodyPr>
          <a:lstStyle/>
          <a:p>
            <a:pPr indent="0" lvl="0" marL="0" rtl="0" algn="ctr">
              <a:spcBef>
                <a:spcPts val="0"/>
              </a:spcBef>
              <a:spcAft>
                <a:spcPts val="0"/>
              </a:spcAft>
              <a:buClr>
                <a:srgbClr val="000000"/>
              </a:buClr>
              <a:buSzPts val="1400"/>
              <a:buFont typeface="Arial"/>
              <a:buNone/>
            </a:pPr>
            <a:r>
              <a:rPr b="1" lang="en-US" sz="1200">
                <a:solidFill>
                  <a:srgbClr val="1A5162"/>
                </a:solidFill>
                <a:latin typeface="DM Sans"/>
                <a:ea typeface="DM Sans"/>
                <a:cs typeface="DM Sans"/>
                <a:sym typeface="DM Sans"/>
              </a:rPr>
              <a:t>External Catalogs</a:t>
            </a:r>
            <a:endParaRPr b="1" sz="1000">
              <a:solidFill>
                <a:srgbClr val="1B3139"/>
              </a:solidFill>
              <a:latin typeface="DM Sans"/>
              <a:ea typeface="DM Sans"/>
              <a:cs typeface="DM Sans"/>
              <a:sym typeface="DM Sans"/>
            </a:endParaRPr>
          </a:p>
        </p:txBody>
      </p:sp>
      <p:pic>
        <p:nvPicPr>
          <p:cNvPr id="2368" name="Google Shape;2368;g2770e6e974f_0_1387"/>
          <p:cNvPicPr preferRelativeResize="0"/>
          <p:nvPr/>
        </p:nvPicPr>
        <p:blipFill>
          <a:blip r:embed="rId23">
            <a:alphaModFix/>
          </a:blip>
          <a:stretch>
            <a:fillRect/>
          </a:stretch>
        </p:blipFill>
        <p:spPr>
          <a:xfrm>
            <a:off x="5009558" y="4901209"/>
            <a:ext cx="448707" cy="433239"/>
          </a:xfrm>
          <a:prstGeom prst="rect">
            <a:avLst/>
          </a:prstGeom>
          <a:noFill/>
          <a:ln>
            <a:noFill/>
          </a:ln>
        </p:spPr>
      </p:pic>
      <p:pic>
        <p:nvPicPr>
          <p:cNvPr id="2369" name="Google Shape;2369;g2770e6e974f_0_1387"/>
          <p:cNvPicPr preferRelativeResize="0"/>
          <p:nvPr/>
        </p:nvPicPr>
        <p:blipFill rotWithShape="1">
          <a:blip r:embed="rId24">
            <a:alphaModFix/>
          </a:blip>
          <a:srcRect b="14339" l="24807" r="21252" t="8606"/>
          <a:stretch/>
        </p:blipFill>
        <p:spPr>
          <a:xfrm>
            <a:off x="5522632" y="4820500"/>
            <a:ext cx="588822" cy="583500"/>
          </a:xfrm>
          <a:prstGeom prst="rect">
            <a:avLst/>
          </a:prstGeom>
          <a:noFill/>
          <a:ln>
            <a:noFill/>
          </a:ln>
        </p:spPr>
      </p:pic>
      <p:grpSp>
        <p:nvGrpSpPr>
          <p:cNvPr id="2370" name="Google Shape;2370;g2770e6e974f_0_1387"/>
          <p:cNvGrpSpPr/>
          <p:nvPr/>
        </p:nvGrpSpPr>
        <p:grpSpPr>
          <a:xfrm>
            <a:off x="2303166" y="4271450"/>
            <a:ext cx="6781084" cy="257100"/>
            <a:chOff x="2302475" y="4271450"/>
            <a:chExt cx="6779050" cy="257100"/>
          </a:xfrm>
        </p:grpSpPr>
        <p:cxnSp>
          <p:nvCxnSpPr>
            <p:cNvPr id="2371" name="Google Shape;2371;g2770e6e974f_0_1387"/>
            <p:cNvCxnSpPr/>
            <p:nvPr/>
          </p:nvCxnSpPr>
          <p:spPr>
            <a:xfrm rot="10800000">
              <a:off x="9081525" y="4271450"/>
              <a:ext cx="0" cy="257100"/>
            </a:xfrm>
            <a:prstGeom prst="straightConnector1">
              <a:avLst/>
            </a:prstGeom>
            <a:noFill/>
            <a:ln cap="flat" cmpd="sng" w="9525">
              <a:solidFill>
                <a:schemeClr val="accent1"/>
              </a:solidFill>
              <a:prstDash val="dash"/>
              <a:round/>
              <a:headEnd len="med" w="med" type="none"/>
              <a:tailEnd len="med" w="med" type="triangle"/>
            </a:ln>
          </p:spPr>
        </p:cxnSp>
        <p:cxnSp>
          <p:nvCxnSpPr>
            <p:cNvPr id="2372" name="Google Shape;2372;g2770e6e974f_0_1387"/>
            <p:cNvCxnSpPr/>
            <p:nvPr/>
          </p:nvCxnSpPr>
          <p:spPr>
            <a:xfrm>
              <a:off x="7712675" y="4280675"/>
              <a:ext cx="0" cy="220200"/>
            </a:xfrm>
            <a:prstGeom prst="straightConnector1">
              <a:avLst/>
            </a:prstGeom>
            <a:noFill/>
            <a:ln cap="flat" cmpd="sng" w="9525">
              <a:solidFill>
                <a:schemeClr val="accent1"/>
              </a:solidFill>
              <a:prstDash val="dash"/>
              <a:round/>
              <a:headEnd len="med" w="med" type="none"/>
              <a:tailEnd len="med" w="med" type="triangle"/>
            </a:ln>
          </p:spPr>
        </p:cxnSp>
        <p:cxnSp>
          <p:nvCxnSpPr>
            <p:cNvPr id="2373" name="Google Shape;2373;g2770e6e974f_0_1387"/>
            <p:cNvCxnSpPr/>
            <p:nvPr/>
          </p:nvCxnSpPr>
          <p:spPr>
            <a:xfrm rot="10800000">
              <a:off x="3671325" y="4271450"/>
              <a:ext cx="0" cy="257100"/>
            </a:xfrm>
            <a:prstGeom prst="straightConnector1">
              <a:avLst/>
            </a:prstGeom>
            <a:noFill/>
            <a:ln cap="flat" cmpd="sng" w="9525">
              <a:solidFill>
                <a:schemeClr val="accent1"/>
              </a:solidFill>
              <a:prstDash val="dash"/>
              <a:round/>
              <a:headEnd len="med" w="med" type="none"/>
              <a:tailEnd len="med" w="med" type="triangle"/>
            </a:ln>
          </p:spPr>
        </p:cxnSp>
        <p:cxnSp>
          <p:nvCxnSpPr>
            <p:cNvPr id="2374" name="Google Shape;2374;g2770e6e974f_0_1387"/>
            <p:cNvCxnSpPr/>
            <p:nvPr/>
          </p:nvCxnSpPr>
          <p:spPr>
            <a:xfrm>
              <a:off x="2302475" y="4280675"/>
              <a:ext cx="0" cy="220200"/>
            </a:xfrm>
            <a:prstGeom prst="straightConnector1">
              <a:avLst/>
            </a:prstGeom>
            <a:noFill/>
            <a:ln cap="flat" cmpd="sng" w="9525">
              <a:solidFill>
                <a:schemeClr val="accent1"/>
              </a:solidFill>
              <a:prstDash val="dash"/>
              <a:round/>
              <a:headEnd len="med" w="med" type="none"/>
              <a:tailEnd len="med" w="med" type="triangle"/>
            </a:ln>
          </p:spPr>
        </p:cxnSp>
        <p:cxnSp>
          <p:nvCxnSpPr>
            <p:cNvPr id="2375" name="Google Shape;2375;g2770e6e974f_0_1387"/>
            <p:cNvCxnSpPr/>
            <p:nvPr/>
          </p:nvCxnSpPr>
          <p:spPr>
            <a:xfrm rot="10800000">
              <a:off x="6220318" y="4272531"/>
              <a:ext cx="0" cy="254700"/>
            </a:xfrm>
            <a:prstGeom prst="straightConnector1">
              <a:avLst/>
            </a:prstGeom>
            <a:noFill/>
            <a:ln cap="flat" cmpd="sng" w="9525">
              <a:solidFill>
                <a:srgbClr val="1B5162"/>
              </a:solidFill>
              <a:prstDash val="dash"/>
              <a:round/>
              <a:headEnd len="med" w="med" type="none"/>
              <a:tailEnd len="med" w="med" type="triangle"/>
            </a:ln>
          </p:spPr>
        </p:cxnSp>
        <p:cxnSp>
          <p:nvCxnSpPr>
            <p:cNvPr id="2376" name="Google Shape;2376;g2770e6e974f_0_1387"/>
            <p:cNvCxnSpPr/>
            <p:nvPr/>
          </p:nvCxnSpPr>
          <p:spPr>
            <a:xfrm>
              <a:off x="5121875" y="4280675"/>
              <a:ext cx="0" cy="220200"/>
            </a:xfrm>
            <a:prstGeom prst="straightConnector1">
              <a:avLst/>
            </a:prstGeom>
            <a:noFill/>
            <a:ln cap="flat" cmpd="sng" w="9525">
              <a:solidFill>
                <a:schemeClr val="accent1"/>
              </a:solidFill>
              <a:prstDash val="dash"/>
              <a:round/>
              <a:headEnd len="med" w="med" type="none"/>
              <a:tailEnd len="med" w="med" type="triangle"/>
            </a:ln>
          </p:spPr>
        </p:cxn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eating Possible 2022">
  <a:themeElements>
    <a:clrScheme name="Custom 19">
      <a:dk1>
        <a:srgbClr val="54565B"/>
      </a:dk1>
      <a:lt1>
        <a:srgbClr val="FFFFFF"/>
      </a:lt1>
      <a:dk2>
        <a:srgbClr val="C50E3C"/>
      </a:dk2>
      <a:lt2>
        <a:srgbClr val="C6CAC6"/>
      </a:lt2>
      <a:accent1>
        <a:srgbClr val="203661"/>
      </a:accent1>
      <a:accent2>
        <a:srgbClr val="3C587F"/>
      </a:accent2>
      <a:accent3>
        <a:srgbClr val="8DC1C5"/>
      </a:accent3>
      <a:accent4>
        <a:srgbClr val="688C38"/>
      </a:accent4>
      <a:accent5>
        <a:srgbClr val="AEB618"/>
      </a:accent5>
      <a:accent6>
        <a:srgbClr val="000000"/>
      </a:accent6>
      <a:hlink>
        <a:srgbClr val="3A6C8A"/>
      </a:hlink>
      <a:folHlink>
        <a:srgbClr val="8F7F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2018-05-31T15:44:29Z</dcterms:created>
  <dc:creator>Sean Lavigne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0x010100760686D086426B43AE4043575FA2E3BB</vt:lpwstr>
  </property>
  <property fmtid="{D5CDD505-2E9C-101B-9397-08002B2CF9AE}" pid="3" name="MSIP_Label_418c1083-8924-401d-97ae-40f5eed0fcd8_Enabled">
    <vt:lpwstr>true</vt:lpwstr>
  </property>
  <property fmtid="{D5CDD505-2E9C-101B-9397-08002B2CF9AE}" pid="4" name="MSIP_Label_418c1083-8924-401d-97ae-40f5eed0fcd8_SetDate">
    <vt:lpwstr>2022-10-18T23:26:49Z</vt:lpwstr>
  </property>
  <property fmtid="{D5CDD505-2E9C-101B-9397-08002B2CF9AE}" pid="5" name="MSIP_Label_418c1083-8924-401d-97ae-40f5eed0fcd8_Method">
    <vt:lpwstr>Standard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8f721262-d907-4c62-897d-5205f784af68</vt:lpwstr>
  </property>
  <property fmtid="{D5CDD505-2E9C-101B-9397-08002B2CF9AE}" pid="9" name="MSIP_Label_418c1083-8924-401d-97ae-40f5eed0fcd8_ContentBits">
    <vt:lpwstr>0</vt:lpwstr>
  </property>
  <property fmtid="{D5CDD505-2E9C-101B-9397-08002B2CF9AE}" pid="10" name="MediaServiceImageTags">
    <vt:lpwstr/>
  </property>
</Properties>
</file>